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1554" y="192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2CBE-72F3-4357-B3FC-877D500E7B84}" type="datetimeFigureOut">
              <a:rPr kumimoji="1" lang="ja-JP" altLang="en-US" smtClean="0"/>
              <a:t>2016/11/4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3160-CA97-441B-B835-D2F255CF9F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6753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2CBE-72F3-4357-B3FC-877D500E7B84}" type="datetimeFigureOut">
              <a:rPr kumimoji="1" lang="ja-JP" altLang="en-US" smtClean="0"/>
              <a:t>2016/11/4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3160-CA97-441B-B835-D2F255CF9F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096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2CBE-72F3-4357-B3FC-877D500E7B84}" type="datetimeFigureOut">
              <a:rPr kumimoji="1" lang="ja-JP" altLang="en-US" smtClean="0"/>
              <a:t>2016/11/4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3160-CA97-441B-B835-D2F255CF9F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3721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2CBE-72F3-4357-B3FC-877D500E7B84}" type="datetimeFigureOut">
              <a:rPr kumimoji="1" lang="ja-JP" altLang="en-US" smtClean="0"/>
              <a:t>2016/11/4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3160-CA97-441B-B835-D2F255CF9F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8658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2CBE-72F3-4357-B3FC-877D500E7B84}" type="datetimeFigureOut">
              <a:rPr kumimoji="1" lang="ja-JP" altLang="en-US" smtClean="0"/>
              <a:t>2016/11/4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3160-CA97-441B-B835-D2F255CF9F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4823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2CBE-72F3-4357-B3FC-877D500E7B84}" type="datetimeFigureOut">
              <a:rPr kumimoji="1" lang="ja-JP" altLang="en-US" smtClean="0"/>
              <a:t>2016/11/4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3160-CA97-441B-B835-D2F255CF9F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306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2CBE-72F3-4357-B3FC-877D500E7B84}" type="datetimeFigureOut">
              <a:rPr kumimoji="1" lang="ja-JP" altLang="en-US" smtClean="0"/>
              <a:t>2016/11/4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3160-CA97-441B-B835-D2F255CF9F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5698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2CBE-72F3-4357-B3FC-877D500E7B84}" type="datetimeFigureOut">
              <a:rPr kumimoji="1" lang="ja-JP" altLang="en-US" smtClean="0"/>
              <a:t>2016/11/4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3160-CA97-441B-B835-D2F255CF9F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989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2CBE-72F3-4357-B3FC-877D500E7B84}" type="datetimeFigureOut">
              <a:rPr kumimoji="1" lang="ja-JP" altLang="en-US" smtClean="0"/>
              <a:t>2016/11/4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3160-CA97-441B-B835-D2F255CF9F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58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2CBE-72F3-4357-B3FC-877D500E7B84}" type="datetimeFigureOut">
              <a:rPr kumimoji="1" lang="ja-JP" altLang="en-US" smtClean="0"/>
              <a:t>2016/11/4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3160-CA97-441B-B835-D2F255CF9F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6318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2CBE-72F3-4357-B3FC-877D500E7B84}" type="datetimeFigureOut">
              <a:rPr kumimoji="1" lang="ja-JP" altLang="en-US" smtClean="0"/>
              <a:t>2016/11/4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3160-CA97-441B-B835-D2F255CF9F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472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52CBE-72F3-4357-B3FC-877D500E7B84}" type="datetimeFigureOut">
              <a:rPr kumimoji="1" lang="ja-JP" altLang="en-US" smtClean="0"/>
              <a:t>2016/11/4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E3160-CA97-441B-B835-D2F255CF9F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4134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3232" y="2925033"/>
            <a:ext cx="845372" cy="780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844" y="4825049"/>
            <a:ext cx="1219465" cy="932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915" y="4401155"/>
            <a:ext cx="745829" cy="1196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図 2" descr="20130507152211-000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729" t="34331" r="27972" b="41327"/>
          <a:stretch>
            <a:fillRect/>
          </a:stretch>
        </p:blipFill>
        <p:spPr bwMode="auto">
          <a:xfrm>
            <a:off x="1822522" y="3741357"/>
            <a:ext cx="3454793" cy="276508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" name="グループ化 6"/>
          <p:cNvGrpSpPr/>
          <p:nvPr/>
        </p:nvGrpSpPr>
        <p:grpSpPr>
          <a:xfrm>
            <a:off x="94330" y="3153516"/>
            <a:ext cx="2780426" cy="1243135"/>
            <a:chOff x="169519" y="1490167"/>
            <a:chExt cx="2035345" cy="2112998"/>
          </a:xfrm>
        </p:grpSpPr>
        <p:sp>
          <p:nvSpPr>
            <p:cNvPr id="2" name="角丸四角形吹き出し 1"/>
            <p:cNvSpPr/>
            <p:nvPr/>
          </p:nvSpPr>
          <p:spPr>
            <a:xfrm>
              <a:off x="188640" y="1490167"/>
              <a:ext cx="2016224" cy="1921467"/>
            </a:xfrm>
            <a:prstGeom prst="wedgeRoundRectCallout">
              <a:avLst>
                <a:gd name="adj1" fmla="val 45417"/>
                <a:gd name="adj2" fmla="val 66794"/>
                <a:gd name="adj3" fmla="val 16667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169519" y="1615240"/>
              <a:ext cx="2035344" cy="19879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　</a:t>
              </a:r>
              <a:r>
                <a:rPr lang="ja-JP" altLang="en-US" sz="14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休日は、子どもと一緒に遊びましょう。　</a:t>
              </a:r>
              <a:endParaRPr lang="en-US" altLang="ja-JP" sz="1400" dirty="0">
                <a:latin typeface="AR P丸ゴシック体E" panose="020F0900000000000000" pitchFamily="50" charset="-128"/>
                <a:ea typeface="AR P丸ゴシック体E" panose="020F0900000000000000" pitchFamily="50" charset="-128"/>
              </a:endParaRPr>
            </a:p>
            <a:p>
              <a:r>
                <a:rPr lang="ja-JP" altLang="en-US" sz="14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　親子の会話を楽しみましょう。</a:t>
              </a:r>
              <a:endParaRPr lang="en-US" altLang="ja-JP" sz="1400" dirty="0">
                <a:latin typeface="AR P丸ゴシック体E" panose="020F0900000000000000" pitchFamily="50" charset="-128"/>
                <a:ea typeface="AR P丸ゴシック体E" panose="020F0900000000000000" pitchFamily="50" charset="-128"/>
              </a:endParaRPr>
            </a:p>
            <a:p>
              <a:r>
                <a:rPr lang="ja-JP" altLang="en-US" sz="14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　子どもの行事に参加しましょう。</a:t>
              </a:r>
            </a:p>
            <a:p>
              <a:endParaRPr kumimoji="1" lang="en-US" altLang="ja-JP" sz="1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endParaRPr>
            </a:p>
          </p:txBody>
        </p:sp>
      </p:grpSp>
      <p:sp>
        <p:nvSpPr>
          <p:cNvPr id="8" name="円/楕円 7"/>
          <p:cNvSpPr/>
          <p:nvPr/>
        </p:nvSpPr>
        <p:spPr>
          <a:xfrm>
            <a:off x="142753" y="2287772"/>
            <a:ext cx="2909410" cy="77206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/>
              <a:t>保護者の役割（第６条）</a:t>
            </a:r>
            <a:endParaRPr kumimoji="1" lang="en-US" altLang="ja-JP" sz="2400" b="1" dirty="0" smtClean="0"/>
          </a:p>
        </p:txBody>
      </p:sp>
      <p:sp>
        <p:nvSpPr>
          <p:cNvPr id="10" name="円/楕円 9"/>
          <p:cNvSpPr/>
          <p:nvPr/>
        </p:nvSpPr>
        <p:spPr>
          <a:xfrm>
            <a:off x="3960942" y="2303796"/>
            <a:ext cx="2780426" cy="816893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/>
              <a:t>地域</a:t>
            </a:r>
            <a:r>
              <a:rPr kumimoji="1" lang="ja-JP" altLang="en-US" sz="2400" b="1" dirty="0" smtClean="0"/>
              <a:t>の役割（第８条）</a:t>
            </a:r>
            <a:endParaRPr kumimoji="1" lang="en-US" altLang="ja-JP" sz="2400" b="1" dirty="0" smtClean="0"/>
          </a:p>
        </p:txBody>
      </p:sp>
      <p:sp>
        <p:nvSpPr>
          <p:cNvPr id="11" name="円/楕円 10"/>
          <p:cNvSpPr/>
          <p:nvPr/>
        </p:nvSpPr>
        <p:spPr>
          <a:xfrm>
            <a:off x="4365104" y="5886102"/>
            <a:ext cx="2376264" cy="816893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/>
              <a:t>事業者</a:t>
            </a:r>
            <a:r>
              <a:rPr kumimoji="1" lang="ja-JP" altLang="en-US" sz="2000" b="1" dirty="0" smtClean="0"/>
              <a:t>の</a:t>
            </a:r>
            <a:endParaRPr kumimoji="1" lang="en-US" altLang="ja-JP" sz="2000" b="1" dirty="0" smtClean="0"/>
          </a:p>
          <a:p>
            <a:pPr algn="ctr"/>
            <a:r>
              <a:rPr kumimoji="1" lang="ja-JP" altLang="en-US" sz="2000" b="1" dirty="0" smtClean="0"/>
              <a:t>役割（第９条）</a:t>
            </a:r>
            <a:endParaRPr kumimoji="1" lang="en-US" altLang="ja-JP" sz="2000" b="1" dirty="0" smtClean="0"/>
          </a:p>
        </p:txBody>
      </p:sp>
      <p:sp>
        <p:nvSpPr>
          <p:cNvPr id="12" name="円/楕円 11"/>
          <p:cNvSpPr/>
          <p:nvPr/>
        </p:nvSpPr>
        <p:spPr>
          <a:xfrm>
            <a:off x="44624" y="5901935"/>
            <a:ext cx="2520280" cy="816893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/>
              <a:t>学校</a:t>
            </a:r>
            <a:r>
              <a:rPr kumimoji="1" lang="ja-JP" altLang="en-US" sz="2400" b="1" dirty="0" smtClean="0"/>
              <a:t>の役割（第７条）</a:t>
            </a:r>
            <a:endParaRPr kumimoji="1" lang="en-US" altLang="ja-JP" sz="2400" b="1" dirty="0" smtClean="0"/>
          </a:p>
        </p:txBody>
      </p:sp>
      <p:grpSp>
        <p:nvGrpSpPr>
          <p:cNvPr id="13" name="グループ化 12"/>
          <p:cNvGrpSpPr/>
          <p:nvPr/>
        </p:nvGrpSpPr>
        <p:grpSpPr>
          <a:xfrm>
            <a:off x="4103536" y="3212946"/>
            <a:ext cx="2592288" cy="1143030"/>
            <a:chOff x="188640" y="1490167"/>
            <a:chExt cx="2016224" cy="1598290"/>
          </a:xfrm>
        </p:grpSpPr>
        <p:sp>
          <p:nvSpPr>
            <p:cNvPr id="14" name="角丸四角形吹き出し 13"/>
            <p:cNvSpPr/>
            <p:nvPr/>
          </p:nvSpPr>
          <p:spPr>
            <a:xfrm>
              <a:off x="188640" y="1490167"/>
              <a:ext cx="2016224" cy="1598290"/>
            </a:xfrm>
            <a:prstGeom prst="wedgeRoundRectCallout">
              <a:avLst>
                <a:gd name="adj1" fmla="val -41752"/>
                <a:gd name="adj2" fmla="val 68817"/>
                <a:gd name="adj3" fmla="val 16667"/>
              </a:avLst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88640" y="1621626"/>
              <a:ext cx="1962218" cy="13341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dirty="0" smtClean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　地域</a:t>
              </a:r>
              <a:r>
                <a:rPr lang="ja-JP" altLang="en-US" sz="14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の行事に子どもを参加させましょう。　</a:t>
              </a:r>
              <a:endParaRPr lang="en-US" altLang="ja-JP" sz="1400" dirty="0">
                <a:latin typeface="AR P丸ゴシック体E" panose="020F0900000000000000" pitchFamily="50" charset="-128"/>
                <a:ea typeface="AR P丸ゴシック体E" panose="020F0900000000000000" pitchFamily="50" charset="-128"/>
              </a:endParaRPr>
            </a:p>
            <a:p>
              <a:r>
                <a:rPr lang="ja-JP" altLang="en-US" sz="14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　地域の歴史や伝統を子ども達に伝えていきましょう</a:t>
              </a:r>
              <a:r>
                <a:rPr lang="ja-JP" altLang="en-US" sz="1400" dirty="0" smtClean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。</a:t>
              </a:r>
              <a:endParaRPr kumimoji="1" lang="ja-JP" altLang="en-US" sz="1050" dirty="0">
                <a:latin typeface="AR P丸ゴシック体E" panose="020F0900000000000000" pitchFamily="50" charset="-128"/>
                <a:ea typeface="AR P丸ゴシック体E" panose="020F0900000000000000" pitchFamily="50" charset="-128"/>
              </a:endParaRPr>
            </a:p>
          </p:txBody>
        </p:sp>
      </p:grpSp>
      <p:sp>
        <p:nvSpPr>
          <p:cNvPr id="9" name="角丸四角形 8"/>
          <p:cNvSpPr/>
          <p:nvPr/>
        </p:nvSpPr>
        <p:spPr>
          <a:xfrm>
            <a:off x="302965" y="1547663"/>
            <a:ext cx="6282698" cy="686799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  <a:latin typeface="+mn-ea"/>
              </a:rPr>
              <a:t>家庭は教育の原点です。</a:t>
            </a:r>
            <a:endParaRPr kumimoji="1" lang="en-US" altLang="ja-JP" sz="1400" b="1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400" b="1" smtClean="0">
                <a:solidFill>
                  <a:schemeClr val="tx1"/>
                </a:solidFill>
                <a:latin typeface="+mn-ea"/>
              </a:rPr>
              <a:t>本県</a:t>
            </a:r>
            <a:r>
              <a:rPr lang="ja-JP" altLang="en-US" sz="1400" b="1" dirty="0">
                <a:solidFill>
                  <a:schemeClr val="tx1"/>
                </a:solidFill>
                <a:latin typeface="+mn-ea"/>
              </a:rPr>
              <a:t>で</a:t>
            </a:r>
            <a:r>
              <a:rPr lang="ja-JP" altLang="en-US" sz="1400" b="1" dirty="0" smtClean="0">
                <a:solidFill>
                  <a:schemeClr val="tx1"/>
                </a:solidFill>
                <a:latin typeface="+mn-ea"/>
              </a:rPr>
              <a:t>は、</a:t>
            </a:r>
            <a:r>
              <a:rPr lang="ja-JP" altLang="en-US" sz="1400" b="1" dirty="0">
                <a:solidFill>
                  <a:schemeClr val="tx1"/>
                </a:solidFill>
                <a:latin typeface="+mn-ea"/>
              </a:rPr>
              <a:t>全国</a:t>
            </a:r>
            <a:r>
              <a:rPr lang="ja-JP" altLang="en-US" sz="1400" b="1" dirty="0" smtClean="0">
                <a:solidFill>
                  <a:schemeClr val="tx1"/>
                </a:solidFill>
                <a:latin typeface="+mn-ea"/>
              </a:rPr>
              <a:t>に先駆けて「くまもと家庭教育支援条例」を制定し、県民みんなで家庭教育の支援に取り組んでいます。</a:t>
            </a:r>
            <a:endParaRPr kumimoji="1" lang="ja-JP" altLang="en-US" sz="1400" b="1" dirty="0">
              <a:solidFill>
                <a:schemeClr val="tx1"/>
              </a:solidFill>
              <a:latin typeface="+mn-ea"/>
            </a:endParaRPr>
          </a:p>
        </p:txBody>
      </p:sp>
      <p:grpSp>
        <p:nvGrpSpPr>
          <p:cNvPr id="17" name="グループ化 16"/>
          <p:cNvGrpSpPr/>
          <p:nvPr/>
        </p:nvGrpSpPr>
        <p:grpSpPr>
          <a:xfrm>
            <a:off x="127783" y="6718827"/>
            <a:ext cx="3422135" cy="1170471"/>
            <a:chOff x="177682" y="1490167"/>
            <a:chExt cx="2035344" cy="1921466"/>
          </a:xfrm>
        </p:grpSpPr>
        <p:sp>
          <p:nvSpPr>
            <p:cNvPr id="18" name="角丸四角形吹き出し 17"/>
            <p:cNvSpPr/>
            <p:nvPr/>
          </p:nvSpPr>
          <p:spPr>
            <a:xfrm>
              <a:off x="188640" y="1490167"/>
              <a:ext cx="2016224" cy="1921466"/>
            </a:xfrm>
            <a:prstGeom prst="wedgeRoundRectCallout">
              <a:avLst>
                <a:gd name="adj1" fmla="val 34690"/>
                <a:gd name="adj2" fmla="val -73889"/>
                <a:gd name="adj3" fmla="val 16667"/>
              </a:avLst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177682" y="1491385"/>
              <a:ext cx="2035344" cy="19199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dirty="0" smtClean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　家庭</a:t>
              </a:r>
              <a:r>
                <a:rPr lang="ja-JP" altLang="en-US" sz="14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・地域と連携して、子どもの生活習慣、自立心、心身の調和のとれた発達を育みましょう。　</a:t>
              </a:r>
              <a:endParaRPr lang="en-US" altLang="ja-JP" sz="1400" dirty="0">
                <a:latin typeface="AR P丸ゴシック体E" panose="020F0900000000000000" pitchFamily="50" charset="-128"/>
                <a:ea typeface="AR P丸ゴシック体E" panose="020F0900000000000000" pitchFamily="50" charset="-128"/>
              </a:endParaRPr>
            </a:p>
            <a:p>
              <a:r>
                <a:rPr lang="ja-JP" altLang="en-US" sz="14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　家庭教育講座（「親の学び」講座）を実施しましょう</a:t>
              </a:r>
              <a:r>
                <a:rPr lang="ja-JP" altLang="en-US" sz="1400" dirty="0" smtClean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。</a:t>
              </a:r>
              <a:endParaRPr kumimoji="1" lang="en-US" altLang="ja-JP" sz="1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endParaRPr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3549918" y="6702995"/>
            <a:ext cx="3102991" cy="1397397"/>
            <a:chOff x="169519" y="1490167"/>
            <a:chExt cx="2035345" cy="2250357"/>
          </a:xfrm>
        </p:grpSpPr>
        <p:sp>
          <p:nvSpPr>
            <p:cNvPr id="23" name="角丸四角形吹き出し 22"/>
            <p:cNvSpPr/>
            <p:nvPr/>
          </p:nvSpPr>
          <p:spPr>
            <a:xfrm>
              <a:off x="188640" y="1490167"/>
              <a:ext cx="2016224" cy="1921467"/>
            </a:xfrm>
            <a:prstGeom prst="wedgeRoundRectCallout">
              <a:avLst>
                <a:gd name="adj1" fmla="val -34796"/>
                <a:gd name="adj2" fmla="val -78664"/>
                <a:gd name="adj3" fmla="val 16667"/>
              </a:avLst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169519" y="1643146"/>
              <a:ext cx="2035344" cy="2097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　従業員のワークライフバランスに努めましょう。</a:t>
              </a:r>
              <a:endParaRPr lang="en-US" altLang="ja-JP" sz="1400" dirty="0">
                <a:latin typeface="AR P丸ゴシック体E" panose="020F0900000000000000" pitchFamily="50" charset="-128"/>
                <a:ea typeface="AR P丸ゴシック体E" panose="020F0900000000000000" pitchFamily="50" charset="-128"/>
              </a:endParaRPr>
            </a:p>
            <a:p>
              <a:r>
                <a:rPr lang="ja-JP" altLang="en-US" sz="14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　家庭教育を</a:t>
              </a:r>
              <a:r>
                <a:rPr lang="ja-JP" altLang="en-US" sz="1400" dirty="0" smtClean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支援する取組みをしましょう。（</a:t>
              </a:r>
              <a:r>
                <a:rPr lang="ja-JP" altLang="en-US" sz="14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研修会、子育て講座等</a:t>
              </a:r>
              <a:r>
                <a:rPr lang="ja-JP" altLang="en-US" sz="1400" dirty="0" smtClean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）</a:t>
              </a:r>
              <a:endParaRPr lang="ja-JP" altLang="en-US" sz="1400" dirty="0">
                <a:latin typeface="AR P丸ゴシック体E" panose="020F0900000000000000" pitchFamily="50" charset="-128"/>
                <a:ea typeface="AR P丸ゴシック体E" panose="020F0900000000000000" pitchFamily="50" charset="-128"/>
              </a:endParaRPr>
            </a:p>
          </p:txBody>
        </p:sp>
      </p:grpSp>
      <p:sp>
        <p:nvSpPr>
          <p:cNvPr id="25" name="テキスト ボックス 24"/>
          <p:cNvSpPr txBox="1"/>
          <p:nvPr/>
        </p:nvSpPr>
        <p:spPr>
          <a:xfrm rot="19710125">
            <a:off x="381267" y="4758359"/>
            <a:ext cx="2088232" cy="95410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1" lang="ja-JP" alt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「親の学び」　</a:t>
            </a:r>
            <a:endParaRPr kumimoji="1" lang="en-US" altLang="ja-JP" sz="2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/>
            <a:r>
              <a:rPr kumimoji="1" lang="ja-JP" alt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講座</a:t>
            </a:r>
            <a:endParaRPr kumimoji="1" lang="ja-JP" altLang="en-US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 rot="1878022">
            <a:off x="4452931" y="4428745"/>
            <a:ext cx="2088232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ja-JP" altLang="en-US" sz="2400" b="1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お祭り</a:t>
            </a:r>
            <a:endParaRPr lang="en-US" altLang="ja-JP" sz="2400" b="1" dirty="0" smtClean="0">
              <a:ln w="11430"/>
              <a:solidFill>
                <a:schemeClr val="accent6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/>
            <a:r>
              <a:rPr kumimoji="1" lang="ja-JP" altLang="en-US" sz="2400" b="1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子ども会</a:t>
            </a:r>
            <a:endParaRPr kumimoji="1" lang="en-US" altLang="ja-JP" sz="2400" b="1" dirty="0" smtClean="0">
              <a:ln w="11430"/>
              <a:solidFill>
                <a:schemeClr val="accent6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/>
            <a:r>
              <a:rPr kumimoji="1" lang="ja-JP" altLang="en-US" sz="2400" b="1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地域の清掃</a:t>
            </a:r>
            <a:endParaRPr kumimoji="1" lang="en-US" altLang="ja-JP" sz="2400" b="1" dirty="0" smtClean="0">
              <a:ln w="11430"/>
              <a:solidFill>
                <a:schemeClr val="accent6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22980" y="107504"/>
            <a:ext cx="6242668" cy="132343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　くまもと</a:t>
            </a:r>
            <a:endParaRPr lang="en-US" altLang="ja-JP" sz="40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r"/>
            <a:r>
              <a:rPr lang="ja-JP" altLang="en-US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家庭教育支援条例</a:t>
            </a:r>
            <a:endParaRPr kumimoji="1" lang="ja-JP" altLang="en-US" sz="4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45639" y="8646839"/>
            <a:ext cx="650726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/>
              <a:t>熊本県教育庁教育総務局</a:t>
            </a:r>
            <a:r>
              <a:rPr lang="ja-JP" altLang="en-US" sz="1200" b="1" dirty="0" smtClean="0"/>
              <a:t>社会</a:t>
            </a:r>
            <a:r>
              <a:rPr lang="ja-JP" altLang="en-US" sz="1200" b="1" dirty="0"/>
              <a:t>教育課</a:t>
            </a:r>
            <a:r>
              <a:rPr kumimoji="1" lang="ja-JP" altLang="en-US" sz="1200" b="1" dirty="0" smtClean="0"/>
              <a:t>　　ＴＥＬ：</a:t>
            </a:r>
            <a:r>
              <a:rPr kumimoji="1" lang="ja-JP" altLang="en-US" sz="1200" b="1" dirty="0" smtClean="0"/>
              <a:t>０９６－３３３－２６９８</a:t>
            </a:r>
            <a:r>
              <a:rPr kumimoji="1" lang="ja-JP" altLang="en-US" sz="1200" b="1" dirty="0" smtClean="0"/>
              <a:t>　　ＦＡＸ０９６－３３３－００８９</a:t>
            </a:r>
            <a:endParaRPr kumimoji="1" lang="en-US" altLang="ja-JP" sz="1200" b="1" dirty="0" smtClean="0"/>
          </a:p>
          <a:p>
            <a:r>
              <a:rPr kumimoji="1" lang="ja-JP" altLang="en-US" sz="1200" b="1" dirty="0" smtClean="0"/>
              <a:t>　　　　　　　　　　　　　　　　　　　　　　　　　　Ｅメール：</a:t>
            </a:r>
            <a:r>
              <a:rPr kumimoji="1" lang="en-US" altLang="ja-JP" sz="1500" b="1" dirty="0" smtClean="0"/>
              <a:t>shakaikyouiku@pref.kumamoto.lg.jp</a:t>
            </a:r>
            <a:r>
              <a:rPr kumimoji="1" lang="ja-JP" altLang="en-US" sz="1500" b="1" dirty="0" smtClean="0"/>
              <a:t>　</a:t>
            </a:r>
            <a:endParaRPr kumimoji="1" lang="ja-JP" altLang="en-US" sz="1500" b="1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145639" y="7941864"/>
            <a:ext cx="6507270" cy="646331"/>
            <a:chOff x="145639" y="7886109"/>
            <a:chExt cx="6507270" cy="646331"/>
          </a:xfrm>
        </p:grpSpPr>
        <p:sp>
          <p:nvSpPr>
            <p:cNvPr id="4" name="テキスト ボックス 3"/>
            <p:cNvSpPr txBox="1"/>
            <p:nvPr/>
          </p:nvSpPr>
          <p:spPr>
            <a:xfrm>
              <a:off x="145639" y="7886109"/>
              <a:ext cx="6507270" cy="646331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square" rtlCol="0">
              <a:spAutoFit/>
            </a:bodyPr>
            <a:lstStyle/>
            <a:p>
              <a:r>
                <a:rPr lang="ja-JP" altLang="en-US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子ども達</a:t>
              </a:r>
              <a:r>
                <a:rPr lang="ja-JP" altLang="en-US" dirty="0" smtClean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の健やかな成長に喜びを実感</a:t>
              </a:r>
              <a:endParaRPr lang="en-US" altLang="ja-JP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  <a:p>
              <a:r>
                <a:rPr lang="ja-JP" altLang="en-US" dirty="0" smtClean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できる熊本の実現を目指しています。</a:t>
              </a:r>
              <a:endPara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4454312" y="7912719"/>
              <a:ext cx="2150838" cy="584775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kumimoji="1" lang="ja-JP" altLang="en-US" sz="1600" dirty="0" smtClean="0">
                  <a:latin typeface="ＤＦＧ極太明朝体" panose="02020C00010101010101" pitchFamily="18" charset="-128"/>
                  <a:ea typeface="ＤＦＧ極太明朝体" panose="02020C00010101010101" pitchFamily="18" charset="-128"/>
                </a:rPr>
                <a:t>検索</a:t>
              </a:r>
              <a:r>
                <a:rPr kumimoji="1" lang="ja-JP" altLang="en-US" dirty="0" smtClean="0">
                  <a:latin typeface="ＤＦＧ極太明朝体" panose="02020C00010101010101" pitchFamily="18" charset="-128"/>
                  <a:ea typeface="ＤＦＧ極太明朝体" panose="02020C00010101010101" pitchFamily="18" charset="-128"/>
                </a:rPr>
                <a:t>　　</a:t>
              </a:r>
              <a:r>
                <a:rPr kumimoji="1" lang="ja-JP" altLang="en-US" sz="1400" dirty="0" smtClean="0">
                  <a:latin typeface="ＤＦＧ極太明朝体" panose="02020C00010101010101" pitchFamily="18" charset="-128"/>
                  <a:ea typeface="ＤＦＧ極太明朝体" panose="02020C00010101010101" pitchFamily="18" charset="-128"/>
                </a:rPr>
                <a:t>「親の学び」</a:t>
              </a:r>
              <a:endParaRPr kumimoji="1" lang="en-US" altLang="ja-JP" sz="1400" dirty="0" smtClean="0">
                <a:latin typeface="ＤＦＧ極太明朝体" panose="02020C00010101010101" pitchFamily="18" charset="-128"/>
                <a:ea typeface="ＤＦＧ極太明朝体" panose="02020C00010101010101" pitchFamily="18" charset="-128"/>
              </a:endParaRPr>
            </a:p>
            <a:p>
              <a:r>
                <a:rPr kumimoji="1" lang="ja-JP" altLang="en-US" sz="1400" dirty="0" smtClean="0">
                  <a:latin typeface="ＤＦＧ極太明朝体" panose="02020C00010101010101" pitchFamily="18" charset="-128"/>
                  <a:ea typeface="ＤＦＧ極太明朝体" panose="02020C00010101010101" pitchFamily="18" charset="-128"/>
                </a:rPr>
                <a:t>　　　　「家庭教育支援条例」</a:t>
              </a:r>
              <a:endParaRPr kumimoji="1" lang="ja-JP" altLang="en-US" sz="2400" dirty="0">
                <a:latin typeface="ＤＦＧ極太明朝体" panose="02020C00010101010101" pitchFamily="18" charset="-128"/>
                <a:ea typeface="ＤＦＧ極太明朝体" panose="02020C00010101010101" pitchFamily="18" charset="-128"/>
              </a:endParaRPr>
            </a:p>
          </p:txBody>
        </p:sp>
      </p:grpSp>
      <p:sp>
        <p:nvSpPr>
          <p:cNvPr id="33" name="テキスト ボックス 32"/>
          <p:cNvSpPr txBox="1"/>
          <p:nvPr/>
        </p:nvSpPr>
        <p:spPr>
          <a:xfrm rot="20824339">
            <a:off x="200283" y="98709"/>
            <a:ext cx="2907456" cy="95410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ja-JP" altLang="en-US" sz="2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 Pゴシック体S" panose="020B0600010101010101" pitchFamily="50" charset="-128"/>
                <a:ea typeface="AR Pゴシック体S" panose="020B0600010101010101" pitchFamily="50" charset="-128"/>
              </a:rPr>
              <a:t>育てよう！！</a:t>
            </a:r>
            <a:endParaRPr lang="en-US" altLang="ja-JP" sz="2800" b="1" dirty="0" smtClean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 Pゴシック体S" panose="020B0600010101010101" pitchFamily="50" charset="-128"/>
              <a:ea typeface="AR Pゴシック体S" panose="020B0600010101010101" pitchFamily="50" charset="-128"/>
            </a:endParaRPr>
          </a:p>
          <a:p>
            <a:r>
              <a:rPr lang="ja-JP" altLang="en-US" sz="2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 Pゴシック体S" panose="020B0600010101010101" pitchFamily="50" charset="-128"/>
                <a:ea typeface="AR Pゴシック体S" panose="020B0600010101010101" pitchFamily="50" charset="-128"/>
              </a:rPr>
              <a:t>地域の子ども</a:t>
            </a:r>
            <a:endParaRPr kumimoji="1" lang="en-US" altLang="ja-JP" sz="2800" b="1" dirty="0" smtClean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 Pゴシック体S" panose="020B0600010101010101" pitchFamily="50" charset="-128"/>
              <a:ea typeface="AR Pゴシック体S" panose="020B0600010101010101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456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103</Words>
  <Application>Microsoft Office PowerPoint</Application>
  <PresentationFormat>画面に合わせる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kumamoto</dc:creator>
  <cp:lastModifiedBy>kumamoto</cp:lastModifiedBy>
  <cp:revision>30</cp:revision>
  <cp:lastPrinted>2016-10-18T05:11:59Z</cp:lastPrinted>
  <dcterms:created xsi:type="dcterms:W3CDTF">2016-10-05T09:36:19Z</dcterms:created>
  <dcterms:modified xsi:type="dcterms:W3CDTF">2016-11-04T00:03:51Z</dcterms:modified>
</cp:coreProperties>
</file>