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936" y="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75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096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721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65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82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30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698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98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58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31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2CBE-72F3-4357-B3FC-877D500E7B84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47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52CBE-72F3-4357-B3FC-877D500E7B84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E3160-CA97-441B-B835-D2F255CF9F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13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20130507152211-000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29" t="34331" r="27972" b="41327"/>
          <a:stretch>
            <a:fillRect/>
          </a:stretch>
        </p:blipFill>
        <p:spPr bwMode="auto">
          <a:xfrm>
            <a:off x="3104316" y="2818235"/>
            <a:ext cx="3060481" cy="21204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034" y="2327501"/>
            <a:ext cx="861064" cy="669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515" y="3809721"/>
            <a:ext cx="922927" cy="699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01" y="3648330"/>
            <a:ext cx="884539" cy="897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94328" y="5960431"/>
            <a:ext cx="8865264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子ども達</a:t>
            </a:r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の健やかな成長に喜びを実感できる熊本の実現を目指しています。</a:t>
            </a:r>
            <a:endParaRPr kumimoji="1" lang="ja-JP" altLang="en-US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59499" y="2754327"/>
            <a:ext cx="3576397" cy="847839"/>
            <a:chOff x="169519" y="1490167"/>
            <a:chExt cx="2035345" cy="1921467"/>
          </a:xfrm>
        </p:grpSpPr>
        <p:sp>
          <p:nvSpPr>
            <p:cNvPr id="2" name="角丸四角形吹き出し 1"/>
            <p:cNvSpPr/>
            <p:nvPr/>
          </p:nvSpPr>
          <p:spPr>
            <a:xfrm>
              <a:off x="188640" y="1490167"/>
              <a:ext cx="2016224" cy="1921467"/>
            </a:xfrm>
            <a:prstGeom prst="wedgeRoundRectCallout">
              <a:avLst>
                <a:gd name="adj1" fmla="val 45417"/>
                <a:gd name="adj2" fmla="val 66794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69519" y="1615240"/>
              <a:ext cx="2035344" cy="1674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休日は、子どもと一緒に遊びましょう。　</a:t>
              </a:r>
              <a:endParaRPr kumimoji="1" lang="en-US" altLang="ja-JP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r>
                <a:rPr kumimoji="1"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親子の会話を楽しみましょう。</a:t>
              </a:r>
              <a:endParaRPr kumimoji="1" lang="en-US" altLang="ja-JP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子ども</a:t>
              </a:r>
              <a:r>
                <a:rPr lang="ja-JP" altLang="en-US" sz="14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の行事に参加</a:t>
              </a:r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しましょう。</a:t>
              </a:r>
              <a:endParaRPr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</p:grpSp>
      <p:sp>
        <p:nvSpPr>
          <p:cNvPr id="8" name="円/楕円 7"/>
          <p:cNvSpPr/>
          <p:nvPr/>
        </p:nvSpPr>
        <p:spPr>
          <a:xfrm>
            <a:off x="323528" y="2234732"/>
            <a:ext cx="3443205" cy="474188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b="1" dirty="0" smtClean="0"/>
          </a:p>
        </p:txBody>
      </p:sp>
      <p:sp>
        <p:nvSpPr>
          <p:cNvPr id="10" name="円/楕円 9"/>
          <p:cNvSpPr/>
          <p:nvPr/>
        </p:nvSpPr>
        <p:spPr>
          <a:xfrm>
            <a:off x="5281257" y="2312274"/>
            <a:ext cx="3589288" cy="468654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400" b="1" dirty="0" smtClean="0"/>
          </a:p>
        </p:txBody>
      </p:sp>
      <p:sp>
        <p:nvSpPr>
          <p:cNvPr id="11" name="円/楕円 10"/>
          <p:cNvSpPr/>
          <p:nvPr/>
        </p:nvSpPr>
        <p:spPr>
          <a:xfrm>
            <a:off x="5364088" y="4545436"/>
            <a:ext cx="3506458" cy="46774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b="1" dirty="0" smtClean="0"/>
          </a:p>
        </p:txBody>
      </p:sp>
      <p:sp>
        <p:nvSpPr>
          <p:cNvPr id="12" name="円/楕円 11"/>
          <p:cNvSpPr/>
          <p:nvPr/>
        </p:nvSpPr>
        <p:spPr>
          <a:xfrm>
            <a:off x="323528" y="4500904"/>
            <a:ext cx="3312368" cy="51227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400" b="1" dirty="0" smtClean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5503207" y="2836431"/>
            <a:ext cx="3456384" cy="811900"/>
            <a:chOff x="188640" y="1490167"/>
            <a:chExt cx="2016224" cy="1598290"/>
          </a:xfrm>
        </p:grpSpPr>
        <p:sp>
          <p:nvSpPr>
            <p:cNvPr id="14" name="角丸四角形吹き出し 13"/>
            <p:cNvSpPr/>
            <p:nvPr/>
          </p:nvSpPr>
          <p:spPr>
            <a:xfrm>
              <a:off x="188640" y="1490167"/>
              <a:ext cx="2016224" cy="1598290"/>
            </a:xfrm>
            <a:prstGeom prst="wedgeRoundRectCallout">
              <a:avLst>
                <a:gd name="adj1" fmla="val -41752"/>
                <a:gd name="adj2" fmla="val 68817"/>
                <a:gd name="adj3" fmla="val 16667"/>
              </a:avLst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06187" y="1490167"/>
              <a:ext cx="1962218" cy="1260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地域の行事に子どもを参加させましょう。</a:t>
              </a:r>
              <a:r>
                <a:rPr kumimoji="1"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</a:t>
              </a:r>
              <a:endParaRPr kumimoji="1" lang="en-US" altLang="ja-JP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地域の歴史や伝統を子ども達に伝えていきましょう。</a:t>
              </a:r>
              <a:endParaRPr kumimoji="1" lang="ja-JP" altLang="en-US" sz="1050" dirty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</p:grpSp>
      <p:sp>
        <p:nvSpPr>
          <p:cNvPr id="9" name="角丸四角形 8"/>
          <p:cNvSpPr/>
          <p:nvPr/>
        </p:nvSpPr>
        <p:spPr>
          <a:xfrm>
            <a:off x="179513" y="1579094"/>
            <a:ext cx="8780076" cy="619027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tx1"/>
                </a:solidFill>
                <a:latin typeface="+mn-ea"/>
              </a:rPr>
              <a:t>　家庭は教育の原点です。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本県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</a:rPr>
              <a:t>で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は、全国に先駆けて「くまもと家庭教育支援条例」を制定し、県民みんなで家庭教育の支援に取り組んでいます。</a:t>
            </a:r>
            <a:endParaRPr kumimoji="1" lang="ja-JP" altLang="en-US" sz="1600" b="1" dirty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59500" y="5085184"/>
            <a:ext cx="4368566" cy="847839"/>
            <a:chOff x="177682" y="1490167"/>
            <a:chExt cx="2297975" cy="1921467"/>
          </a:xfrm>
        </p:grpSpPr>
        <p:sp>
          <p:nvSpPr>
            <p:cNvPr id="18" name="角丸四角形吹き出し 17"/>
            <p:cNvSpPr/>
            <p:nvPr/>
          </p:nvSpPr>
          <p:spPr>
            <a:xfrm>
              <a:off x="188639" y="1490167"/>
              <a:ext cx="2287018" cy="1921467"/>
            </a:xfrm>
            <a:prstGeom prst="wedgeRoundRectCallout">
              <a:avLst>
                <a:gd name="adj1" fmla="val 34351"/>
                <a:gd name="adj2" fmla="val -60436"/>
                <a:gd name="adj3" fmla="val 16667"/>
              </a:avLst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77682" y="1491384"/>
              <a:ext cx="2215106" cy="1674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家庭・地域と連携して、子どもの生活習慣、自立心、心身の調和のとれた発達を育みましょう。</a:t>
              </a:r>
              <a:r>
                <a:rPr kumimoji="1"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</a:t>
              </a:r>
              <a:endParaRPr kumimoji="1" lang="en-US" altLang="ja-JP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r>
                <a:rPr lang="ja-JP" altLang="en-US" sz="14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</a:t>
              </a:r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家庭教育講座（「親の学び」講座）を実施</a:t>
              </a:r>
              <a:r>
                <a:rPr lang="ja-JP" altLang="en-US" sz="14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しましょう</a:t>
              </a:r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。</a:t>
              </a:r>
              <a:endParaRPr kumimoji="1" lang="en-US" altLang="ja-JP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4591498" y="5085184"/>
            <a:ext cx="4368093" cy="847839"/>
            <a:chOff x="169519" y="1490167"/>
            <a:chExt cx="2035345" cy="1921467"/>
          </a:xfrm>
        </p:grpSpPr>
        <p:sp>
          <p:nvSpPr>
            <p:cNvPr id="23" name="角丸四角形吹き出し 22"/>
            <p:cNvSpPr/>
            <p:nvPr/>
          </p:nvSpPr>
          <p:spPr>
            <a:xfrm>
              <a:off x="188640" y="1490167"/>
              <a:ext cx="2016224" cy="1921467"/>
            </a:xfrm>
            <a:prstGeom prst="wedgeRoundRectCallout">
              <a:avLst>
                <a:gd name="adj1" fmla="val -35159"/>
                <a:gd name="adj2" fmla="val -64649"/>
                <a:gd name="adj3" fmla="val 16667"/>
              </a:avLst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169519" y="1491386"/>
              <a:ext cx="2035344" cy="1674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</a:t>
              </a:r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従業員のワークライフバランスに努めましょう。</a:t>
              </a:r>
              <a:endParaRPr lang="en-US" altLang="ja-JP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r>
                <a:rPr lang="ja-JP" altLang="en-US" sz="14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</a:t>
              </a:r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家庭教育を支援する取組みを</a:t>
              </a:r>
              <a:r>
                <a:rPr lang="ja-JP" altLang="en-US" sz="14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しましょう</a:t>
              </a:r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。</a:t>
              </a:r>
              <a:endParaRPr lang="en-US" altLang="ja-JP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r>
                <a:rPr lang="ja-JP" altLang="en-US" sz="14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　　　　　　　　　　　（研修会、子育て講座等）</a:t>
              </a:r>
              <a:endParaRPr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 rot="20700373">
            <a:off x="735406" y="3813154"/>
            <a:ext cx="2784309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1" lang="ja-JP" alt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「親の学び」　</a:t>
            </a:r>
            <a:endParaRPr kumimoji="1" lang="en-US" altLang="ja-JP" sz="2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講座</a:t>
            </a:r>
            <a:endParaRPr kumimoji="1" lang="ja-JP" alt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 rot="995048">
            <a:off x="6198442" y="3708233"/>
            <a:ext cx="205979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20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お祭り</a:t>
            </a:r>
            <a:r>
              <a:rPr lang="ja-JP" altLang="en-US" sz="2000" b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</a:t>
            </a:r>
            <a:r>
              <a:rPr kumimoji="1" lang="ja-JP" altLang="en-US" sz="20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子ども会</a:t>
            </a:r>
            <a:endParaRPr kumimoji="1" lang="en-US" altLang="ja-JP" sz="2000" b="1" dirty="0" smtClean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20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地域の清掃</a:t>
            </a:r>
            <a:endParaRPr kumimoji="1" lang="en-US" altLang="ja-JP" sz="2000" b="1" dirty="0" smtClean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67076" y="596596"/>
            <a:ext cx="8780077" cy="92333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くまもと家庭教育支援条例</a:t>
            </a:r>
            <a:endParaRPr kumimoji="1" lang="ja-JP" altLang="en-US" sz="5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-108520" y="-27384"/>
            <a:ext cx="6314478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36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育てよう！！地域の子ども</a:t>
            </a:r>
            <a:endParaRPr kumimoji="1" lang="en-US" altLang="ja-JP" sz="360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 Pゴシック体S" panose="020B0600010101010101" pitchFamily="50" charset="-128"/>
              <a:ea typeface="AR Pゴシック体S" panose="020B0600010101010101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69266" y="2289012"/>
            <a:ext cx="2509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保護者の役割（第６条</a:t>
            </a:r>
            <a:r>
              <a:rPr lang="ja-JP" altLang="en-US" b="1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）</a:t>
            </a:r>
            <a:endParaRPr lang="en-US" altLang="ja-JP" b="1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976671" y="2361935"/>
            <a:ext cx="2509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地域</a:t>
            </a:r>
            <a:r>
              <a:rPr lang="ja-JP" altLang="en-US" b="1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</a:t>
            </a:r>
            <a:r>
              <a:rPr lang="ja-JP" altLang="en-US" b="1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役割（</a:t>
            </a:r>
            <a:r>
              <a:rPr lang="ja-JP" altLang="en-US" b="1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第８条）</a:t>
            </a:r>
            <a:endParaRPr lang="en-US" altLang="ja-JP" b="1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38408" y="4571836"/>
            <a:ext cx="2509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学校</a:t>
            </a:r>
            <a:r>
              <a:rPr lang="ja-JP" altLang="en-US" b="1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</a:t>
            </a:r>
            <a:r>
              <a:rPr lang="ja-JP" altLang="en-US" b="1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役割（</a:t>
            </a:r>
            <a:r>
              <a:rPr lang="ja-JP" altLang="en-US" b="1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第７条）</a:t>
            </a:r>
            <a:endParaRPr lang="en-US" altLang="ja-JP" b="1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950976" y="4581128"/>
            <a:ext cx="2509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事業者</a:t>
            </a:r>
            <a:r>
              <a:rPr lang="ja-JP" altLang="en-US" b="1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</a:t>
            </a:r>
            <a:r>
              <a:rPr lang="ja-JP" altLang="en-US" b="1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役割（</a:t>
            </a:r>
            <a:r>
              <a:rPr lang="ja-JP" altLang="en-US" b="1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第９条）</a:t>
            </a:r>
            <a:endParaRPr lang="en-US" altLang="ja-JP" b="1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10034" y="6391736"/>
            <a:ext cx="884955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/>
              <a:t>熊本県教育庁教育総務局</a:t>
            </a:r>
            <a:r>
              <a:rPr lang="ja-JP" altLang="en-US" sz="1200" b="1" dirty="0" smtClean="0"/>
              <a:t>社会</a:t>
            </a:r>
            <a:r>
              <a:rPr lang="ja-JP" altLang="en-US" sz="1200" b="1" dirty="0"/>
              <a:t>教育課</a:t>
            </a:r>
            <a:r>
              <a:rPr kumimoji="1" lang="ja-JP" altLang="en-US" sz="1200" b="1" dirty="0" smtClean="0"/>
              <a:t>　　ＴＥＬ：</a:t>
            </a:r>
            <a:r>
              <a:rPr kumimoji="1" lang="ja-JP" altLang="en-US" sz="1200" b="1" dirty="0" smtClean="0"/>
              <a:t>０９６－３３３－２６９８</a:t>
            </a:r>
            <a:r>
              <a:rPr kumimoji="1" lang="ja-JP" altLang="en-US" sz="1200" b="1" dirty="0" smtClean="0"/>
              <a:t>　　ＦＡＸ０９６－３３３－００８９</a:t>
            </a:r>
            <a:endParaRPr kumimoji="1" lang="en-US" altLang="ja-JP" sz="1200" b="1" dirty="0" smtClean="0"/>
          </a:p>
          <a:p>
            <a:pPr algn="ctr"/>
            <a:r>
              <a:rPr kumimoji="1" lang="ja-JP" altLang="en-US" sz="1200" b="1" dirty="0" smtClean="0"/>
              <a:t>　　　　　　　　　　　　　　　　　　　　　　　　　　Ｅメール：</a:t>
            </a:r>
            <a:r>
              <a:rPr kumimoji="1" lang="en-US" altLang="ja-JP" sz="1500" b="1" dirty="0" smtClean="0"/>
              <a:t>shakaikyouiku@pref.kumamoto.lg.jp</a:t>
            </a:r>
            <a:r>
              <a:rPr kumimoji="1" lang="ja-JP" altLang="en-US" sz="1500" b="1" dirty="0" smtClean="0"/>
              <a:t>　</a:t>
            </a:r>
            <a:endParaRPr kumimoji="1" lang="ja-JP" altLang="en-US" sz="1500" b="1" dirty="0"/>
          </a:p>
        </p:txBody>
      </p:sp>
    </p:spTree>
    <p:extLst>
      <p:ext uri="{BB962C8B-B14F-4D97-AF65-F5344CB8AC3E}">
        <p14:creationId xmlns:p14="http://schemas.microsoft.com/office/powerpoint/2010/main" val="155132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72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kumamoto</cp:lastModifiedBy>
  <cp:revision>27</cp:revision>
  <cp:lastPrinted>2016-10-17T13:46:56Z</cp:lastPrinted>
  <dcterms:created xsi:type="dcterms:W3CDTF">2016-10-05T09:36:19Z</dcterms:created>
  <dcterms:modified xsi:type="dcterms:W3CDTF">2016-11-06T22:58:22Z</dcterms:modified>
</cp:coreProperties>
</file>