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989" r:id="rId2"/>
    <p:sldId id="874" r:id="rId3"/>
    <p:sldId id="988" r:id="rId4"/>
    <p:sldId id="985" r:id="rId5"/>
    <p:sldId id="987" r:id="rId6"/>
    <p:sldId id="986" r:id="rId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60432" autoAdjust="0"/>
  </p:normalViewPr>
  <p:slideViewPr>
    <p:cSldViewPr>
      <p:cViewPr varScale="1">
        <p:scale>
          <a:sx n="42" d="100"/>
          <a:sy n="42" d="100"/>
        </p:scale>
        <p:origin x="-2130" y="-108"/>
      </p:cViewPr>
      <p:guideLst>
        <p:guide orient="horz" pos="2160"/>
        <p:guide pos="2880"/>
      </p:guideLst>
    </p:cSldViewPr>
  </p:slideViewPr>
  <p:outlineViewPr>
    <p:cViewPr>
      <p:scale>
        <a:sx n="33" d="100"/>
        <a:sy n="33" d="100"/>
      </p:scale>
      <p:origin x="0" y="31920"/>
    </p:cViewPr>
  </p:outlineViewPr>
  <p:notesTextViewPr>
    <p:cViewPr>
      <p:scale>
        <a:sx n="150" d="100"/>
        <a:sy n="150" d="100"/>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8831" cy="493316"/>
          </a:xfrm>
          <a:prstGeom prst="rect">
            <a:avLst/>
          </a:prstGeom>
        </p:spPr>
        <p:txBody>
          <a:bodyPr vert="horz" lIns="90715" tIns="45357" rIns="90715" bIns="45357"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5374" y="2"/>
            <a:ext cx="2918831" cy="493316"/>
          </a:xfrm>
          <a:prstGeom prst="rect">
            <a:avLst/>
          </a:prstGeom>
        </p:spPr>
        <p:txBody>
          <a:bodyPr vert="horz" lIns="90715" tIns="45357" rIns="90715" bIns="45357" rtlCol="0"/>
          <a:lstStyle>
            <a:lvl1pPr algn="r">
              <a:defRPr sz="1200"/>
            </a:lvl1pPr>
          </a:lstStyle>
          <a:p>
            <a:pPr>
              <a:defRPr/>
            </a:pPr>
            <a:fld id="{797CCEB8-0832-46C7-ABDD-2B7A0A3BFED1}" type="datetimeFigureOut">
              <a:rPr lang="ja-JP" altLang="en-US"/>
              <a:pPr>
                <a:defRPr/>
              </a:pPr>
              <a:t>2014/5/20</a:t>
            </a:fld>
            <a:endParaRPr lang="ja-JP" altLang="en-US"/>
          </a:p>
        </p:txBody>
      </p:sp>
      <p:sp>
        <p:nvSpPr>
          <p:cNvPr id="4" name="フッター プレースホルダ 3"/>
          <p:cNvSpPr>
            <a:spLocks noGrp="1"/>
          </p:cNvSpPr>
          <p:nvPr>
            <p:ph type="ftr" sz="quarter" idx="2"/>
          </p:nvPr>
        </p:nvSpPr>
        <p:spPr>
          <a:xfrm>
            <a:off x="2" y="9371413"/>
            <a:ext cx="2918831" cy="493316"/>
          </a:xfrm>
          <a:prstGeom prst="rect">
            <a:avLst/>
          </a:prstGeom>
        </p:spPr>
        <p:txBody>
          <a:bodyPr vert="horz" lIns="90715" tIns="45357" rIns="90715" bIns="45357"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5374" y="9371413"/>
            <a:ext cx="2918831" cy="493316"/>
          </a:xfrm>
          <a:prstGeom prst="rect">
            <a:avLst/>
          </a:prstGeom>
        </p:spPr>
        <p:txBody>
          <a:bodyPr vert="horz" lIns="90715" tIns="45357" rIns="90715" bIns="45357" rtlCol="0" anchor="b"/>
          <a:lstStyle>
            <a:lvl1pPr algn="r">
              <a:defRPr sz="1200"/>
            </a:lvl1pPr>
          </a:lstStyle>
          <a:p>
            <a:pPr>
              <a:defRPr/>
            </a:pPr>
            <a:fld id="{18937BCD-CBE4-4CCC-923F-5345CF40ED1E}" type="slidenum">
              <a:rPr lang="ja-JP" altLang="en-US"/>
              <a:pPr>
                <a:defRPr/>
              </a:pPr>
              <a:t>‹#›</a:t>
            </a:fld>
            <a:endParaRPr lang="ja-JP" altLang="en-US"/>
          </a:p>
        </p:txBody>
      </p:sp>
    </p:spTree>
    <p:extLst>
      <p:ext uri="{BB962C8B-B14F-4D97-AF65-F5344CB8AC3E}">
        <p14:creationId xmlns:p14="http://schemas.microsoft.com/office/powerpoint/2010/main" val="410735139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2" y="2"/>
            <a:ext cx="2918831" cy="493316"/>
          </a:xfrm>
          <a:prstGeom prst="rect">
            <a:avLst/>
          </a:prstGeom>
          <a:noFill/>
          <a:ln w="9525">
            <a:noFill/>
            <a:miter lim="800000"/>
            <a:headEnd/>
            <a:tailEnd/>
          </a:ln>
        </p:spPr>
        <p:txBody>
          <a:bodyPr vert="horz" wrap="square" lIns="90310" tIns="45155" rIns="90310" bIns="45155" numCol="1" anchor="t" anchorCtr="0" compatLnSpc="1">
            <a:prstTxWarp prst="textNoShape">
              <a:avLst/>
            </a:prstTxWarp>
          </a:bodyPr>
          <a:lstStyle>
            <a:lvl1pPr defTabSz="903110">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6934" y="2"/>
            <a:ext cx="2917272" cy="493316"/>
          </a:xfrm>
          <a:prstGeom prst="rect">
            <a:avLst/>
          </a:prstGeom>
          <a:noFill/>
          <a:ln w="9525">
            <a:noFill/>
            <a:miter lim="800000"/>
            <a:headEnd/>
            <a:tailEnd/>
          </a:ln>
        </p:spPr>
        <p:txBody>
          <a:bodyPr vert="horz" wrap="square" lIns="90310" tIns="45155" rIns="90310" bIns="45155" numCol="1" anchor="t" anchorCtr="0" compatLnSpc="1">
            <a:prstTxWarp prst="textNoShape">
              <a:avLst/>
            </a:prstTxWarp>
          </a:bodyPr>
          <a:lstStyle>
            <a:lvl1pPr algn="r" defTabSz="903110">
              <a:defRPr sz="1200">
                <a:latin typeface="Calibri" pitchFamily="34" charset="0"/>
              </a:defRPr>
            </a:lvl1pPr>
          </a:lstStyle>
          <a:p>
            <a:pPr>
              <a:defRPr/>
            </a:pPr>
            <a:fld id="{F644FDDF-E707-498E-ABF2-09F563671CF3}" type="datetimeFigureOut">
              <a:rPr lang="ja-JP" altLang="en-US"/>
              <a:pPr>
                <a:defRPr/>
              </a:pPr>
              <a:t>2014/5/20</a:t>
            </a:fld>
            <a:endParaRPr lang="en-US" altLang="ja-JP"/>
          </a:p>
        </p:txBody>
      </p:sp>
      <p:sp>
        <p:nvSpPr>
          <p:cNvPr id="4" name="スライド イメージ プレースホルダ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1421" tIns="45713" rIns="91421" bIns="45713" rtlCol="0" anchor="ctr"/>
          <a:lstStyle/>
          <a:p>
            <a:pPr lvl="0"/>
            <a:endParaRPr lang="ja-JP" altLang="en-US" noProof="0"/>
          </a:p>
        </p:txBody>
      </p:sp>
      <p:sp>
        <p:nvSpPr>
          <p:cNvPr id="5" name="ノート プレースホルダ 4"/>
          <p:cNvSpPr>
            <a:spLocks noGrp="1"/>
          </p:cNvSpPr>
          <p:nvPr>
            <p:ph type="body" sz="quarter" idx="3"/>
          </p:nvPr>
        </p:nvSpPr>
        <p:spPr bwMode="auto">
          <a:xfrm>
            <a:off x="673577" y="4685708"/>
            <a:ext cx="5388610" cy="4439841"/>
          </a:xfrm>
          <a:prstGeom prst="rect">
            <a:avLst/>
          </a:prstGeom>
          <a:noFill/>
          <a:ln w="9525">
            <a:noFill/>
            <a:miter lim="800000"/>
            <a:headEnd/>
            <a:tailEnd/>
          </a:ln>
        </p:spPr>
        <p:txBody>
          <a:bodyPr vert="horz" wrap="square" lIns="90310" tIns="45155" rIns="90310" bIns="4515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2" y="9371413"/>
            <a:ext cx="2918831" cy="493316"/>
          </a:xfrm>
          <a:prstGeom prst="rect">
            <a:avLst/>
          </a:prstGeom>
          <a:noFill/>
          <a:ln w="9525">
            <a:noFill/>
            <a:miter lim="800000"/>
            <a:headEnd/>
            <a:tailEnd/>
          </a:ln>
        </p:spPr>
        <p:txBody>
          <a:bodyPr vert="horz" wrap="square" lIns="90310" tIns="45155" rIns="90310" bIns="45155" numCol="1" anchor="b" anchorCtr="0" compatLnSpc="1">
            <a:prstTxWarp prst="textNoShape">
              <a:avLst/>
            </a:prstTxWarp>
          </a:bodyPr>
          <a:lstStyle>
            <a:lvl1pPr defTabSz="903110">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6934" y="9371413"/>
            <a:ext cx="2917272" cy="493316"/>
          </a:xfrm>
          <a:prstGeom prst="rect">
            <a:avLst/>
          </a:prstGeom>
          <a:noFill/>
          <a:ln w="9525">
            <a:noFill/>
            <a:miter lim="800000"/>
            <a:headEnd/>
            <a:tailEnd/>
          </a:ln>
        </p:spPr>
        <p:txBody>
          <a:bodyPr vert="horz" wrap="square" lIns="90310" tIns="45155" rIns="90310" bIns="45155" numCol="1" anchor="b" anchorCtr="0" compatLnSpc="1">
            <a:prstTxWarp prst="textNoShape">
              <a:avLst/>
            </a:prstTxWarp>
          </a:bodyPr>
          <a:lstStyle>
            <a:lvl1pPr algn="r" defTabSz="903110">
              <a:defRPr sz="1200">
                <a:latin typeface="Calibri" pitchFamily="34" charset="0"/>
              </a:defRPr>
            </a:lvl1pPr>
          </a:lstStyle>
          <a:p>
            <a:pPr>
              <a:defRPr/>
            </a:pPr>
            <a:fld id="{63085823-89C8-44F3-87C0-3148ADAF94A4}" type="slidenum">
              <a:rPr lang="ja-JP" altLang="en-US"/>
              <a:pPr>
                <a:defRPr/>
              </a:pPr>
              <a:t>‹#›</a:t>
            </a:fld>
            <a:endParaRPr lang="en-US" altLang="ja-JP"/>
          </a:p>
        </p:txBody>
      </p:sp>
    </p:spTree>
    <p:extLst>
      <p:ext uri="{BB962C8B-B14F-4D97-AF65-F5344CB8AC3E}">
        <p14:creationId xmlns:p14="http://schemas.microsoft.com/office/powerpoint/2010/main" val="348309204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z="1200" dirty="0"/>
              <a:t>みなさん、こんにちは</a:t>
            </a:r>
            <a:r>
              <a:rPr lang="ja-JP" altLang="en-US" sz="1200" dirty="0" smtClean="0"/>
              <a:t>。社会教育主事の</a:t>
            </a:r>
            <a:r>
              <a:rPr lang="ja-JP" altLang="en-US" sz="1200" dirty="0"/>
              <a:t>木村です</a:t>
            </a:r>
            <a:r>
              <a:rPr lang="ja-JP" altLang="en-US" sz="1200" dirty="0" smtClean="0"/>
              <a:t>。どうぞ今年</a:t>
            </a:r>
            <a:r>
              <a:rPr lang="ja-JP" altLang="en-US" sz="1200" dirty="0"/>
              <a:t>もよろしくお願いします。今日は</a:t>
            </a:r>
            <a:r>
              <a:rPr lang="ja-JP" altLang="en-US" sz="1200" dirty="0" smtClean="0"/>
              <a:t>、次</a:t>
            </a:r>
            <a:r>
              <a:rPr lang="ja-JP" altLang="en-US" sz="1200" dirty="0"/>
              <a:t>から次に</a:t>
            </a:r>
            <a:r>
              <a:rPr lang="ja-JP" altLang="en-US" sz="1200" dirty="0" smtClean="0"/>
              <a:t>どんどんいろいろな人権</a:t>
            </a:r>
            <a:r>
              <a:rPr lang="ja-JP" altLang="en-US" sz="1200" dirty="0"/>
              <a:t>のプログラムを体験していただきます。その中で、人権ってこう言うことかなあ</a:t>
            </a:r>
            <a:r>
              <a:rPr lang="ja-JP" altLang="en-US" sz="1200" dirty="0" smtClean="0"/>
              <a:t>、みた</a:t>
            </a:r>
            <a:r>
              <a:rPr lang="ja-JP" altLang="en-US" sz="1200" dirty="0"/>
              <a:t>いなものをつかんでいただければなと思います</a:t>
            </a:r>
            <a:r>
              <a:rPr lang="ja-JP" altLang="en-US" sz="1200" dirty="0" smtClean="0"/>
              <a:t>。楽しんで</a:t>
            </a:r>
            <a:r>
              <a:rPr lang="ja-JP" altLang="en-US" sz="1200" dirty="0"/>
              <a:t>いただくとともに、今後の参考</a:t>
            </a:r>
            <a:r>
              <a:rPr lang="ja-JP" altLang="en-US" sz="1200" dirty="0" smtClean="0"/>
              <a:t>にさせて</a:t>
            </a:r>
            <a:r>
              <a:rPr lang="ja-JP" altLang="en-US" sz="1200" dirty="0"/>
              <a:t>いただくため</a:t>
            </a:r>
            <a:r>
              <a:rPr lang="ja-JP" altLang="en-US" sz="1200" dirty="0" smtClean="0"/>
              <a:t>、簡単なアンケート</a:t>
            </a:r>
            <a:r>
              <a:rPr lang="ja-JP" altLang="en-US" sz="1200" dirty="0"/>
              <a:t>にご協力ください</a:t>
            </a:r>
            <a:r>
              <a:rPr lang="ja-JP" altLang="en-US" sz="1200" dirty="0" smtClean="0"/>
              <a:t>。この会の終了後、または本日の終わりに、提出ください。その</a:t>
            </a:r>
            <a:r>
              <a:rPr lang="ja-JP" altLang="en-US" sz="1200" dirty="0"/>
              <a:t>ため、これはいい、とか考えながら参加いただくとありがたいです</a:t>
            </a:r>
            <a:r>
              <a:rPr lang="ja-JP" altLang="en-US" sz="1200" dirty="0" smtClean="0"/>
              <a:t>。</a:t>
            </a:r>
            <a:endParaRPr lang="en-US" altLang="ja-JP" sz="1200" dirty="0"/>
          </a:p>
        </p:txBody>
      </p:sp>
    </p:spTree>
    <p:extLst>
      <p:ext uri="{BB962C8B-B14F-4D97-AF65-F5344CB8AC3E}">
        <p14:creationId xmlns:p14="http://schemas.microsoft.com/office/powerpoint/2010/main" val="3461253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本日のコンテンツは表記のとおりです。７つ用意しました。時間が来たところで終わります。５についてはプログラムの紹介、６については時間まで、ということになるかと思います。</a:t>
            </a:r>
            <a:r>
              <a:rPr kumimoji="1" lang="ja-JP" altLang="en-US" dirty="0"/>
              <a:t>なお</a:t>
            </a:r>
            <a:r>
              <a:rPr kumimoji="1" lang="ja-JP" altLang="en-US" dirty="0" smtClean="0"/>
              <a:t>、平成２６年度熊本県人権教育取組の方向の２つめの柱が社会教育になりました。学校家庭地域の連携、参加体験型プログラムの実施等がキーワードです。ＰＴＡ研修、職場研修をどんどん実施していただいて、家庭</a:t>
            </a:r>
            <a:r>
              <a:rPr kumimoji="1" lang="ja-JP" altLang="en-US" smtClean="0"/>
              <a:t>、地域の</a:t>
            </a:r>
            <a:r>
              <a:rPr kumimoji="1" lang="ja-JP" altLang="en-US" dirty="0" smtClean="0"/>
              <a:t>人権感覚も磨いていただければと思います。もちろんお手伝いできますので、メール送ってくださればと思います。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EC83C4C-2BB7-44F1-96EE-A31129A68D91}" type="slidenum">
              <a:rPr kumimoji="1" lang="ja-JP" altLang="en-US" smtClean="0"/>
              <a:pPr/>
              <a:t>2</a:t>
            </a:fld>
            <a:endParaRPr kumimoji="1" lang="ja-JP" altLang="en-US" dirty="0"/>
          </a:p>
        </p:txBody>
      </p:sp>
    </p:spTree>
    <p:extLst>
      <p:ext uri="{BB962C8B-B14F-4D97-AF65-F5344CB8AC3E}">
        <p14:creationId xmlns:p14="http://schemas.microsoft.com/office/powerpoint/2010/main" val="1845751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（一人学び５分＆グループ５分）</a:t>
            </a:r>
            <a:endParaRPr kumimoji="1" lang="ja-JP" altLang="en-US" dirty="0"/>
          </a:p>
        </p:txBody>
      </p:sp>
      <p:sp>
        <p:nvSpPr>
          <p:cNvPr id="4" name="スライド番号プレースホルダ 3"/>
          <p:cNvSpPr>
            <a:spLocks noGrp="1"/>
          </p:cNvSpPr>
          <p:nvPr>
            <p:ph type="sldNum" sz="quarter" idx="10"/>
          </p:nvPr>
        </p:nvSpPr>
        <p:spPr/>
        <p:txBody>
          <a:bodyPr/>
          <a:lstStyle/>
          <a:p>
            <a:fld id="{4EC83C4C-2BB7-44F1-96EE-A31129A68D91}"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（一人学び５分＆グループ５分）</a:t>
            </a:r>
            <a:endParaRPr kumimoji="1" lang="ja-JP" altLang="en-US" dirty="0"/>
          </a:p>
        </p:txBody>
      </p:sp>
      <p:sp>
        <p:nvSpPr>
          <p:cNvPr id="4" name="スライド番号プレースホルダ 3"/>
          <p:cNvSpPr>
            <a:spLocks noGrp="1"/>
          </p:cNvSpPr>
          <p:nvPr>
            <p:ph type="sldNum" sz="quarter" idx="10"/>
          </p:nvPr>
        </p:nvSpPr>
        <p:spPr/>
        <p:txBody>
          <a:bodyPr/>
          <a:lstStyle/>
          <a:p>
            <a:fld id="{4EC83C4C-2BB7-44F1-96EE-A31129A68D91}" type="slidenum">
              <a:rPr kumimoji="1" lang="ja-JP" altLang="en-US" smtClean="0"/>
              <a:pPr/>
              <a:t>4</a:t>
            </a:fld>
            <a:endParaRPr kumimoji="1" lang="ja-JP" altLang="en-US"/>
          </a:p>
        </p:txBody>
      </p:sp>
    </p:spTree>
    <p:extLst>
      <p:ext uri="{BB962C8B-B14F-4D97-AF65-F5344CB8AC3E}">
        <p14:creationId xmlns:p14="http://schemas.microsoft.com/office/powerpoint/2010/main" val="3170754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本日のコンテンツは表記のとおりです。９つ用意しました。３以降は新作です。時間が来たところで終わります。オーバーはしませんのでご安心ください。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4EC83C4C-2BB7-44F1-96EE-A31129A68D91}" type="slidenum">
              <a:rPr kumimoji="1" lang="ja-JP" altLang="en-US" smtClean="0"/>
              <a:pPr/>
              <a:t>5</a:t>
            </a:fld>
            <a:endParaRPr kumimoji="1" lang="ja-JP" altLang="en-US"/>
          </a:p>
        </p:txBody>
      </p:sp>
    </p:spTree>
    <p:extLst>
      <p:ext uri="{BB962C8B-B14F-4D97-AF65-F5344CB8AC3E}">
        <p14:creationId xmlns:p14="http://schemas.microsoft.com/office/powerpoint/2010/main" val="1845751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770ABEF-9522-4E89-9CBB-9445C07F9893}" type="datetime1">
              <a:rPr lang="ja-JP" altLang="en-US" smtClean="0"/>
              <a:pPr>
                <a:defRPr/>
              </a:pPr>
              <a:t>2014/5/20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EB96B62-E705-4AFC-B74F-F03FEFB26694}" type="slidenum">
              <a:rPr lang="ja-JP" altLang="en-US"/>
              <a:pPr>
                <a:defRPr/>
              </a:pPr>
              <a:t>‹#›</a:t>
            </a:fld>
            <a:endParaRPr lang="ja-JP" altLang="en-US"/>
          </a:p>
        </p:txBody>
      </p:sp>
    </p:spTree>
    <p:extLst>
      <p:ext uri="{BB962C8B-B14F-4D97-AF65-F5344CB8AC3E}">
        <p14:creationId xmlns:p14="http://schemas.microsoft.com/office/powerpoint/2010/main" val="1840755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AEB610F-C8DD-4163-B7A1-5312B872FA17}" type="datetime1">
              <a:rPr lang="ja-JP" altLang="en-US" smtClean="0"/>
              <a:pPr>
                <a:defRPr/>
              </a:pPr>
              <a:t>2014/5/20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A51B46C-3171-4BAB-8393-62A39C8C6BF6}" type="slidenum">
              <a:rPr lang="ja-JP" altLang="en-US"/>
              <a:pPr>
                <a:defRPr/>
              </a:pPr>
              <a:t>‹#›</a:t>
            </a:fld>
            <a:endParaRPr lang="ja-JP" altLang="en-US"/>
          </a:p>
        </p:txBody>
      </p:sp>
    </p:spTree>
    <p:extLst>
      <p:ext uri="{BB962C8B-B14F-4D97-AF65-F5344CB8AC3E}">
        <p14:creationId xmlns:p14="http://schemas.microsoft.com/office/powerpoint/2010/main" val="204905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DDCD546-7A56-47CD-9374-050F1EECB968}" type="datetime1">
              <a:rPr lang="ja-JP" altLang="en-US" smtClean="0"/>
              <a:pPr>
                <a:defRPr/>
              </a:pPr>
              <a:t>2014/5/20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C6C8C90-DFC3-471D-B1EF-1605286B0877}" type="slidenum">
              <a:rPr lang="ja-JP" altLang="en-US"/>
              <a:pPr>
                <a:defRPr/>
              </a:pPr>
              <a:t>‹#›</a:t>
            </a:fld>
            <a:endParaRPr lang="ja-JP" altLang="en-US"/>
          </a:p>
        </p:txBody>
      </p:sp>
    </p:spTree>
    <p:extLst>
      <p:ext uri="{BB962C8B-B14F-4D97-AF65-F5344CB8AC3E}">
        <p14:creationId xmlns:p14="http://schemas.microsoft.com/office/powerpoint/2010/main" val="54487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FB62B0B-83E8-4521-AC44-2E5E2020510E}" type="datetime1">
              <a:rPr lang="ja-JP" altLang="en-US" smtClean="0"/>
              <a:pPr>
                <a:defRPr/>
              </a:pPr>
              <a:t>2014/5/20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86C41EE-8A6F-436B-8B94-B10ECEAF7F82}" type="slidenum">
              <a:rPr lang="ja-JP" altLang="en-US"/>
              <a:pPr>
                <a:defRPr/>
              </a:pPr>
              <a:t>‹#›</a:t>
            </a:fld>
            <a:endParaRPr lang="ja-JP" altLang="en-US"/>
          </a:p>
        </p:txBody>
      </p:sp>
    </p:spTree>
    <p:extLst>
      <p:ext uri="{BB962C8B-B14F-4D97-AF65-F5344CB8AC3E}">
        <p14:creationId xmlns:p14="http://schemas.microsoft.com/office/powerpoint/2010/main" val="344562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B50F096-7051-4D68-B4F1-C15EF9A82293}" type="datetime1">
              <a:rPr lang="ja-JP" altLang="en-US" smtClean="0"/>
              <a:pPr>
                <a:defRPr/>
              </a:pPr>
              <a:t>2014/5/20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8E448A5-6044-4872-8119-76EFFC7BDBF1}" type="slidenum">
              <a:rPr lang="ja-JP" altLang="en-US"/>
              <a:pPr>
                <a:defRPr/>
              </a:pPr>
              <a:t>‹#›</a:t>
            </a:fld>
            <a:endParaRPr lang="ja-JP" altLang="en-US"/>
          </a:p>
        </p:txBody>
      </p:sp>
    </p:spTree>
    <p:extLst>
      <p:ext uri="{BB962C8B-B14F-4D97-AF65-F5344CB8AC3E}">
        <p14:creationId xmlns:p14="http://schemas.microsoft.com/office/powerpoint/2010/main" val="90316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ACA08AA-11E6-4C7A-89C5-0AFEBF22B6CA}" type="datetime1">
              <a:rPr lang="ja-JP" altLang="en-US" smtClean="0"/>
              <a:pPr>
                <a:defRPr/>
              </a:pPr>
              <a:t>2014/5/20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60FBE0E-7C24-453B-B0DB-CE42D2556DDC}" type="slidenum">
              <a:rPr lang="ja-JP" altLang="en-US"/>
              <a:pPr>
                <a:defRPr/>
              </a:pPr>
              <a:t>‹#›</a:t>
            </a:fld>
            <a:endParaRPr lang="ja-JP" altLang="en-US"/>
          </a:p>
        </p:txBody>
      </p:sp>
    </p:spTree>
    <p:extLst>
      <p:ext uri="{BB962C8B-B14F-4D97-AF65-F5344CB8AC3E}">
        <p14:creationId xmlns:p14="http://schemas.microsoft.com/office/powerpoint/2010/main" val="3742405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B35E418B-E17C-43C7-B9B1-E0EE2F14FBF0}" type="datetime1">
              <a:rPr lang="ja-JP" altLang="en-US" smtClean="0"/>
              <a:pPr>
                <a:defRPr/>
              </a:pPr>
              <a:t>2014/5/20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55183661-CF17-499E-8E66-5C3DAD3D1C7D}" type="slidenum">
              <a:rPr lang="ja-JP" altLang="en-US"/>
              <a:pPr>
                <a:defRPr/>
              </a:pPr>
              <a:t>‹#›</a:t>
            </a:fld>
            <a:endParaRPr lang="ja-JP" altLang="en-US"/>
          </a:p>
        </p:txBody>
      </p:sp>
    </p:spTree>
    <p:extLst>
      <p:ext uri="{BB962C8B-B14F-4D97-AF65-F5344CB8AC3E}">
        <p14:creationId xmlns:p14="http://schemas.microsoft.com/office/powerpoint/2010/main" val="318914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A77A5164-DFA5-4563-AE07-CAA695504C01}" type="datetime1">
              <a:rPr lang="ja-JP" altLang="en-US" smtClean="0"/>
              <a:pPr>
                <a:defRPr/>
              </a:pPr>
              <a:t>2014/5/20</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67FBCF7-A0C0-46EF-B333-5573AD83C3DB}" type="slidenum">
              <a:rPr lang="ja-JP" altLang="en-US"/>
              <a:pPr>
                <a:defRPr/>
              </a:pPr>
              <a:t>‹#›</a:t>
            </a:fld>
            <a:endParaRPr lang="ja-JP" altLang="en-US"/>
          </a:p>
        </p:txBody>
      </p:sp>
    </p:spTree>
    <p:extLst>
      <p:ext uri="{BB962C8B-B14F-4D97-AF65-F5344CB8AC3E}">
        <p14:creationId xmlns:p14="http://schemas.microsoft.com/office/powerpoint/2010/main" val="364401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4039ACE0-72BB-44EB-868B-BDA613832F39}" type="datetime1">
              <a:rPr lang="ja-JP" altLang="en-US" smtClean="0"/>
              <a:pPr>
                <a:defRPr/>
              </a:pPr>
              <a:t>2014/5/20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4CC44AB-1585-4FBA-B19D-DC50F458A61D}" type="slidenum">
              <a:rPr lang="ja-JP" altLang="en-US"/>
              <a:pPr>
                <a:defRPr/>
              </a:pPr>
              <a:t>‹#›</a:t>
            </a:fld>
            <a:endParaRPr lang="ja-JP" altLang="en-US"/>
          </a:p>
        </p:txBody>
      </p:sp>
    </p:spTree>
    <p:extLst>
      <p:ext uri="{BB962C8B-B14F-4D97-AF65-F5344CB8AC3E}">
        <p14:creationId xmlns:p14="http://schemas.microsoft.com/office/powerpoint/2010/main" val="422224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9CD6522-232D-4559-B7E9-FF01BAEAA716}" type="datetime1">
              <a:rPr lang="ja-JP" altLang="en-US" smtClean="0"/>
              <a:pPr>
                <a:defRPr/>
              </a:pPr>
              <a:t>2014/5/20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D644EA5-897E-418A-A2A8-7749BE091EBD}" type="slidenum">
              <a:rPr lang="ja-JP" altLang="en-US"/>
              <a:pPr>
                <a:defRPr/>
              </a:pPr>
              <a:t>‹#›</a:t>
            </a:fld>
            <a:endParaRPr lang="ja-JP" altLang="en-US"/>
          </a:p>
        </p:txBody>
      </p:sp>
    </p:spTree>
    <p:extLst>
      <p:ext uri="{BB962C8B-B14F-4D97-AF65-F5344CB8AC3E}">
        <p14:creationId xmlns:p14="http://schemas.microsoft.com/office/powerpoint/2010/main" val="266988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6E7A9F5-4AAE-4AE5-850E-CDBC67F02FD7}" type="datetime1">
              <a:rPr lang="ja-JP" altLang="en-US" smtClean="0"/>
              <a:pPr>
                <a:defRPr/>
              </a:pPr>
              <a:t>2014/5/20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8B329BF-E52C-4503-A7B9-76C1807B839C}" type="slidenum">
              <a:rPr lang="ja-JP" altLang="en-US"/>
              <a:pPr>
                <a:defRPr/>
              </a:pPr>
              <a:t>‹#›</a:t>
            </a:fld>
            <a:endParaRPr lang="ja-JP" altLang="en-US"/>
          </a:p>
        </p:txBody>
      </p:sp>
    </p:spTree>
    <p:extLst>
      <p:ext uri="{BB962C8B-B14F-4D97-AF65-F5344CB8AC3E}">
        <p14:creationId xmlns:p14="http://schemas.microsoft.com/office/powerpoint/2010/main" val="211025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73758A74-AEF3-47CD-84E5-B01825E3A7ED}" type="datetime1">
              <a:rPr lang="ja-JP" altLang="en-US" smtClean="0"/>
              <a:pPr>
                <a:defRPr/>
              </a:pPr>
              <a:t>2014/5/20</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280FC5D-8DB7-49D2-A299-3621BF47108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0" y="3287"/>
            <a:ext cx="9144000" cy="1066130"/>
          </a:xfrm>
        </p:spPr>
        <p:txBody>
          <a:bodyPr/>
          <a:lstStyle/>
          <a:p>
            <a:pPr algn="r" eaLnBrk="1" hangingPunct="1"/>
            <a:r>
              <a:rPr lang="ja-JP" altLang="en-US" sz="3600" dirty="0" smtClean="0">
                <a:ea typeface="TT-JTC神楽P" pitchFamily="2" charset="-128"/>
              </a:rPr>
              <a:t>人権教育主任研修会</a:t>
            </a:r>
          </a:p>
        </p:txBody>
      </p:sp>
      <p:sp>
        <p:nvSpPr>
          <p:cNvPr id="4099" name="タイトル 1"/>
          <p:cNvSpPr txBox="1">
            <a:spLocks/>
          </p:cNvSpPr>
          <p:nvPr/>
        </p:nvSpPr>
        <p:spPr bwMode="auto">
          <a:xfrm>
            <a:off x="0" y="6237288"/>
            <a:ext cx="91440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r>
              <a:rPr lang="ja-JP" altLang="en-US" sz="3600" dirty="0">
                <a:latin typeface="Calibri" pitchFamily="34" charset="0"/>
                <a:ea typeface="TT-JTC神楽P" pitchFamily="2" charset="-128"/>
              </a:rPr>
              <a:t>天草教育事務所　社会教育主事　木村純一</a:t>
            </a:r>
          </a:p>
        </p:txBody>
      </p:sp>
      <p:sp>
        <p:nvSpPr>
          <p:cNvPr id="4101" name="タイトル 1"/>
          <p:cNvSpPr txBox="1">
            <a:spLocks/>
          </p:cNvSpPr>
          <p:nvPr/>
        </p:nvSpPr>
        <p:spPr bwMode="auto">
          <a:xfrm>
            <a:off x="0" y="1268760"/>
            <a:ext cx="9143999" cy="1440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4600" dirty="0" smtClean="0">
                <a:latin typeface="Calibri" pitchFamily="34" charset="0"/>
                <a:ea typeface="TT-JTC神楽P" pitchFamily="2" charset="-128"/>
              </a:rPr>
              <a:t>「人権教育について」</a:t>
            </a:r>
            <a:endParaRPr lang="en-US" altLang="ja-JP" sz="4600" dirty="0">
              <a:latin typeface="Calibri" pitchFamily="34" charset="0"/>
              <a:ea typeface="TT-JTC神楽P" pitchFamily="2" charset="-128"/>
            </a:endParaRPr>
          </a:p>
          <a:p>
            <a:pPr algn="ctr" eaLnBrk="1" hangingPunct="1"/>
            <a:r>
              <a:rPr lang="ja-JP" altLang="en-US" sz="4000" dirty="0" smtClean="0">
                <a:latin typeface="Calibri" pitchFamily="34" charset="0"/>
                <a:ea typeface="TT-JTC神楽P" pitchFamily="2" charset="-128"/>
              </a:rPr>
              <a:t>～いろいろな人権について考える～</a:t>
            </a:r>
            <a:endParaRPr lang="en-US" altLang="ja-JP" sz="4600" dirty="0">
              <a:latin typeface="Calibri" pitchFamily="34" charset="0"/>
              <a:ea typeface="TT-JTC神楽P" pitchFamily="2" charset="-128"/>
            </a:endParaRPr>
          </a:p>
        </p:txBody>
      </p:sp>
      <p:pic>
        <p:nvPicPr>
          <p:cNvPr id="5" name="図 4" descr="damshie05_img[1].jpg"/>
          <p:cNvPicPr>
            <a:picLocks noChangeAspect="1"/>
          </p:cNvPicPr>
          <p:nvPr/>
        </p:nvPicPr>
        <p:blipFill>
          <a:blip r:embed="rId3" cstate="print"/>
          <a:stretch>
            <a:fillRect/>
          </a:stretch>
        </p:blipFill>
        <p:spPr>
          <a:xfrm>
            <a:off x="5364088" y="2708920"/>
            <a:ext cx="3501628" cy="3501628"/>
          </a:xfrm>
          <a:prstGeom prst="rect">
            <a:avLst/>
          </a:prstGeom>
          <a:ln>
            <a:solidFill>
              <a:schemeClr val="tx1"/>
            </a:solidFill>
          </a:ln>
        </p:spPr>
      </p:pic>
      <p:pic>
        <p:nvPicPr>
          <p:cNvPr id="6" name="図 5" descr="damshie03_img[1].jpg"/>
          <p:cNvPicPr>
            <a:picLocks noChangeAspect="1"/>
          </p:cNvPicPr>
          <p:nvPr/>
        </p:nvPicPr>
        <p:blipFill>
          <a:blip r:embed="rId4" cstate="print"/>
          <a:stretch>
            <a:fillRect/>
          </a:stretch>
        </p:blipFill>
        <p:spPr>
          <a:xfrm>
            <a:off x="467543" y="2708920"/>
            <a:ext cx="4466243" cy="3505324"/>
          </a:xfrm>
          <a:prstGeom prst="rect">
            <a:avLst/>
          </a:prstGeom>
          <a:ln>
            <a:solidFill>
              <a:schemeClr val="tx1"/>
            </a:solidFill>
          </a:ln>
        </p:spPr>
      </p:pic>
    </p:spTree>
    <p:extLst>
      <p:ext uri="{BB962C8B-B14F-4D97-AF65-F5344CB8AC3E}">
        <p14:creationId xmlns:p14="http://schemas.microsoft.com/office/powerpoint/2010/main" val="46233419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946448"/>
            <a:ext cx="9144000" cy="4290864"/>
          </a:xfrm>
        </p:spPr>
        <p:txBody>
          <a:bodyPr>
            <a:normAutofit/>
          </a:bodyPr>
          <a:lstStyle/>
          <a:p>
            <a:pPr marL="0" indent="0">
              <a:buNone/>
            </a:pPr>
            <a:r>
              <a:rPr kumimoji="1" lang="ja-JP" altLang="en-US" dirty="0" smtClean="0">
                <a:latin typeface="ＤＦロマン雪W9" pitchFamily="49" charset="-128"/>
                <a:ea typeface="ＤＦロマン雪W9" pitchFamily="49" charset="-128"/>
              </a:rPr>
              <a:t>１　</a:t>
            </a:r>
            <a:r>
              <a:rPr lang="ja-JP" altLang="en-US" sz="2000" dirty="0" smtClean="0">
                <a:latin typeface="ＤＦロマン雪W9" pitchFamily="49" charset="-128"/>
                <a:ea typeface="ＤＦロマン雪W9" pitchFamily="49" charset="-128"/>
              </a:rPr>
              <a:t>眼</a:t>
            </a:r>
            <a:r>
              <a:rPr lang="ja-JP" altLang="en-US" sz="2000" dirty="0">
                <a:latin typeface="ＤＦロマン雪W9" pitchFamily="49" charset="-128"/>
                <a:ea typeface="ＤＦロマン雪W9" pitchFamily="49" charset="-128"/>
              </a:rPr>
              <a:t>の錯覚、なぞなぞ、雑学・・</a:t>
            </a:r>
            <a:r>
              <a:rPr lang="ja-JP" altLang="en-US" sz="2000" dirty="0" smtClean="0">
                <a:latin typeface="ＤＦロマン雪W9" pitchFamily="49" charset="-128"/>
                <a:ea typeface="ＤＦロマン雪W9" pitchFamily="49" charset="-128"/>
              </a:rPr>
              <a:t>・</a:t>
            </a:r>
            <a:r>
              <a:rPr lang="ja-JP" altLang="en-US" dirty="0" smtClean="0">
                <a:latin typeface="ＤＦロマン雪W9" pitchFamily="49" charset="-128"/>
                <a:ea typeface="ＤＦロマン雪W9" pitchFamily="49" charset="-128"/>
              </a:rPr>
              <a:t>とにかく</a:t>
            </a:r>
            <a:r>
              <a:rPr lang="ja-JP" altLang="en-US" dirty="0">
                <a:latin typeface="ＤＦロマン雪W9" pitchFamily="49" charset="-128"/>
                <a:ea typeface="ＤＦロマン雪W9" pitchFamily="49" charset="-128"/>
              </a:rPr>
              <a:t>脳、活性化！</a:t>
            </a:r>
            <a:endParaRPr kumimoji="1" lang="en-US" altLang="ja-JP" dirty="0" smtClean="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２　商店街のならびは？</a:t>
            </a:r>
            <a:endParaRPr kumimoji="1" lang="en-US" altLang="ja-JP" dirty="0" smtClean="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３</a:t>
            </a:r>
            <a:r>
              <a:rPr kumimoji="1" lang="ja-JP" altLang="en-US" dirty="0">
                <a:latin typeface="ＤＦロマン雪W9" pitchFamily="49" charset="-128"/>
                <a:ea typeface="ＤＦロマン雪W9" pitchFamily="49" charset="-128"/>
              </a:rPr>
              <a:t>　</a:t>
            </a:r>
            <a:r>
              <a:rPr kumimoji="1" lang="ja-JP" altLang="en-US" dirty="0" smtClean="0">
                <a:latin typeface="ＤＦロマン雪W9" pitchFamily="49" charset="-128"/>
                <a:ea typeface="ＤＦロマン雪W9" pitchFamily="49" charset="-128"/>
              </a:rPr>
              <a:t>みんなでウハウハ！</a:t>
            </a:r>
            <a:endParaRPr kumimoji="1"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４　その一言でこんなに違う</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５　</a:t>
            </a:r>
            <a:r>
              <a:rPr lang="ja-JP" altLang="en-US" dirty="0" smtClean="0">
                <a:latin typeface="ＤＦロマン雪W9" pitchFamily="49" charset="-128"/>
                <a:ea typeface="ＤＦロマン雪W9" pitchFamily="49" charset="-128"/>
              </a:rPr>
              <a:t>あなたの個人情報は大丈夫？</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６　</a:t>
            </a:r>
            <a:r>
              <a:rPr lang="ja-JP" altLang="en-US" dirty="0" smtClean="0">
                <a:latin typeface="ＤＦロマン雪W9" pitchFamily="49" charset="-128"/>
                <a:ea typeface="ＤＦロマン雪W9" pitchFamily="49" charset="-128"/>
              </a:rPr>
              <a:t>差別</a:t>
            </a:r>
            <a:r>
              <a:rPr lang="ja-JP" altLang="en-US" dirty="0">
                <a:latin typeface="ＤＦロマン雪W9" pitchFamily="49" charset="-128"/>
                <a:ea typeface="ＤＦロマン雪W9" pitchFamily="49" charset="-128"/>
              </a:rPr>
              <a:t>根強い熊本、今も変わらず</a:t>
            </a:r>
            <a:r>
              <a:rPr lang="ja-JP" altLang="en-US" dirty="0" smtClean="0">
                <a:latin typeface="ＤＦロマン雪W9" pitchFamily="49" charset="-128"/>
                <a:ea typeface="ＤＦロマン雪W9" pitchFamily="49" charset="-128"/>
              </a:rPr>
              <a:t>残念</a:t>
            </a:r>
            <a:endParaRPr lang="en-US" altLang="ja-JP" dirty="0" smtClean="0">
              <a:latin typeface="ＤＦロマン雪W9" pitchFamily="49" charset="-128"/>
              <a:ea typeface="ＤＦロマン雪W9" pitchFamily="49" charset="-128"/>
            </a:endParaRPr>
          </a:p>
          <a:p>
            <a:pPr marL="0" indent="0">
              <a:buNone/>
            </a:pPr>
            <a:r>
              <a:rPr lang="ja-JP" altLang="en-US" dirty="0">
                <a:latin typeface="ＤＦロマン雪W9" pitchFamily="49" charset="-128"/>
                <a:ea typeface="ＤＦロマン雪W9" pitchFamily="49" charset="-128"/>
              </a:rPr>
              <a:t>７</a:t>
            </a:r>
            <a:r>
              <a:rPr kumimoji="1" lang="ja-JP" altLang="en-US" dirty="0" smtClean="0">
                <a:latin typeface="ＤＦロマン雪W9" pitchFamily="49" charset="-128"/>
                <a:ea typeface="ＤＦロマン雪W9" pitchFamily="49" charset="-128"/>
              </a:rPr>
              <a:t>　</a:t>
            </a:r>
            <a:r>
              <a:rPr lang="ja-JP" altLang="en-US" dirty="0" smtClean="0">
                <a:latin typeface="ＤＦロマン雪W9" pitchFamily="49" charset="-128"/>
                <a:ea typeface="ＤＦロマン雪W9" pitchFamily="49" charset="-128"/>
              </a:rPr>
              <a:t>ちがい</a:t>
            </a:r>
            <a:r>
              <a:rPr kumimoji="1" lang="ja-JP" altLang="en-US" dirty="0" smtClean="0">
                <a:latin typeface="ＤＦロマン雪W9" pitchFamily="49" charset="-128"/>
                <a:ea typeface="ＤＦロマン雪W9" pitchFamily="49" charset="-128"/>
              </a:rPr>
              <a:t>のちがい</a:t>
            </a:r>
            <a:endParaRPr kumimoji="1" lang="en-US" altLang="ja-JP" dirty="0" smtClean="0">
              <a:latin typeface="ＤＦロマン雪W9" pitchFamily="49" charset="-128"/>
              <a:ea typeface="ＤＦロマン雪W9" pitchFamily="49" charset="-128"/>
            </a:endParaRPr>
          </a:p>
        </p:txBody>
      </p:sp>
      <p:sp>
        <p:nvSpPr>
          <p:cNvPr id="4" name="タイトル 1"/>
          <p:cNvSpPr txBox="1">
            <a:spLocks/>
          </p:cNvSpPr>
          <p:nvPr/>
        </p:nvSpPr>
        <p:spPr>
          <a:xfrm>
            <a:off x="297189" y="260648"/>
            <a:ext cx="8534752" cy="1052736"/>
          </a:xfrm>
          <a:prstGeom prst="rect">
            <a:avLst/>
          </a:prstGeom>
        </p:spPr>
        <p:txBody>
          <a:bodyPr vert="horz" rtlCol="0" anchor="ctr">
            <a:normAutofit fontScale="85000" lnSpcReduction="20000"/>
          </a:bodyPr>
          <a:lst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a:lstStyle>
          <a:p>
            <a:r>
              <a:rPr lang="ja-JP" altLang="en-US" sz="4600" dirty="0" smtClean="0">
                <a:latin typeface="Calibri" pitchFamily="34" charset="0"/>
                <a:ea typeface="TT-JTC神楽P" pitchFamily="2" charset="-128"/>
              </a:rPr>
              <a:t>「人権教育について」</a:t>
            </a:r>
            <a:endParaRPr lang="en-US" altLang="ja-JP" sz="4600" dirty="0">
              <a:latin typeface="Calibri" pitchFamily="34" charset="0"/>
              <a:ea typeface="TT-JTC神楽P" pitchFamily="2" charset="-128"/>
            </a:endParaRPr>
          </a:p>
          <a:p>
            <a:r>
              <a:rPr lang="ja-JP" altLang="en-US" sz="4000" dirty="0">
                <a:latin typeface="Calibri" pitchFamily="34" charset="0"/>
                <a:ea typeface="TT-JTC神楽P" pitchFamily="2" charset="-128"/>
              </a:rPr>
              <a:t>～いろいろな人権について考える～</a:t>
            </a:r>
            <a:endParaRPr lang="en-US" altLang="ja-JP" sz="4600" dirty="0">
              <a:latin typeface="Calibri" pitchFamily="34" charset="0"/>
              <a:ea typeface="TT-JTC神楽P" pitchFamily="2" charset="-128"/>
            </a:endParaRPr>
          </a:p>
        </p:txBody>
      </p:sp>
      <p:sp>
        <p:nvSpPr>
          <p:cNvPr id="2" name="テキスト ボックス 1"/>
          <p:cNvSpPr txBox="1"/>
          <p:nvPr/>
        </p:nvSpPr>
        <p:spPr>
          <a:xfrm>
            <a:off x="107504" y="1340768"/>
            <a:ext cx="3024336" cy="461665"/>
          </a:xfrm>
          <a:prstGeom prst="rect">
            <a:avLst/>
          </a:prstGeom>
          <a:noFill/>
        </p:spPr>
        <p:txBody>
          <a:bodyPr wrap="square" rtlCol="0">
            <a:spAutoFit/>
          </a:bodyPr>
          <a:lstStyle/>
          <a:p>
            <a:r>
              <a:rPr kumimoji="1" lang="en-US" altLang="ja-JP" sz="2400" dirty="0" smtClean="0">
                <a:solidFill>
                  <a:srgbClr val="002060"/>
                </a:solidFill>
                <a:latin typeface="Broadway" pitchFamily="82" charset="0"/>
              </a:rPr>
              <a:t>CONTENTS</a:t>
            </a:r>
            <a:endParaRPr kumimoji="1" lang="ja-JP" altLang="en-US" sz="2400" dirty="0">
              <a:solidFill>
                <a:srgbClr val="002060"/>
              </a:solidFill>
              <a:latin typeface="Broadway" pitchFamily="82" charset="0"/>
            </a:endParaRPr>
          </a:p>
        </p:txBody>
      </p:sp>
      <p:sp>
        <p:nvSpPr>
          <p:cNvPr id="5" name="正方形/長方形 4"/>
          <p:cNvSpPr/>
          <p:nvPr/>
        </p:nvSpPr>
        <p:spPr>
          <a:xfrm>
            <a:off x="4848158" y="6381328"/>
            <a:ext cx="3983783" cy="369332"/>
          </a:xfrm>
          <a:prstGeom prst="rect">
            <a:avLst/>
          </a:prstGeom>
        </p:spPr>
        <p:txBody>
          <a:bodyPr wrap="none">
            <a:spAutoFit/>
          </a:bodyPr>
          <a:lstStyle/>
          <a:p>
            <a:r>
              <a:rPr lang="en-US" altLang="ja-JP" dirty="0"/>
              <a:t>E-mail kimura-j@pref.kumamoto.lg.jp</a:t>
            </a:r>
          </a:p>
        </p:txBody>
      </p:sp>
    </p:spTree>
    <p:extLst>
      <p:ext uri="{BB962C8B-B14F-4D97-AF65-F5344CB8AC3E}">
        <p14:creationId xmlns:p14="http://schemas.microsoft.com/office/powerpoint/2010/main" val="150242251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891" y="44624"/>
            <a:ext cx="8814598" cy="792088"/>
          </a:xfrm>
          <a:ln cap="rnd">
            <a:solidFill>
              <a:schemeClr val="tx1"/>
            </a:solidFill>
          </a:ln>
        </p:spPr>
        <p:txBody>
          <a:bodyPr>
            <a:noAutofit/>
          </a:bodyPr>
          <a:lstStyle/>
          <a:p>
            <a:r>
              <a:rPr kumimoji="1" lang="ja-JP" altLang="en-US" sz="2000" b="1" dirty="0" smtClean="0"/>
              <a:t>戸籍抄本等の不正入手事件について</a:t>
            </a:r>
            <a:r>
              <a:rPr kumimoji="1" lang="en-US" altLang="ja-JP" sz="2000" b="1" dirty="0" smtClean="0"/>
              <a:t/>
            </a:r>
            <a:br>
              <a:rPr kumimoji="1" lang="en-US" altLang="ja-JP" sz="2000" b="1" dirty="0" smtClean="0"/>
            </a:br>
            <a:r>
              <a:rPr lang="ja-JP" altLang="en-US" sz="2000" b="1" dirty="0" smtClean="0"/>
              <a:t>いわゆる「プライム事件」の概要</a:t>
            </a:r>
            <a:endParaRPr kumimoji="1" lang="ja-JP" altLang="en-US" sz="2000" b="1" dirty="0"/>
          </a:p>
        </p:txBody>
      </p:sp>
      <p:sp>
        <p:nvSpPr>
          <p:cNvPr id="3" name="コンテンツ プレースホルダー 2"/>
          <p:cNvSpPr>
            <a:spLocks noGrp="1"/>
          </p:cNvSpPr>
          <p:nvPr>
            <p:ph idx="1"/>
          </p:nvPr>
        </p:nvSpPr>
        <p:spPr>
          <a:xfrm>
            <a:off x="4499992" y="908720"/>
            <a:ext cx="4464496" cy="5400600"/>
          </a:xfrm>
          <a:ln>
            <a:solidFill>
              <a:schemeClr val="tx1"/>
            </a:solidFill>
          </a:ln>
        </p:spPr>
        <p:txBody>
          <a:bodyPr vert="horz" lIns="180000" tIns="180000" rIns="180000" bIns="180000">
            <a:noAutofit/>
          </a:bodyPr>
          <a:lstStyle/>
          <a:p>
            <a:pPr marL="0" indent="0">
              <a:buNone/>
            </a:pPr>
            <a:r>
              <a:rPr lang="ja-JP" altLang="en-US" sz="1800" dirty="0" smtClean="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平成</a:t>
            </a:r>
            <a:r>
              <a:rPr lang="en-US" altLang="ja-JP" sz="1800" dirty="0">
                <a:latin typeface="AR P丸ゴシック体E" pitchFamily="50" charset="-128"/>
                <a:ea typeface="AR P丸ゴシック体E" pitchFamily="50" charset="-128"/>
              </a:rPr>
              <a:t>23</a:t>
            </a:r>
            <a:r>
              <a:rPr lang="ja-JP" altLang="en-US" sz="1800" dirty="0">
                <a:latin typeface="AR P丸ゴシック体E" pitchFamily="50" charset="-128"/>
                <a:ea typeface="AR P丸ゴシック体E" pitchFamily="50" charset="-128"/>
              </a:rPr>
              <a:t>年</a:t>
            </a:r>
            <a:r>
              <a:rPr lang="en-US" altLang="ja-JP" sz="1800" dirty="0">
                <a:latin typeface="AR P丸ゴシック体E" pitchFamily="50" charset="-128"/>
                <a:ea typeface="AR P丸ゴシック体E" pitchFamily="50" charset="-128"/>
              </a:rPr>
              <a:t>11</a:t>
            </a:r>
            <a:r>
              <a:rPr lang="ja-JP" altLang="en-US" sz="1800" dirty="0">
                <a:latin typeface="AR P丸ゴシック体E" pitchFamily="50" charset="-128"/>
                <a:ea typeface="AR P丸ゴシック体E" pitchFamily="50" charset="-128"/>
              </a:rPr>
              <a:t>月に、愛知県警 捜査員の戸籍等が不正取得された容疑で、探偵事務所や法律事務所の経営者、司法書士ら関係者５人が逮捕される事件が発生した。 </a:t>
            </a:r>
            <a:r>
              <a:rPr lang="en-US" altLang="ja-JP" sz="1800" dirty="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平成</a:t>
            </a:r>
            <a:r>
              <a:rPr lang="en-US" altLang="ja-JP" sz="1800" dirty="0">
                <a:latin typeface="AR P丸ゴシック体E" pitchFamily="50" charset="-128"/>
                <a:ea typeface="AR P丸ゴシック体E" pitchFamily="50" charset="-128"/>
              </a:rPr>
              <a:t>24</a:t>
            </a:r>
            <a:r>
              <a:rPr lang="ja-JP" altLang="en-US" sz="1800" dirty="0">
                <a:latin typeface="AR P丸ゴシック体E" pitchFamily="50" charset="-128"/>
                <a:ea typeface="AR P丸ゴシック体E" pitchFamily="50" charset="-128"/>
              </a:rPr>
              <a:t>年</a:t>
            </a:r>
            <a:r>
              <a:rPr lang="en-US" altLang="ja-JP" sz="1800" dirty="0">
                <a:latin typeface="AR P丸ゴシック体E" pitchFamily="50" charset="-128"/>
                <a:ea typeface="AR P丸ゴシック体E" pitchFamily="50" charset="-128"/>
              </a:rPr>
              <a:t>7</a:t>
            </a:r>
            <a:r>
              <a:rPr lang="ja-JP" altLang="en-US" sz="1800" dirty="0">
                <a:latin typeface="AR P丸ゴシック体E" pitchFamily="50" charset="-128"/>
                <a:ea typeface="AR P丸ゴシック体E" pitchFamily="50" charset="-128"/>
              </a:rPr>
              <a:t>月に有罪判決が確定</a:t>
            </a:r>
            <a:r>
              <a:rPr lang="en-US" altLang="ja-JP" sz="1800" dirty="0">
                <a:latin typeface="AR P丸ゴシック体E" pitchFamily="50" charset="-128"/>
                <a:ea typeface="AR P丸ゴシック体E" pitchFamily="50" charset="-128"/>
              </a:rPr>
              <a:t>)</a:t>
            </a:r>
          </a:p>
          <a:p>
            <a:pPr marL="0" indent="0">
              <a:buNone/>
            </a:pPr>
            <a:r>
              <a:rPr lang="ja-JP" altLang="en-US" sz="1800" dirty="0">
                <a:latin typeface="AR P丸ゴシック体E" pitchFamily="50" charset="-128"/>
                <a:ea typeface="AR P丸ゴシック体E" pitchFamily="50" charset="-128"/>
              </a:rPr>
              <a:t>・この事件は、全国の市民等から調査依頼を受けた不特定多数の探偵事務所等が戸籍や住民票等を請求できない為、</a:t>
            </a:r>
            <a:r>
              <a:rPr lang="en-US" altLang="ja-JP" sz="1800" dirty="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プライム総合法務事務所</a:t>
            </a:r>
            <a:r>
              <a:rPr lang="en-US" altLang="ja-JP" sz="1800" dirty="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を介して戸籍等を取得したものだが、当該法務事務所経営者や司法書士らが共謀して</a:t>
            </a:r>
            <a:r>
              <a:rPr lang="en-US" altLang="ja-JP" sz="1800" dirty="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職務上請求用紙</a:t>
            </a:r>
            <a:r>
              <a:rPr lang="en-US" altLang="ja-JP" sz="1800" dirty="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を大量偽造し、全国で１万件以上の戸籍・住民票等の不正入手をしていたという事件である。</a:t>
            </a:r>
          </a:p>
          <a:p>
            <a:pPr marL="0" indent="0">
              <a:buNone/>
            </a:pPr>
            <a:r>
              <a:rPr lang="en-US" altLang="ja-JP" sz="1800" dirty="0">
                <a:latin typeface="AR P丸ゴシック体E" pitchFamily="50" charset="-128"/>
                <a:ea typeface="AR P丸ゴシック体E" pitchFamily="50" charset="-128"/>
              </a:rPr>
              <a:t>※</a:t>
            </a:r>
            <a:r>
              <a:rPr lang="ja-JP" altLang="en-US" sz="1800" dirty="0">
                <a:latin typeface="AR P丸ゴシック体E" pitchFamily="50" charset="-128"/>
                <a:ea typeface="AR P丸ゴシック体E" pitchFamily="50" charset="-128"/>
              </a:rPr>
              <a:t>大阪府内の不正請求は４７２件、市内各区役所では２１７件の請求が確認されており、その内２０６件を交付している。</a:t>
            </a:r>
            <a:endParaRPr kumimoji="1" lang="ja-JP" altLang="en-US" sz="1800" dirty="0">
              <a:latin typeface="AR P丸ゴシック体E" pitchFamily="50" charset="-128"/>
              <a:ea typeface="AR P丸ゴシック体E" pitchFamily="50" charset="-128"/>
            </a:endParaRPr>
          </a:p>
        </p:txBody>
      </p:sp>
      <p:sp>
        <p:nvSpPr>
          <p:cNvPr id="55" name="テキスト ボックス 54"/>
          <p:cNvSpPr txBox="1"/>
          <p:nvPr/>
        </p:nvSpPr>
        <p:spPr>
          <a:xfrm>
            <a:off x="149890" y="6479758"/>
            <a:ext cx="8854371" cy="261610"/>
          </a:xfrm>
          <a:prstGeom prst="rect">
            <a:avLst/>
          </a:prstGeom>
          <a:noFill/>
          <a:ln>
            <a:solidFill>
              <a:schemeClr val="tx1"/>
            </a:solidFill>
          </a:ln>
        </p:spPr>
        <p:txBody>
          <a:bodyPr wrap="square" rtlCol="0">
            <a:spAutoFit/>
          </a:bodyPr>
          <a:lstStyle/>
          <a:p>
            <a:pPr algn="r"/>
            <a:r>
              <a:rPr lang="ja-JP" altLang="en-US" sz="1100" dirty="0" smtClean="0">
                <a:latin typeface="AR P丸ゴシック体E" pitchFamily="50" charset="-128"/>
                <a:ea typeface="AR P丸ゴシック体E" pitchFamily="50" charset="-128"/>
              </a:rPr>
              <a:t>資料引用：</a:t>
            </a:r>
            <a:r>
              <a:rPr lang="en-US" altLang="ja-JP" sz="1100" dirty="0" smtClean="0">
                <a:latin typeface="AR P丸ゴシック体E" pitchFamily="50" charset="-128"/>
                <a:ea typeface="AR P丸ゴシック体E" pitchFamily="50" charset="-128"/>
              </a:rPr>
              <a:t>http</a:t>
            </a:r>
            <a:r>
              <a:rPr lang="en-US" altLang="ja-JP" sz="1100" dirty="0">
                <a:latin typeface="AR P丸ゴシック体E" pitchFamily="50" charset="-128"/>
                <a:ea typeface="AR P丸ゴシック体E" pitchFamily="50" charset="-128"/>
              </a:rPr>
              <a:t>://</a:t>
            </a:r>
            <a:r>
              <a:rPr lang="en-US" altLang="ja-JP" sz="1100" dirty="0" smtClean="0">
                <a:latin typeface="AR P丸ゴシック体E" pitchFamily="50" charset="-128"/>
                <a:ea typeface="AR P丸ゴシック体E" pitchFamily="50" charset="-128"/>
              </a:rPr>
              <a:t>www.city.osaka.lg.jp/shimin/cmsfiles/contents/0000237/237498/3.pdf</a:t>
            </a:r>
            <a:endParaRPr kumimoji="1" lang="ja-JP" altLang="en-US" sz="1100" dirty="0">
              <a:latin typeface="AR P丸ゴシック体E" pitchFamily="50" charset="-128"/>
              <a:ea typeface="AR P丸ゴシック体E" pitchFamily="50" charset="-128"/>
            </a:endParaRPr>
          </a:p>
        </p:txBody>
      </p:sp>
      <p:sp>
        <p:nvSpPr>
          <p:cNvPr id="5" name="テキスト ボックス 4"/>
          <p:cNvSpPr txBox="1"/>
          <p:nvPr/>
        </p:nvSpPr>
        <p:spPr>
          <a:xfrm>
            <a:off x="149890" y="908720"/>
            <a:ext cx="4278094" cy="5400600"/>
          </a:xfrm>
          <a:prstGeom prst="rect">
            <a:avLst/>
          </a:prstGeom>
          <a:solidFill>
            <a:schemeClr val="accent1">
              <a:lumMod val="20000"/>
              <a:lumOff val="80000"/>
            </a:schemeClr>
          </a:solidFill>
          <a:ln>
            <a:solidFill>
              <a:schemeClr val="tx1"/>
            </a:solidFill>
          </a:ln>
        </p:spPr>
        <p:txBody>
          <a:bodyPr vert="eaVert" wrap="square" rtlCol="0">
            <a:spAutoFit/>
          </a:bodyPr>
          <a:lstStyle/>
          <a:p>
            <a:pPr latinLnBrk="1"/>
            <a:r>
              <a:rPr lang="en-US" altLang="ja-JP" sz="1400" dirty="0" smtClean="0">
                <a:latin typeface="CRPＣ＆Ｇれいしっく" pitchFamily="2" charset="-128"/>
                <a:ea typeface="CRPＣ＆Ｇれいしっく" pitchFamily="2" charset="-128"/>
              </a:rPr>
              <a:t>【</a:t>
            </a:r>
            <a:r>
              <a:rPr lang="ja-JP" altLang="en-US" sz="1400" dirty="0">
                <a:latin typeface="CRPＣ＆Ｇれいしっく" pitchFamily="2" charset="-128"/>
                <a:ea typeface="CRPＣ＆Ｇれいしっく" pitchFamily="2" charset="-128"/>
              </a:rPr>
              <a:t>大阪市の</a:t>
            </a:r>
            <a:r>
              <a:rPr lang="ja-JP" altLang="en-US" sz="1400" dirty="0" smtClean="0">
                <a:latin typeface="CRPＣ＆Ｇれいしっく" pitchFamily="2" charset="-128"/>
                <a:ea typeface="CRPＣ＆Ｇれいしっく" pitchFamily="2" charset="-128"/>
              </a:rPr>
              <a:t>取り組み</a:t>
            </a:r>
            <a:r>
              <a:rPr lang="en-US" altLang="ja-JP" sz="1400" dirty="0" smtClean="0">
                <a:latin typeface="CRPＣ＆Ｇれいしっく" pitchFamily="2" charset="-128"/>
                <a:ea typeface="CRPＣ＆Ｇれいしっく" pitchFamily="2" charset="-128"/>
              </a:rPr>
              <a:t>】</a:t>
            </a:r>
            <a:r>
              <a:rPr lang="ja-JP" altLang="en-US" sz="1400" dirty="0" smtClean="0">
                <a:latin typeface="CRPＣ＆Ｇれいしっく" pitchFamily="2" charset="-128"/>
                <a:ea typeface="CRPＣ＆Ｇれいしっく" pitchFamily="2" charset="-128"/>
              </a:rPr>
              <a:t> </a:t>
            </a:r>
            <a:endParaRPr lang="en-US" altLang="ja-JP" sz="1400" dirty="0" smtClean="0">
              <a:latin typeface="CRPＣ＆Ｇれいしっく" pitchFamily="2" charset="-128"/>
              <a:ea typeface="CRPＣ＆Ｇれいしっく" pitchFamily="2" charset="-128"/>
            </a:endParaRPr>
          </a:p>
          <a:p>
            <a:pPr latinLnBrk="1"/>
            <a:r>
              <a:rPr lang="en-US" altLang="ja-JP" sz="1400" dirty="0" smtClean="0">
                <a:latin typeface="CRPＣ＆Ｇれいしっく" pitchFamily="2" charset="-128"/>
                <a:ea typeface="CRPＣ＆Ｇれいしっく" pitchFamily="2" charset="-128"/>
              </a:rPr>
              <a:t>(</a:t>
            </a:r>
            <a:r>
              <a:rPr lang="en-US" altLang="ja-JP" sz="1400" dirty="0">
                <a:latin typeface="CRPＣ＆Ｇれいしっく" pitchFamily="2" charset="-128"/>
                <a:ea typeface="CRPＣ＆Ｇれいしっく" pitchFamily="2" charset="-128"/>
              </a:rPr>
              <a:t>1)</a:t>
            </a:r>
            <a:r>
              <a:rPr lang="ja-JP" altLang="en-US" sz="1400" dirty="0">
                <a:latin typeface="CRPＣ＆Ｇれいしっく" pitchFamily="2" charset="-128"/>
                <a:ea typeface="CRPＣ＆Ｇれいしっく" pitchFamily="2" charset="-128"/>
              </a:rPr>
              <a:t>これまでの取り組みについて</a:t>
            </a:r>
          </a:p>
          <a:p>
            <a:pPr latinLnBrk="1"/>
            <a:r>
              <a:rPr lang="ja-JP" altLang="en-US" sz="1400" dirty="0">
                <a:latin typeface="CRPＣ＆Ｇれいしっく" pitchFamily="2" charset="-128"/>
                <a:ea typeface="CRPＣ＆Ｇれいしっく" pitchFamily="2" charset="-128"/>
              </a:rPr>
              <a:t>①８業士会への申入れ</a:t>
            </a:r>
          </a:p>
          <a:p>
            <a:pPr latinLnBrk="1"/>
            <a:r>
              <a:rPr lang="en-US" altLang="ja-JP" sz="1400" dirty="0" smtClean="0">
                <a:latin typeface="CRPＣ＆Ｇれいしっく" pitchFamily="2" charset="-128"/>
                <a:ea typeface="CRPＣ＆Ｇれいしっく" pitchFamily="2" charset="-128"/>
              </a:rPr>
              <a:t>②</a:t>
            </a:r>
            <a:r>
              <a:rPr lang="ja-JP" altLang="en-US" sz="1400" dirty="0">
                <a:latin typeface="CRPＣ＆Ｇれいしっく" pitchFamily="2" charset="-128"/>
                <a:ea typeface="CRPＣ＆Ｇれいしっく" pitchFamily="2" charset="-128"/>
              </a:rPr>
              <a:t>市民への広報と啓発</a:t>
            </a:r>
          </a:p>
          <a:p>
            <a:pPr latinLnBrk="1"/>
            <a:r>
              <a:rPr lang="ja-JP" altLang="en-US" sz="1400" dirty="0">
                <a:latin typeface="CRPＣ＆Ｇれいしっく" pitchFamily="2" charset="-128"/>
                <a:ea typeface="CRPＣ＆Ｇれいしっく" pitchFamily="2" charset="-128"/>
              </a:rPr>
              <a:t>・</a:t>
            </a:r>
            <a:r>
              <a:rPr lang="ja-JP" altLang="en-US" sz="1400" dirty="0" smtClean="0">
                <a:latin typeface="CRPＣ＆Ｇれいしっく" pitchFamily="2" charset="-128"/>
                <a:ea typeface="CRPＣ＆Ｇれいしっく" pitchFamily="2" charset="-128"/>
              </a:rPr>
              <a:t>市政だより、</a:t>
            </a:r>
            <a:r>
              <a:rPr lang="ja-JP" altLang="en-US" sz="1400" dirty="0">
                <a:latin typeface="CRPＣ＆Ｇれいしっく" pitchFamily="2" charset="-128"/>
                <a:ea typeface="CRPＣ＆Ｇれいしっく" pitchFamily="2" charset="-128"/>
              </a:rPr>
              <a:t>市民局ホームページ、人推協だより、</a:t>
            </a:r>
          </a:p>
          <a:p>
            <a:pPr latinLnBrk="1"/>
            <a:r>
              <a:rPr lang="ja-JP" altLang="en-US" sz="1400" dirty="0">
                <a:latin typeface="CRPＣ＆Ｇれいしっく" pitchFamily="2" charset="-128"/>
                <a:ea typeface="CRPＣ＆Ｇれいしっく" pitchFamily="2" charset="-128"/>
              </a:rPr>
              <a:t>人権啓発</a:t>
            </a:r>
            <a:r>
              <a:rPr lang="ja-JP" altLang="en-US" sz="1400" dirty="0" smtClean="0">
                <a:latin typeface="CRPＣ＆Ｇれいしっく" pitchFamily="2" charset="-128"/>
                <a:ea typeface="CRPＣ＆Ｇれいしっく" pitchFamily="2" charset="-128"/>
              </a:rPr>
              <a:t>冊子へ</a:t>
            </a:r>
            <a:r>
              <a:rPr lang="ja-JP" altLang="en-US" sz="1400" dirty="0">
                <a:latin typeface="CRPＣ＆Ｇれいしっく" pitchFamily="2" charset="-128"/>
                <a:ea typeface="CRPＣ＆Ｇれいしっく" pitchFamily="2" charset="-128"/>
              </a:rPr>
              <a:t>の記事掲載</a:t>
            </a:r>
          </a:p>
          <a:p>
            <a:pPr latinLnBrk="1"/>
            <a:r>
              <a:rPr lang="ja-JP" altLang="en-US" sz="1400" dirty="0">
                <a:latin typeface="CRPＣ＆Ｇれいしっく" pitchFamily="2" charset="-128"/>
                <a:ea typeface="CRPＣ＆Ｇれいしっく" pitchFamily="2" charset="-128"/>
              </a:rPr>
              <a:t>・啓発ステッカーとポスターを各区配付</a:t>
            </a:r>
          </a:p>
          <a:p>
            <a:pPr latinLnBrk="1"/>
            <a:r>
              <a:rPr lang="ja-JP" altLang="en-US" sz="1400" dirty="0">
                <a:latin typeface="CRPＣ＆Ｇれいしっく" pitchFamily="2" charset="-128"/>
                <a:ea typeface="CRPＣ＆Ｇれいしっく" pitchFamily="2" charset="-128"/>
              </a:rPr>
              <a:t>・戸籍謄本等不正取得防止啓発</a:t>
            </a:r>
            <a:r>
              <a:rPr lang="ja-JP" altLang="en-US" sz="1400" dirty="0" smtClean="0">
                <a:latin typeface="CRPＣ＆Ｇれいしっく" pitchFamily="2" charset="-128"/>
                <a:ea typeface="CRPＣ＆Ｇれいしっく" pitchFamily="2" charset="-128"/>
              </a:rPr>
              <a:t>ビラで</a:t>
            </a:r>
            <a:r>
              <a:rPr lang="ja-JP" altLang="en-US" sz="1400" dirty="0">
                <a:latin typeface="CRPＣ＆Ｇれいしっく" pitchFamily="2" charset="-128"/>
                <a:ea typeface="CRPＣ＆Ｇれいしっく" pitchFamily="2" charset="-128"/>
              </a:rPr>
              <a:t>配付</a:t>
            </a:r>
          </a:p>
          <a:p>
            <a:pPr latinLnBrk="1"/>
            <a:r>
              <a:rPr lang="ja-JP" altLang="en-US" sz="1400" dirty="0">
                <a:latin typeface="CRPＣ＆Ｇれいしっく" pitchFamily="2" charset="-128"/>
                <a:ea typeface="CRPＣ＆Ｇれいしっく" pitchFamily="2" charset="-128"/>
              </a:rPr>
              <a:t>③その他</a:t>
            </a:r>
          </a:p>
          <a:p>
            <a:pPr latinLnBrk="1"/>
            <a:r>
              <a:rPr lang="ja-JP" altLang="en-US" sz="1400" dirty="0">
                <a:latin typeface="CRPＣ＆Ｇれいしっく" pitchFamily="2" charset="-128"/>
                <a:ea typeface="CRPＣ＆Ｇれいしっく" pitchFamily="2" charset="-128"/>
              </a:rPr>
              <a:t>・大阪市戸籍謄本等不正入手・身元調査事件対策本部を</a:t>
            </a:r>
            <a:r>
              <a:rPr lang="ja-JP" altLang="en-US" sz="1400" dirty="0" smtClean="0">
                <a:latin typeface="CRPＣ＆Ｇれいしっく" pitchFamily="2" charset="-128"/>
                <a:ea typeface="CRPＣ＆Ｇれいしっく" pitchFamily="2" charset="-128"/>
              </a:rPr>
              <a:t>設置</a:t>
            </a:r>
            <a:endParaRPr lang="en-US" altLang="ja-JP" sz="1400" dirty="0" smtClean="0">
              <a:latin typeface="CRPＣ＆Ｇれいしっく" pitchFamily="2" charset="-128"/>
              <a:ea typeface="CRPＣ＆Ｇれいしっく" pitchFamily="2" charset="-128"/>
            </a:endParaRPr>
          </a:p>
          <a:p>
            <a:pPr latinLnBrk="1"/>
            <a:r>
              <a:rPr lang="en-US" altLang="ja-JP" sz="1400" dirty="0" smtClean="0">
                <a:latin typeface="CRPＣ＆Ｇれいしっく" pitchFamily="2" charset="-128"/>
                <a:ea typeface="CRPＣ＆Ｇれいしっく" pitchFamily="2" charset="-128"/>
              </a:rPr>
              <a:t>【</a:t>
            </a:r>
            <a:r>
              <a:rPr lang="ja-JP" altLang="en-US" sz="1400" dirty="0">
                <a:latin typeface="CRPＣ＆Ｇれいしっく" pitchFamily="2" charset="-128"/>
                <a:ea typeface="CRPＣ＆Ｇれいしっく" pitchFamily="2" charset="-128"/>
              </a:rPr>
              <a:t>参考</a:t>
            </a:r>
            <a:r>
              <a:rPr lang="en-US" altLang="ja-JP" sz="1400" dirty="0">
                <a:latin typeface="CRPＣ＆Ｇれいしっく" pitchFamily="2" charset="-128"/>
                <a:ea typeface="CRPＣ＆Ｇれいしっく" pitchFamily="2" charset="-128"/>
              </a:rPr>
              <a:t>】</a:t>
            </a:r>
          </a:p>
          <a:p>
            <a:pPr latinLnBrk="1"/>
            <a:r>
              <a:rPr lang="ja-JP" altLang="en-US" sz="1400" dirty="0">
                <a:latin typeface="CRPＣ＆Ｇれいしっく" pitchFamily="2" charset="-128"/>
                <a:ea typeface="CRPＣ＆Ｇれいしっく" pitchFamily="2" charset="-128"/>
              </a:rPr>
              <a:t>・平成</a:t>
            </a:r>
            <a:r>
              <a:rPr lang="ja-JP" altLang="en-US" sz="1400" dirty="0" smtClean="0">
                <a:latin typeface="CRPＣ＆Ｇれいしっく" pitchFamily="2" charset="-128"/>
                <a:ea typeface="CRPＣ＆Ｇれいしっく" pitchFamily="2" charset="-128"/>
              </a:rPr>
              <a:t>２０年　改正</a:t>
            </a:r>
            <a:r>
              <a:rPr lang="ja-JP" altLang="en-US" sz="1400" dirty="0">
                <a:latin typeface="CRPＣ＆Ｇれいしっく" pitchFamily="2" charset="-128"/>
                <a:ea typeface="CRPＣ＆Ｇれいしっく" pitchFamily="2" charset="-128"/>
              </a:rPr>
              <a:t>住民基本台帳法・戸籍法</a:t>
            </a:r>
            <a:r>
              <a:rPr lang="ja-JP" altLang="en-US" sz="1400" dirty="0" smtClean="0">
                <a:latin typeface="CRPＣ＆Ｇれいしっく" pitchFamily="2" charset="-128"/>
                <a:ea typeface="CRPＣ＆Ｇれいしっく" pitchFamily="2" charset="-128"/>
              </a:rPr>
              <a:t>施行</a:t>
            </a:r>
            <a:endParaRPr lang="ja-JP" altLang="en-US" sz="1400" dirty="0">
              <a:latin typeface="CRPＣ＆Ｇれいしっく" pitchFamily="2" charset="-128"/>
              <a:ea typeface="CRPＣ＆Ｇれいしっく" pitchFamily="2" charset="-128"/>
            </a:endParaRPr>
          </a:p>
          <a:p>
            <a:pPr latinLnBrk="1"/>
            <a:r>
              <a:rPr lang="ja-JP" altLang="en-US" sz="1400" dirty="0">
                <a:latin typeface="CRPＣ＆Ｇれいしっく" pitchFamily="2" charset="-128"/>
                <a:ea typeface="CRPＣ＆Ｇれいしっく" pitchFamily="2" charset="-128"/>
              </a:rPr>
              <a:t>・平成</a:t>
            </a:r>
            <a:r>
              <a:rPr lang="ja-JP" altLang="en-US" sz="1400" dirty="0" smtClean="0">
                <a:latin typeface="CRPＣ＆Ｇれいしっく" pitchFamily="2" charset="-128"/>
                <a:ea typeface="CRPＣ＆Ｇれいしっく" pitchFamily="2" charset="-128"/>
              </a:rPr>
              <a:t>２４年　</a:t>
            </a:r>
            <a:r>
              <a:rPr lang="en-US" altLang="ja-JP" sz="1400" dirty="0" smtClean="0">
                <a:latin typeface="CRPＣ＆Ｇれいしっく" pitchFamily="2" charset="-128"/>
                <a:ea typeface="CRPＣ＆Ｇれいしっく" pitchFamily="2" charset="-128"/>
              </a:rPr>
              <a:t>『</a:t>
            </a:r>
            <a:r>
              <a:rPr lang="ja-JP" altLang="en-US" sz="1400" dirty="0">
                <a:latin typeface="CRPＣ＆Ｇれいしっく" pitchFamily="2" charset="-128"/>
                <a:ea typeface="CRPＣ＆Ｇれいしっく" pitchFamily="2" charset="-128"/>
              </a:rPr>
              <a:t>職務上請求用紙</a:t>
            </a:r>
            <a:r>
              <a:rPr lang="en-US" altLang="ja-JP" sz="1400" dirty="0">
                <a:latin typeface="CRPＣ＆Ｇれいしっく" pitchFamily="2" charset="-128"/>
                <a:ea typeface="CRPＣ＆Ｇれいしっく" pitchFamily="2" charset="-128"/>
              </a:rPr>
              <a:t>』</a:t>
            </a:r>
            <a:r>
              <a:rPr lang="ja-JP" altLang="en-US" sz="1400" dirty="0">
                <a:latin typeface="CRPＣ＆Ｇれいしっく" pitchFamily="2" charset="-128"/>
                <a:ea typeface="CRPＣ＆Ｇれいしっく" pitchFamily="2" charset="-128"/>
              </a:rPr>
              <a:t>を作成</a:t>
            </a:r>
          </a:p>
          <a:p>
            <a:pPr latinLnBrk="1"/>
            <a:r>
              <a:rPr lang="en-US" altLang="ja-JP" sz="1400" dirty="0">
                <a:latin typeface="CRPＣ＆Ｇれいしっく" pitchFamily="2" charset="-128"/>
                <a:ea typeface="CRPＣ＆Ｇれいしっく" pitchFamily="2" charset="-128"/>
              </a:rPr>
              <a:t>(2)</a:t>
            </a:r>
            <a:r>
              <a:rPr lang="ja-JP" altLang="en-US" sz="1400" dirty="0">
                <a:latin typeface="CRPＣ＆Ｇれいしっく" pitchFamily="2" charset="-128"/>
                <a:ea typeface="CRPＣ＆Ｇれいしっく" pitchFamily="2" charset="-128"/>
              </a:rPr>
              <a:t>プライム事件への対応</a:t>
            </a:r>
          </a:p>
          <a:p>
            <a:pPr latinLnBrk="1"/>
            <a:r>
              <a:rPr lang="ja-JP" altLang="en-US" sz="1400" dirty="0">
                <a:latin typeface="CRPＣ＆Ｇれいしっく" pitchFamily="2" charset="-128"/>
                <a:ea typeface="CRPＣ＆Ｇれいしっく" pitchFamily="2" charset="-128"/>
              </a:rPr>
              <a:t>・大阪府と意見交換、他都市状況の把握</a:t>
            </a:r>
          </a:p>
          <a:p>
            <a:pPr latinLnBrk="1"/>
            <a:r>
              <a:rPr lang="ja-JP" altLang="en-US" sz="1400" dirty="0">
                <a:latin typeface="CRPＣ＆Ｇれいしっく" pitchFamily="2" charset="-128"/>
                <a:ea typeface="CRPＣ＆Ｇれいしっく" pitchFamily="2" charset="-128"/>
              </a:rPr>
              <a:t>・本人告知の実施</a:t>
            </a:r>
          </a:p>
          <a:p>
            <a:pPr latinLnBrk="1"/>
            <a:r>
              <a:rPr lang="en-US" altLang="ja-JP" sz="1400" dirty="0">
                <a:latin typeface="CRPＣ＆Ｇれいしっく" pitchFamily="2" charset="-128"/>
                <a:ea typeface="CRPＣ＆Ｇれいしっく" pitchFamily="2" charset="-128"/>
              </a:rPr>
              <a:t>(3)</a:t>
            </a:r>
            <a:r>
              <a:rPr lang="ja-JP" altLang="en-US" sz="1400" dirty="0">
                <a:latin typeface="CRPＣ＆Ｇれいしっく" pitchFamily="2" charset="-128"/>
                <a:ea typeface="CRPＣ＆Ｇれいしっく" pitchFamily="2" charset="-128"/>
              </a:rPr>
              <a:t>事前登録型の本人通知</a:t>
            </a:r>
          </a:p>
          <a:p>
            <a:pPr latinLnBrk="1"/>
            <a:r>
              <a:rPr lang="ja-JP" altLang="en-US" sz="1400" dirty="0" smtClean="0">
                <a:latin typeface="CRPＣ＆Ｇれいしっく" pitchFamily="2" charset="-128"/>
                <a:ea typeface="CRPＣ＆Ｇれいしっく" pitchFamily="2" charset="-128"/>
              </a:rPr>
              <a:t>・登録者</a:t>
            </a:r>
            <a:r>
              <a:rPr lang="ja-JP" altLang="en-US" sz="1400" dirty="0">
                <a:latin typeface="CRPＣ＆Ｇれいしっく" pitchFamily="2" charset="-128"/>
                <a:ea typeface="CRPＣ＆Ｇれいしっく" pitchFamily="2" charset="-128"/>
              </a:rPr>
              <a:t>の名簿管理等のシステム</a:t>
            </a:r>
            <a:r>
              <a:rPr lang="ja-JP" altLang="en-US" sz="1400" dirty="0" smtClean="0">
                <a:latin typeface="CRPＣ＆Ｇれいしっく" pitchFamily="2" charset="-128"/>
                <a:ea typeface="CRPＣ＆Ｇれいしっく" pitchFamily="2" charset="-128"/>
              </a:rPr>
              <a:t>改修、導入</a:t>
            </a:r>
            <a:r>
              <a:rPr lang="ja-JP" altLang="en-US" sz="1400" dirty="0">
                <a:latin typeface="CRPＣ＆Ｇれいしっく" pitchFamily="2" charset="-128"/>
                <a:ea typeface="CRPＣ＆Ｇれいしっく" pitchFamily="2" charset="-128"/>
              </a:rPr>
              <a:t>に向けて開発中。</a:t>
            </a:r>
          </a:p>
          <a:p>
            <a:pPr latinLnBrk="1"/>
            <a:r>
              <a:rPr lang="ja-JP" altLang="en-US" sz="1400" dirty="0" smtClean="0">
                <a:latin typeface="CRPＣ＆Ｇれいしっく" pitchFamily="2" charset="-128"/>
                <a:ea typeface="CRPＣ＆Ｇれいしっく" pitchFamily="2" charset="-128"/>
              </a:rPr>
              <a:t>・法務省</a:t>
            </a:r>
            <a:r>
              <a:rPr lang="ja-JP" altLang="en-US" sz="1400" dirty="0">
                <a:latin typeface="CRPＣ＆Ｇれいしっく" pitchFamily="2" charset="-128"/>
                <a:ea typeface="CRPＣ＆Ｇれいしっく" pitchFamily="2" charset="-128"/>
              </a:rPr>
              <a:t>、総務省に</a:t>
            </a:r>
            <a:r>
              <a:rPr lang="ja-JP" altLang="en-US" sz="1400" dirty="0" smtClean="0">
                <a:latin typeface="CRPＣ＆Ｇれいしっく" pitchFamily="2" charset="-128"/>
                <a:ea typeface="CRPＣ＆Ｇれいしっく" pitchFamily="2" charset="-128"/>
              </a:rPr>
              <a:t>対し</a:t>
            </a:r>
            <a:r>
              <a:rPr lang="en-US" altLang="ja-JP" sz="1400" dirty="0" smtClean="0">
                <a:latin typeface="CRPＣ＆Ｇれいしっく" pitchFamily="2" charset="-128"/>
                <a:ea typeface="CRPＣ＆Ｇれいしっく" pitchFamily="2" charset="-128"/>
              </a:rPr>
              <a:t>『</a:t>
            </a:r>
            <a:r>
              <a:rPr lang="ja-JP" altLang="en-US" sz="1400" dirty="0">
                <a:latin typeface="CRPＣ＆Ｇれいしっく" pitchFamily="2" charset="-128"/>
                <a:ea typeface="CRPＣ＆Ｇれいしっく" pitchFamily="2" charset="-128"/>
              </a:rPr>
              <a:t>事前登録型本人通知制度</a:t>
            </a:r>
            <a:r>
              <a:rPr lang="en-US" altLang="ja-JP" sz="1400" dirty="0" smtClean="0">
                <a:latin typeface="CRPＣ＆Ｇれいしっく" pitchFamily="2" charset="-128"/>
                <a:ea typeface="CRPＣ＆Ｇれいしっく" pitchFamily="2" charset="-128"/>
              </a:rPr>
              <a:t>』</a:t>
            </a:r>
            <a:r>
              <a:rPr lang="ja-JP" altLang="en-US" sz="1400" dirty="0" smtClean="0">
                <a:latin typeface="CRPＣ＆Ｇれいしっく" pitchFamily="2" charset="-128"/>
                <a:ea typeface="CRPＣ＆Ｇれいしっく" pitchFamily="2" charset="-128"/>
              </a:rPr>
              <a:t>法制化</a:t>
            </a:r>
            <a:r>
              <a:rPr lang="ja-JP" altLang="en-US" sz="1400" dirty="0">
                <a:latin typeface="CRPＣ＆Ｇれいしっく" pitchFamily="2" charset="-128"/>
                <a:ea typeface="CRPＣ＆Ｇれいしっく" pitchFamily="2" charset="-128"/>
              </a:rPr>
              <a:t>を</a:t>
            </a:r>
            <a:r>
              <a:rPr lang="ja-JP" altLang="en-US" sz="1400" dirty="0" smtClean="0">
                <a:latin typeface="CRPＣ＆Ｇれいしっく" pitchFamily="2" charset="-128"/>
                <a:ea typeface="CRPＣ＆Ｇれいしっく" pitchFamily="2" charset="-128"/>
              </a:rPr>
              <a:t>要望</a:t>
            </a:r>
            <a:endParaRPr lang="ja-JP" altLang="en-US" sz="1400" dirty="0">
              <a:latin typeface="CRPＣ＆Ｇれいしっく" pitchFamily="2" charset="-128"/>
              <a:ea typeface="CRPＣ＆Ｇれいしっく" pitchFamily="2" charset="-128"/>
            </a:endParaRPr>
          </a:p>
        </p:txBody>
      </p:sp>
    </p:spTree>
    <p:extLst>
      <p:ext uri="{BB962C8B-B14F-4D97-AF65-F5344CB8AC3E}">
        <p14:creationId xmlns:p14="http://schemas.microsoft.com/office/powerpoint/2010/main" val="333934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5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2553" y="44624"/>
            <a:ext cx="8701935" cy="792088"/>
          </a:xfrm>
          <a:ln cap="rnd">
            <a:solidFill>
              <a:schemeClr val="tx1"/>
            </a:solidFill>
          </a:ln>
        </p:spPr>
        <p:txBody>
          <a:bodyPr>
            <a:noAutofit/>
          </a:bodyPr>
          <a:lstStyle/>
          <a:p>
            <a:r>
              <a:rPr kumimoji="1" lang="ja-JP" altLang="en-US" sz="2000" b="1" dirty="0" smtClean="0"/>
              <a:t>差別根強い熊本、今も変わらず残念（</a:t>
            </a:r>
            <a:r>
              <a:rPr kumimoji="1" lang="en-US" altLang="ja-JP" sz="2000" b="1" dirty="0" smtClean="0"/>
              <a:t>2013/3/29</a:t>
            </a:r>
            <a:r>
              <a:rPr kumimoji="1" lang="ja-JP" altLang="en-US" sz="2000" b="1" dirty="0" smtClean="0"/>
              <a:t>　熊本日日新聞）</a:t>
            </a:r>
            <a:endParaRPr kumimoji="1" lang="ja-JP" altLang="en-US" sz="2000" b="1" dirty="0"/>
          </a:p>
        </p:txBody>
      </p:sp>
      <p:sp>
        <p:nvSpPr>
          <p:cNvPr id="3" name="コンテンツ プレースホルダー 2"/>
          <p:cNvSpPr>
            <a:spLocks noGrp="1"/>
          </p:cNvSpPr>
          <p:nvPr>
            <p:ph idx="1"/>
          </p:nvPr>
        </p:nvSpPr>
        <p:spPr>
          <a:xfrm>
            <a:off x="2771800" y="908720"/>
            <a:ext cx="6192688" cy="4464496"/>
          </a:xfrm>
          <a:ln>
            <a:solidFill>
              <a:schemeClr val="tx1"/>
            </a:solidFill>
          </a:ln>
        </p:spPr>
        <p:txBody>
          <a:bodyPr vert="eaVert" lIns="180000" tIns="180000" rIns="180000" bIns="180000">
            <a:normAutofit/>
          </a:bodyPr>
          <a:lstStyle/>
          <a:p>
            <a:pPr marL="0" indent="0">
              <a:buNone/>
            </a:pPr>
            <a:r>
              <a:rPr kumimoji="1" lang="ja-JP" altLang="en-US" sz="1800" dirty="0" smtClean="0">
                <a:latin typeface="HGP白洲太楷書体" panose="03000A00000000000000" pitchFamily="66" charset="-128"/>
                <a:ea typeface="HGP白洲太楷書体" panose="03000A00000000000000" pitchFamily="66" charset="-128"/>
              </a:rPr>
              <a:t>　私は四国の出身で、熊本に来て、四十年以上になりますが、同和問題やハンセン病など根強い差別体質が気になります。</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buNone/>
            </a:pPr>
            <a:r>
              <a:rPr lang="ja-JP" altLang="en-US" sz="1800" dirty="0">
                <a:latin typeface="HGP白洲太楷書体" panose="03000A00000000000000" pitchFamily="66" charset="-128"/>
                <a:ea typeface="HGP白洲太楷書体" panose="03000A00000000000000" pitchFamily="66" charset="-128"/>
              </a:rPr>
              <a:t>　</a:t>
            </a:r>
            <a:r>
              <a:rPr kumimoji="1" lang="ja-JP" altLang="en-US" sz="1800" dirty="0" smtClean="0">
                <a:latin typeface="HGP白洲太楷書体" panose="03000A00000000000000" pitchFamily="66" charset="-128"/>
                <a:ea typeface="HGP白洲太楷書体" panose="03000A00000000000000" pitchFamily="66" charset="-128"/>
              </a:rPr>
              <a:t>実は小学</a:t>
            </a:r>
            <a:r>
              <a:rPr kumimoji="1" lang="en-US" altLang="ja-JP" sz="1800" dirty="0" smtClean="0">
                <a:latin typeface="HGP白洲太楷書体" panose="03000A00000000000000" pitchFamily="66" charset="-128"/>
                <a:ea typeface="HGP白洲太楷書体" panose="03000A00000000000000" pitchFamily="66" charset="-128"/>
              </a:rPr>
              <a:t>4</a:t>
            </a:r>
            <a:r>
              <a:rPr kumimoji="1" lang="ja-JP" altLang="en-US" sz="1800" dirty="0" smtClean="0">
                <a:latin typeface="HGP白洲太楷書体" panose="03000A00000000000000" pitchFamily="66" charset="-128"/>
                <a:ea typeface="HGP白洲太楷書体" panose="03000A00000000000000" pitchFamily="66" charset="-128"/>
              </a:rPr>
              <a:t>年生の孫娘が先日、同級生から「あそこから先は同和地区だから行かないほうがいい。付き合わないほうがいい」と言われたというんです。</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buNone/>
            </a:pPr>
            <a:r>
              <a:rPr lang="ja-JP" altLang="en-US" sz="1800" dirty="0">
                <a:latin typeface="HGP白洲太楷書体" panose="03000A00000000000000" pitchFamily="66" charset="-128"/>
                <a:ea typeface="HGP白洲太楷書体" panose="03000A00000000000000" pitchFamily="66" charset="-128"/>
              </a:rPr>
              <a:t>　</a:t>
            </a:r>
            <a:r>
              <a:rPr kumimoji="1" lang="ja-JP" altLang="en-US" sz="1800" dirty="0" smtClean="0">
                <a:latin typeface="HGP白洲太楷書体" panose="03000A00000000000000" pitchFamily="66" charset="-128"/>
                <a:ea typeface="HGP白洲太楷書体" panose="03000A00000000000000" pitchFamily="66" charset="-128"/>
              </a:rPr>
              <a:t>熊本に来たころも差別が多いのに驚かされましたが、あまり変わっていないようです。</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buNone/>
            </a:pPr>
            <a:r>
              <a:rPr lang="ja-JP" altLang="en-US" sz="1800" dirty="0">
                <a:latin typeface="HGP白洲太楷書体" panose="03000A00000000000000" pitchFamily="66" charset="-128"/>
                <a:ea typeface="HGP白洲太楷書体" panose="03000A00000000000000" pitchFamily="66" charset="-128"/>
              </a:rPr>
              <a:t>　</a:t>
            </a:r>
            <a:r>
              <a:rPr kumimoji="1" lang="ja-JP" altLang="en-US" sz="1800" dirty="0" smtClean="0">
                <a:latin typeface="HGP白洲太楷書体" panose="03000A00000000000000" pitchFamily="66" charset="-128"/>
                <a:ea typeface="HGP白洲太楷書体" panose="03000A00000000000000" pitchFamily="66" charset="-128"/>
              </a:rPr>
              <a:t>いまだにハンセン病のことを何かという人もいますしね。</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buNone/>
            </a:pPr>
            <a:r>
              <a:rPr lang="ja-JP" altLang="en-US" sz="1800" dirty="0">
                <a:latin typeface="HGP白洲太楷書体" panose="03000A00000000000000" pitchFamily="66" charset="-128"/>
                <a:ea typeface="HGP白洲太楷書体" panose="03000A00000000000000" pitchFamily="66" charset="-128"/>
              </a:rPr>
              <a:t>　</a:t>
            </a:r>
            <a:r>
              <a:rPr kumimoji="1" lang="ja-JP" altLang="en-US" sz="1800" dirty="0" smtClean="0">
                <a:latin typeface="HGP白洲太楷書体" panose="03000A00000000000000" pitchFamily="66" charset="-128"/>
                <a:ea typeface="HGP白洲太楷書体" panose="03000A00000000000000" pitchFamily="66" charset="-128"/>
              </a:rPr>
              <a:t>私が育った県にもハンセン病療養所がありましたが、中学生のころにはもうそんな差別の話は聞きませんでした。</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buNone/>
            </a:pPr>
            <a:r>
              <a:rPr lang="ja-JP" altLang="en-US" sz="1800" dirty="0">
                <a:latin typeface="HGP白洲太楷書体" panose="03000A00000000000000" pitchFamily="66" charset="-128"/>
                <a:ea typeface="HGP白洲太楷書体" panose="03000A00000000000000" pitchFamily="66" charset="-128"/>
              </a:rPr>
              <a:t>　</a:t>
            </a:r>
            <a:r>
              <a:rPr kumimoji="1" lang="ja-JP" altLang="en-US" sz="1800" dirty="0" smtClean="0">
                <a:latin typeface="HGP白洲太楷書体" panose="03000A00000000000000" pitchFamily="66" charset="-128"/>
                <a:ea typeface="HGP白洲太楷書体" panose="03000A00000000000000" pitchFamily="66" charset="-128"/>
              </a:rPr>
              <a:t>私は菊地恵楓園に出入りして菊の育て方を習ったりもしました。</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buNone/>
            </a:pPr>
            <a:r>
              <a:rPr lang="ja-JP" altLang="en-US" sz="1800" dirty="0">
                <a:latin typeface="HGP白洲太楷書体" panose="03000A00000000000000" pitchFamily="66" charset="-128"/>
                <a:ea typeface="HGP白洲太楷書体" panose="03000A00000000000000" pitchFamily="66" charset="-128"/>
              </a:rPr>
              <a:t>　</a:t>
            </a:r>
            <a:r>
              <a:rPr kumimoji="1" lang="ja-JP" altLang="en-US" sz="1800" dirty="0" smtClean="0">
                <a:latin typeface="HGP白洲太楷書体" panose="03000A00000000000000" pitchFamily="66" charset="-128"/>
                <a:ea typeface="HGP白洲太楷書体" panose="03000A00000000000000" pitchFamily="66" charset="-128"/>
              </a:rPr>
              <a:t>少しずつでもいい方向にいってほしいと思います。</a:t>
            </a:r>
            <a:endParaRPr kumimoji="1" lang="en-US" altLang="ja-JP" sz="1800" dirty="0" smtClean="0">
              <a:latin typeface="HGP白洲太楷書体" panose="03000A00000000000000" pitchFamily="66" charset="-128"/>
              <a:ea typeface="HGP白洲太楷書体" panose="03000A00000000000000" pitchFamily="66" charset="-128"/>
            </a:endParaRPr>
          </a:p>
          <a:p>
            <a:pPr marL="0" indent="0" algn="r">
              <a:buNone/>
            </a:pPr>
            <a:r>
              <a:rPr lang="ja-JP" altLang="en-US" sz="1800" dirty="0" smtClean="0">
                <a:latin typeface="HGP白洲太楷書体" panose="03000A00000000000000" pitchFamily="66" charset="-128"/>
                <a:ea typeface="HGP白洲太楷書体" panose="03000A00000000000000" pitchFamily="66" charset="-128"/>
              </a:rPr>
              <a:t>＝菊地市、無職・男、７８</a:t>
            </a:r>
            <a:endParaRPr kumimoji="1" lang="ja-JP" altLang="en-US" sz="1800" dirty="0">
              <a:latin typeface="HGP白洲太楷書体" panose="03000A00000000000000" pitchFamily="66" charset="-128"/>
              <a:ea typeface="HGP白洲太楷書体" panose="03000A00000000000000" pitchFamily="66" charset="-128"/>
            </a:endParaRPr>
          </a:p>
        </p:txBody>
      </p:sp>
      <p:sp>
        <p:nvSpPr>
          <p:cNvPr id="55" name="テキスト ボックス 54"/>
          <p:cNvSpPr txBox="1"/>
          <p:nvPr/>
        </p:nvSpPr>
        <p:spPr>
          <a:xfrm>
            <a:off x="2771800" y="5541039"/>
            <a:ext cx="6228692" cy="1200329"/>
          </a:xfrm>
          <a:prstGeom prst="rect">
            <a:avLst/>
          </a:prstGeom>
          <a:solidFill>
            <a:srgbClr val="FFFF00"/>
          </a:solidFill>
          <a:ln>
            <a:solidFill>
              <a:schemeClr val="tx1"/>
            </a:solidFill>
          </a:ln>
        </p:spPr>
        <p:txBody>
          <a:bodyPr wrap="square" rtlCol="0">
            <a:spAutoFit/>
          </a:bodyPr>
          <a:lstStyle/>
          <a:p>
            <a:r>
              <a:rPr lang="ja-JP" altLang="en-US" dirty="0">
                <a:latin typeface="AR P丸ゴシック体E" pitchFamily="50" charset="-128"/>
                <a:ea typeface="AR P丸ゴシック体E" pitchFamily="50" charset="-128"/>
              </a:rPr>
              <a:t>熊本日日新聞</a:t>
            </a:r>
            <a:r>
              <a:rPr lang="ja-JP" altLang="en-US" dirty="0" smtClean="0">
                <a:latin typeface="AR P丸ゴシック体E" pitchFamily="50" charset="-128"/>
                <a:ea typeface="AR P丸ゴシック体E" pitchFamily="50" charset="-128"/>
              </a:rPr>
              <a:t>に、この</a:t>
            </a:r>
            <a:r>
              <a:rPr lang="ja-JP" altLang="en-US" dirty="0">
                <a:latin typeface="AR P丸ゴシック体E" pitchFamily="50" charset="-128"/>
                <a:ea typeface="AR P丸ゴシック体E" pitchFamily="50" charset="-128"/>
              </a:rPr>
              <a:t>ような投稿</a:t>
            </a:r>
            <a:r>
              <a:rPr lang="ja-JP" altLang="en-US" dirty="0" smtClean="0">
                <a:latin typeface="AR P丸ゴシック体E" pitchFamily="50" charset="-128"/>
                <a:ea typeface="AR P丸ゴシック体E" pitchFamily="50" charset="-128"/>
              </a:rPr>
              <a:t>がされました。同じ熊本県民として、あなたはどんな感情をお持ちになられますか？</a:t>
            </a:r>
            <a:endParaRPr lang="en-US" altLang="ja-JP" dirty="0" smtClean="0">
              <a:latin typeface="AR P丸ゴシック体E" pitchFamily="50" charset="-128"/>
              <a:ea typeface="AR P丸ゴシック体E" pitchFamily="50" charset="-128"/>
            </a:endParaRPr>
          </a:p>
          <a:p>
            <a:r>
              <a:rPr lang="ja-JP" altLang="en-US" dirty="0">
                <a:latin typeface="AR P丸ゴシック体E" pitchFamily="50" charset="-128"/>
                <a:ea typeface="AR P丸ゴシック体E" pitchFamily="50" charset="-128"/>
              </a:rPr>
              <a:t>また</a:t>
            </a:r>
            <a:r>
              <a:rPr lang="ja-JP" altLang="en-US" dirty="0" smtClean="0">
                <a:latin typeface="AR P丸ゴシック体E" pitchFamily="50" charset="-128"/>
                <a:ea typeface="AR P丸ゴシック体E" pitchFamily="50" charset="-128"/>
              </a:rPr>
              <a:t>、これと似たような状況（偏見とか差別）が、皆様の身近にはございませんか？</a:t>
            </a:r>
            <a:endParaRPr kumimoji="1" lang="ja-JP" altLang="en-US" dirty="0">
              <a:latin typeface="AR P丸ゴシック体E" pitchFamily="50" charset="-128"/>
              <a:ea typeface="AR P丸ゴシック体E" pitchFamily="50" charset="-128"/>
            </a:endParaRPr>
          </a:p>
        </p:txBody>
      </p:sp>
      <p:sp>
        <p:nvSpPr>
          <p:cNvPr id="5" name="テキスト ボックス 4"/>
          <p:cNvSpPr txBox="1"/>
          <p:nvPr/>
        </p:nvSpPr>
        <p:spPr>
          <a:xfrm>
            <a:off x="262553" y="908720"/>
            <a:ext cx="2400657" cy="5832648"/>
          </a:xfrm>
          <a:prstGeom prst="rect">
            <a:avLst/>
          </a:prstGeom>
          <a:solidFill>
            <a:schemeClr val="accent1">
              <a:lumMod val="20000"/>
              <a:lumOff val="80000"/>
            </a:schemeClr>
          </a:solidFill>
          <a:ln>
            <a:solidFill>
              <a:schemeClr val="tx1"/>
            </a:solidFill>
          </a:ln>
        </p:spPr>
        <p:txBody>
          <a:bodyPr vert="eaVert" wrap="square" rtlCol="0">
            <a:spAutoFit/>
          </a:bodyPr>
          <a:lstStyle/>
          <a:p>
            <a:pPr latinLnBrk="1"/>
            <a:r>
              <a:rPr lang="ja-JP" altLang="ja-JP" dirty="0" smtClean="0"/>
              <a:t>「</a:t>
            </a:r>
            <a:r>
              <a:rPr lang="ja-JP" altLang="ja-JP" dirty="0"/>
              <a:t>日本社会の歴史的発展の過程において形成された身分階層構造に基づく差別により、日本国民の一部の集団が経済的、社会的、文化的に低位の状態におかれ、現代社会においても、なお著しく基本的人権を侵害され、特に、近代社会の原理として何人にも保障されている市民的権利と自由を完全に保障されていないという、もっとも深刻にして重大な社会問題</a:t>
            </a:r>
            <a:r>
              <a:rPr lang="ja-JP" altLang="ja-JP" dirty="0" smtClean="0"/>
              <a:t>」</a:t>
            </a:r>
            <a:r>
              <a:rPr lang="ja-JP" altLang="ja-JP" dirty="0"/>
              <a:t> </a:t>
            </a:r>
            <a:endParaRPr lang="en-US" altLang="ja-JP" dirty="0" smtClean="0"/>
          </a:p>
          <a:p>
            <a:pPr algn="r" latinLnBrk="1"/>
            <a:r>
              <a:rPr lang="ja-JP" altLang="ja-JP" dirty="0" smtClean="0"/>
              <a:t>『</a:t>
            </a:r>
            <a:r>
              <a:rPr lang="ja-JP" altLang="ja-JP" dirty="0"/>
              <a:t>同和対策審議会答申』（</a:t>
            </a:r>
            <a:r>
              <a:rPr lang="ja-JP" altLang="ja-JP" dirty="0" smtClean="0"/>
              <a:t>昭和</a:t>
            </a:r>
            <a:r>
              <a:rPr lang="ja-JP" altLang="en-US" dirty="0" smtClean="0"/>
              <a:t>四十</a:t>
            </a:r>
            <a:r>
              <a:rPr lang="ja-JP" altLang="ja-JP" dirty="0" smtClean="0"/>
              <a:t>年）</a:t>
            </a:r>
            <a:endParaRPr kumimoji="1" lang="ja-JP" altLang="en-US" dirty="0">
              <a:latin typeface="AR P丸ゴシック体E" pitchFamily="50" charset="-128"/>
              <a:ea typeface="AR P丸ゴシック体E" pitchFamily="50" charset="-128"/>
            </a:endParaRPr>
          </a:p>
        </p:txBody>
      </p:sp>
    </p:spTree>
    <p:extLst>
      <p:ext uri="{BB962C8B-B14F-4D97-AF65-F5344CB8AC3E}">
        <p14:creationId xmlns:p14="http://schemas.microsoft.com/office/powerpoint/2010/main" val="11595002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fade">
                                      <p:cBhvr>
                                        <p:cTn id="5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620688"/>
            <a:ext cx="8928992" cy="6120680"/>
          </a:xfrm>
        </p:spPr>
        <p:txBody>
          <a:bodyPr anchor="ctr" anchorCtr="0">
            <a:normAutofit fontScale="62500" lnSpcReduction="20000"/>
          </a:bodyPr>
          <a:lstStyle/>
          <a:p>
            <a:pPr marL="0" indent="0">
              <a:buNone/>
            </a:pPr>
            <a:r>
              <a:rPr kumimoji="1" lang="ja-JP" altLang="en-US" dirty="0" smtClean="0">
                <a:latin typeface="ＤＦロマン雪W9" pitchFamily="49" charset="-128"/>
                <a:ea typeface="ＤＦロマン雪W9" pitchFamily="49" charset="-128"/>
              </a:rPr>
              <a:t>１　</a:t>
            </a:r>
            <a:r>
              <a:rPr lang="ja-JP" altLang="en-US" dirty="0">
                <a:latin typeface="ＤＦロマン雪W9" pitchFamily="49" charset="-128"/>
                <a:ea typeface="ＤＦロマン雪W9" pitchFamily="49" charset="-128"/>
              </a:rPr>
              <a:t>みんなでウハウハ</a:t>
            </a:r>
            <a:r>
              <a:rPr lang="ja-JP" altLang="en-US" dirty="0" smtClean="0">
                <a:latin typeface="ＤＦロマン雪W9" pitchFamily="49" charset="-128"/>
                <a:ea typeface="ＤＦロマン雪W9" pitchFamily="49" charset="-128"/>
              </a:rPr>
              <a:t>！（５分）～差別の体感、マイノリティ体験</a:t>
            </a:r>
            <a:endParaRPr lang="en-US" altLang="ja-JP" dirty="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２　</a:t>
            </a:r>
            <a:r>
              <a:rPr lang="ja-JP" altLang="en-US" dirty="0">
                <a:latin typeface="ＤＦロマン雪W9" pitchFamily="49" charset="-128"/>
                <a:ea typeface="ＤＦロマン雪W9" pitchFamily="49" charset="-128"/>
              </a:rPr>
              <a:t>わたし、</a:t>
            </a:r>
            <a:r>
              <a:rPr lang="ja-JP" altLang="en-US" dirty="0" smtClean="0">
                <a:latin typeface="ＤＦロマン雪W9" pitchFamily="49" charset="-128"/>
                <a:ea typeface="ＤＦロマン雪W9" pitchFamily="49" charset="-128"/>
              </a:rPr>
              <a:t>再発見（１０分）～自己肯定感</a:t>
            </a:r>
            <a:endParaRPr lang="en-US" altLang="ja-JP" dirty="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３　商店街のならびは？（１０分）～ロジカルシンキング</a:t>
            </a:r>
            <a:endParaRPr kumimoji="1" lang="en-US" altLang="ja-JP" dirty="0" smtClean="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４</a:t>
            </a:r>
            <a:r>
              <a:rPr kumimoji="1" lang="ja-JP" altLang="en-US" dirty="0">
                <a:latin typeface="ＤＦロマン雪W9" pitchFamily="49" charset="-128"/>
                <a:ea typeface="ＤＦロマン雪W9" pitchFamily="49" charset="-128"/>
              </a:rPr>
              <a:t>　</a:t>
            </a:r>
            <a:r>
              <a:rPr kumimoji="1" lang="ja-JP" altLang="en-US" dirty="0" smtClean="0">
                <a:latin typeface="ＤＦロマン雪W9" pitchFamily="49" charset="-128"/>
                <a:ea typeface="ＤＦロマン雪W9" pitchFamily="49" charset="-128"/>
              </a:rPr>
              <a:t>その一言でこんなに違う（１５分）～コミュニケーションスキル</a:t>
            </a:r>
            <a:endParaRPr kumimoji="1" lang="en-US" altLang="ja-JP" dirty="0" smtClean="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５　</a:t>
            </a:r>
            <a:r>
              <a:rPr lang="ja-JP" altLang="en-US" dirty="0">
                <a:latin typeface="ＤＦロマン雪W9" pitchFamily="49" charset="-128"/>
                <a:ea typeface="ＤＦロマン雪W9" pitchFamily="49" charset="-128"/>
              </a:rPr>
              <a:t>「</a:t>
            </a:r>
            <a:r>
              <a:rPr lang="ja-JP" altLang="en-US" dirty="0" err="1">
                <a:latin typeface="ＤＦロマン雪W9" pitchFamily="49" charset="-128"/>
                <a:ea typeface="ＤＦロマン雪W9" pitchFamily="49" charset="-128"/>
              </a:rPr>
              <a:t>障がい</a:t>
            </a:r>
            <a:r>
              <a:rPr lang="ja-JP" altLang="en-US" dirty="0">
                <a:latin typeface="ＤＦロマン雪W9" pitchFamily="49" charset="-128"/>
                <a:ea typeface="ＤＦロマン雪W9" pitchFamily="49" charset="-128"/>
              </a:rPr>
              <a:t>」って何</a:t>
            </a:r>
            <a:r>
              <a:rPr lang="ja-JP" altLang="en-US" dirty="0" smtClean="0">
                <a:latin typeface="ＤＦロマン雪W9" pitchFamily="49" charset="-128"/>
                <a:ea typeface="ＤＦロマン雪W9" pitchFamily="49" charset="-128"/>
              </a:rPr>
              <a:t>？（２０分）～</a:t>
            </a:r>
            <a:r>
              <a:rPr lang="ja-JP" altLang="en-US" dirty="0" err="1" smtClean="0">
                <a:latin typeface="ＤＦロマン雪W9" pitchFamily="49" charset="-128"/>
                <a:ea typeface="ＤＦロマン雪W9" pitchFamily="49" charset="-128"/>
              </a:rPr>
              <a:t>障がい</a:t>
            </a:r>
            <a:r>
              <a:rPr lang="ja-JP" altLang="en-US" dirty="0" smtClean="0">
                <a:latin typeface="ＤＦロマン雪W9" pitchFamily="49" charset="-128"/>
                <a:ea typeface="ＤＦロマン雪W9" pitchFamily="49" charset="-128"/>
              </a:rPr>
              <a:t>者の人権</a:t>
            </a:r>
            <a:endParaRPr lang="en-US" altLang="ja-JP" dirty="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６　ちがい</a:t>
            </a:r>
            <a:r>
              <a:rPr lang="ja-JP" altLang="en-US" dirty="0">
                <a:latin typeface="ＤＦロマン雪W9" pitchFamily="49" charset="-128"/>
                <a:ea typeface="ＤＦロマン雪W9" pitchFamily="49" charset="-128"/>
              </a:rPr>
              <a:t>のちがい</a:t>
            </a:r>
            <a:r>
              <a:rPr lang="ja-JP" altLang="en-US" dirty="0" smtClean="0">
                <a:latin typeface="ＤＦロマン雪W9" pitchFamily="49" charset="-128"/>
                <a:ea typeface="ＤＦロマン雪W9" pitchFamily="49" charset="-128"/>
              </a:rPr>
              <a:t>（２０分）～基本的人権、さまざまな人権</a:t>
            </a:r>
            <a:endParaRPr lang="en-US" altLang="ja-JP" dirty="0" smtClean="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７　専業主夫</a:t>
            </a:r>
            <a:r>
              <a:rPr lang="ja-JP" altLang="en-US" dirty="0" smtClean="0">
                <a:latin typeface="ＤＦロマン雪W9" pitchFamily="49" charset="-128"/>
                <a:ea typeface="ＤＦロマン雪W9" pitchFamily="49" charset="-128"/>
              </a:rPr>
              <a:t>（１５分）～男女共同参画、女性の人権</a:t>
            </a:r>
            <a:endParaRPr kumimoji="1"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８　あなたなら何と</a:t>
            </a:r>
            <a:r>
              <a:rPr lang="ja-JP" altLang="en-US" dirty="0">
                <a:latin typeface="ＤＦロマン雪W9" pitchFamily="49" charset="-128"/>
                <a:ea typeface="ＤＦロマン雪W9" pitchFamily="49" charset="-128"/>
              </a:rPr>
              <a:t>答えますか</a:t>
            </a:r>
            <a:r>
              <a:rPr lang="ja-JP" altLang="en-US" dirty="0" smtClean="0">
                <a:latin typeface="ＤＦロマン雪W9" pitchFamily="49" charset="-128"/>
                <a:ea typeface="ＤＦロマン雪W9" pitchFamily="49" charset="-128"/>
              </a:rPr>
              <a:t>（１０分）～共生社会、</a:t>
            </a:r>
            <a:r>
              <a:rPr lang="ja-JP" altLang="en-US" dirty="0" err="1" smtClean="0">
                <a:latin typeface="ＤＦロマン雪W9" pitchFamily="49" charset="-128"/>
                <a:ea typeface="ＤＦロマン雪W9" pitchFamily="49" charset="-128"/>
              </a:rPr>
              <a:t>障がい</a:t>
            </a:r>
            <a:r>
              <a:rPr lang="ja-JP" altLang="en-US" dirty="0" smtClean="0">
                <a:latin typeface="ＤＦロマン雪W9" pitchFamily="49" charset="-128"/>
                <a:ea typeface="ＤＦロマン雪W9" pitchFamily="49" charset="-128"/>
              </a:rPr>
              <a:t>者の人権</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９</a:t>
            </a:r>
            <a:r>
              <a:rPr lang="ja-JP" altLang="en-US" dirty="0">
                <a:latin typeface="ＤＦロマン雪W9" pitchFamily="49" charset="-128"/>
                <a:ea typeface="ＤＦロマン雪W9" pitchFamily="49" charset="-128"/>
              </a:rPr>
              <a:t>　就職差別について考える～統一応募用紙</a:t>
            </a:r>
            <a:r>
              <a:rPr lang="ja-JP" altLang="en-US" dirty="0" smtClean="0">
                <a:latin typeface="ＤＦロマン雪W9" pitchFamily="49" charset="-128"/>
                <a:ea typeface="ＤＦロマン雪W9" pitchFamily="49" charset="-128"/>
              </a:rPr>
              <a:t>～（１５分）～同和問題</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１０　</a:t>
            </a:r>
            <a:r>
              <a:rPr lang="ja-JP" altLang="en-US" dirty="0">
                <a:latin typeface="ＤＦロマン雪W9" pitchFamily="49" charset="-128"/>
                <a:ea typeface="ＤＦロマン雪W9" pitchFamily="49" charset="-128"/>
              </a:rPr>
              <a:t>住みよい地域・社会と</a:t>
            </a:r>
            <a:r>
              <a:rPr lang="ja-JP" altLang="en-US" dirty="0" smtClean="0">
                <a:latin typeface="ＤＦロマン雪W9" pitchFamily="49" charset="-128"/>
                <a:ea typeface="ＤＦロマン雪W9" pitchFamily="49" charset="-128"/>
              </a:rPr>
              <a:t>は（５分）～外国人の人権、国際理解</a:t>
            </a:r>
            <a:endParaRPr lang="en-US" altLang="ja-JP" dirty="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１１　大人</a:t>
            </a:r>
            <a:r>
              <a:rPr lang="ja-JP" altLang="en-US" dirty="0">
                <a:latin typeface="ＤＦロマン雪W9" pitchFamily="49" charset="-128"/>
                <a:ea typeface="ＤＦロマン雪W9" pitchFamily="49" charset="-128"/>
              </a:rPr>
              <a:t>の人権感覚</a:t>
            </a:r>
            <a:r>
              <a:rPr lang="ja-JP" altLang="en-US" dirty="0" smtClean="0">
                <a:latin typeface="ＤＦロマン雪W9" pitchFamily="49" charset="-128"/>
                <a:ea typeface="ＤＦロマン雪W9" pitchFamily="49" charset="-128"/>
              </a:rPr>
              <a:t>が （１０分）～外国人の人権、</a:t>
            </a:r>
            <a:r>
              <a:rPr lang="ja-JP" altLang="en-US" dirty="0" err="1" smtClean="0">
                <a:latin typeface="ＤＦロマン雪W9" pitchFamily="49" charset="-128"/>
                <a:ea typeface="ＤＦロマン雪W9" pitchFamily="49" charset="-128"/>
              </a:rPr>
              <a:t>障がい</a:t>
            </a:r>
            <a:r>
              <a:rPr lang="ja-JP" altLang="en-US" dirty="0" smtClean="0">
                <a:latin typeface="ＤＦロマン雪W9" pitchFamily="49" charset="-128"/>
                <a:ea typeface="ＤＦロマン雪W9" pitchFamily="49" charset="-128"/>
              </a:rPr>
              <a:t>者の人権</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１２　マナーと人権（１０分）～住みよい社会、環境問題</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１３　プライバシーの権利（１５分）～個人情報の保護、情報モラル</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１４　怒りの温度計（１０分）～対立の回避、自己調整力</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１５　対立は激化する（１５分）～</a:t>
            </a:r>
            <a:r>
              <a:rPr lang="ja-JP" altLang="en-US" dirty="0">
                <a:latin typeface="ＤＦロマン雪W9" pitchFamily="49" charset="-128"/>
                <a:ea typeface="ＤＦロマン雪W9" pitchFamily="49" charset="-128"/>
              </a:rPr>
              <a:t>対立の回避、自己調整力</a:t>
            </a:r>
            <a:endParaRPr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１６　対立は激化する２（１５分</a:t>
            </a:r>
            <a:r>
              <a:rPr lang="ja-JP" altLang="en-US" dirty="0">
                <a:latin typeface="ＤＦロマン雪W9" pitchFamily="49" charset="-128"/>
                <a:ea typeface="ＤＦロマン雪W9" pitchFamily="49" charset="-128"/>
              </a:rPr>
              <a:t>）～対立の回避、自己調整力</a:t>
            </a:r>
            <a:endParaRPr lang="en-US" altLang="ja-JP" dirty="0" smtClean="0">
              <a:latin typeface="ＤＦロマン雪W9" pitchFamily="49" charset="-128"/>
              <a:ea typeface="ＤＦロマン雪W9" pitchFamily="49" charset="-128"/>
            </a:endParaRPr>
          </a:p>
          <a:p>
            <a:pPr marL="0" indent="0">
              <a:buNone/>
            </a:pPr>
            <a:r>
              <a:rPr lang="ja-JP" altLang="en-US" dirty="0">
                <a:latin typeface="ＤＦロマン雪W9" pitchFamily="49" charset="-128"/>
                <a:ea typeface="ＤＦロマン雪W9" pitchFamily="49" charset="-128"/>
              </a:rPr>
              <a:t>１７　差別根強い熊本</a:t>
            </a:r>
            <a:r>
              <a:rPr lang="ja-JP" altLang="en-US" dirty="0" smtClean="0">
                <a:latin typeface="ＤＦロマン雪W9" pitchFamily="49" charset="-128"/>
                <a:ea typeface="ＤＦロマン雪W9" pitchFamily="49" charset="-128"/>
              </a:rPr>
              <a:t>、今</a:t>
            </a:r>
            <a:r>
              <a:rPr lang="ja-JP" altLang="en-US" dirty="0">
                <a:latin typeface="ＤＦロマン雪W9" pitchFamily="49" charset="-128"/>
                <a:ea typeface="ＤＦロマン雪W9" pitchFamily="49" charset="-128"/>
              </a:rPr>
              <a:t>も変わらず</a:t>
            </a:r>
            <a:r>
              <a:rPr lang="ja-JP" altLang="en-US" dirty="0" smtClean="0">
                <a:latin typeface="ＤＦロマン雪W9" pitchFamily="49" charset="-128"/>
                <a:ea typeface="ＤＦロマン雪W9" pitchFamily="49" charset="-128"/>
              </a:rPr>
              <a:t>残念（１０分）～同和問題</a:t>
            </a:r>
            <a:endParaRPr lang="en-US" altLang="ja-JP" dirty="0" smtClean="0">
              <a:latin typeface="ＤＦロマン雪W9" pitchFamily="49" charset="-128"/>
              <a:ea typeface="ＤＦロマン雪W9" pitchFamily="49" charset="-128"/>
            </a:endParaRPr>
          </a:p>
          <a:p>
            <a:pPr marL="0" indent="0">
              <a:buNone/>
            </a:pPr>
            <a:r>
              <a:rPr kumimoji="1" lang="ja-JP" altLang="en-US" dirty="0" smtClean="0">
                <a:latin typeface="ＤＦロマン雪W9" pitchFamily="49" charset="-128"/>
                <a:ea typeface="ＤＦロマン雪W9" pitchFamily="49" charset="-128"/>
              </a:rPr>
              <a:t>１８　もっとあなたを知りたくて（１５分）～「プライム」事件、同和問題</a:t>
            </a:r>
            <a:endParaRPr kumimoji="1" lang="en-US" altLang="ja-JP" dirty="0" smtClean="0">
              <a:latin typeface="ＤＦロマン雪W9" pitchFamily="49" charset="-128"/>
              <a:ea typeface="ＤＦロマン雪W9" pitchFamily="49" charset="-128"/>
            </a:endParaRPr>
          </a:p>
          <a:p>
            <a:pPr marL="0" indent="0">
              <a:buNone/>
            </a:pPr>
            <a:r>
              <a:rPr lang="ja-JP" altLang="en-US" dirty="0" smtClean="0">
                <a:latin typeface="ＤＦロマン雪W9" pitchFamily="49" charset="-128"/>
                <a:ea typeface="ＤＦロマン雪W9" pitchFamily="49" charset="-128"/>
              </a:rPr>
              <a:t>１９　ダイバーシティ＆マイノリティー（１５分）</a:t>
            </a:r>
            <a:r>
              <a:rPr lang="ja-JP" altLang="en-US" sz="1900" dirty="0" smtClean="0">
                <a:latin typeface="ＤＦロマン雪W9" pitchFamily="49" charset="-128"/>
                <a:ea typeface="ＤＦロマン雪W9" pitchFamily="49" charset="-128"/>
              </a:rPr>
              <a:t>～性同一性障害等、さまざまな人権問題</a:t>
            </a:r>
            <a:endParaRPr kumimoji="1" lang="en-US" altLang="ja-JP" sz="1900" dirty="0" smtClean="0">
              <a:latin typeface="ＤＦロマン雪W9" pitchFamily="49" charset="-128"/>
              <a:ea typeface="ＤＦロマン雪W9" pitchFamily="49" charset="-128"/>
            </a:endParaRPr>
          </a:p>
        </p:txBody>
      </p:sp>
      <p:sp>
        <p:nvSpPr>
          <p:cNvPr id="4" name="タイトル 1"/>
          <p:cNvSpPr txBox="1">
            <a:spLocks/>
          </p:cNvSpPr>
          <p:nvPr/>
        </p:nvSpPr>
        <p:spPr>
          <a:xfrm>
            <a:off x="297189" y="-24097"/>
            <a:ext cx="8534752" cy="716793"/>
          </a:xfrm>
          <a:prstGeom prst="rect">
            <a:avLst/>
          </a:prstGeom>
        </p:spPr>
        <p:txBody>
          <a:bodyPr vert="horz" rtlCol="0" anchor="ctr">
            <a:normAutofit fontScale="92500" lnSpcReduction="10000"/>
          </a:bodyPr>
          <a:lst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a:lstStyle>
          <a:p>
            <a:r>
              <a:rPr lang="ja-JP" altLang="en-US" sz="4600" dirty="0" smtClean="0">
                <a:latin typeface="Calibri" pitchFamily="34" charset="0"/>
                <a:ea typeface="TT-JTC神楽P" pitchFamily="2" charset="-128"/>
              </a:rPr>
              <a:t>プログラム一覧</a:t>
            </a:r>
            <a:r>
              <a:rPr lang="ja-JP" altLang="en-US" sz="4600" dirty="0">
                <a:latin typeface="Calibri" pitchFamily="34" charset="0"/>
                <a:ea typeface="TT-JTC神楽P" pitchFamily="2" charset="-128"/>
              </a:rPr>
              <a:t>（カテゴリ</a:t>
            </a:r>
            <a:r>
              <a:rPr lang="ja-JP" altLang="en-US" sz="4600" dirty="0" smtClean="0">
                <a:latin typeface="Calibri" pitchFamily="34" charset="0"/>
                <a:ea typeface="TT-JTC神楽P" pitchFamily="2" charset="-128"/>
              </a:rPr>
              <a:t>分類）</a:t>
            </a:r>
            <a:endParaRPr lang="en-US" altLang="ja-JP" sz="4600" dirty="0">
              <a:latin typeface="Calibri" pitchFamily="34" charset="0"/>
              <a:ea typeface="TT-JTC神楽P" pitchFamily="2" charset="-128"/>
            </a:endParaRPr>
          </a:p>
        </p:txBody>
      </p:sp>
    </p:spTree>
    <p:extLst>
      <p:ext uri="{BB962C8B-B14F-4D97-AF65-F5344CB8AC3E}">
        <p14:creationId xmlns:p14="http://schemas.microsoft.com/office/powerpoint/2010/main" val="4033370509"/>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95593417-0F8E-47C4-B071-DE12939B5080}" type="slidenum">
              <a:rPr lang="ja-JP" altLang="en-US" smtClean="0"/>
              <a:pPr>
                <a:defRPr/>
              </a:pPr>
              <a:t>6</a:t>
            </a:fld>
            <a:endParaRPr lang="ja-JP" altLang="en-US"/>
          </a:p>
        </p:txBody>
      </p:sp>
      <p:sp>
        <p:nvSpPr>
          <p:cNvPr id="5" name="テキスト ボックス 4"/>
          <p:cNvSpPr txBox="1"/>
          <p:nvPr/>
        </p:nvSpPr>
        <p:spPr bwMode="auto">
          <a:xfrm>
            <a:off x="323528" y="692696"/>
            <a:ext cx="8352927" cy="3096344"/>
          </a:xfrm>
          <a:prstGeom prst="rect">
            <a:avLst/>
          </a:prstGeo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a:bodyPr>
          <a:lstStyle/>
          <a:p>
            <a:pPr algn="l"/>
            <a:r>
              <a:rPr lang="ja-JP" altLang="en-US" sz="2400" dirty="0" smtClean="0">
                <a:latin typeface="AR丸ゴシック体E" pitchFamily="49" charset="-128"/>
                <a:ea typeface="AR丸ゴシック体E" pitchFamily="49" charset="-128"/>
              </a:rPr>
              <a:t>保護者向け、または職場での人権</a:t>
            </a:r>
            <a:r>
              <a:rPr lang="ja-JP" altLang="en-US" sz="2400" dirty="0">
                <a:latin typeface="AR丸ゴシック体E" pitchFamily="49" charset="-128"/>
                <a:ea typeface="AR丸ゴシック体E" pitchFamily="49" charset="-128"/>
              </a:rPr>
              <a:t>教育研修に</a:t>
            </a:r>
            <a:r>
              <a:rPr kumimoji="1" lang="ja-JP" altLang="en-US" sz="2400" dirty="0" smtClean="0">
                <a:latin typeface="AR丸ゴシック体E" pitchFamily="49" charset="-128"/>
                <a:ea typeface="AR丸ゴシック体E" pitchFamily="49" charset="-128"/>
              </a:rPr>
              <a:t>活用ください。</a:t>
            </a:r>
            <a:endParaRPr kumimoji="1" lang="en-US" altLang="ja-JP" sz="2400" dirty="0" smtClean="0">
              <a:latin typeface="AR丸ゴシック体E" pitchFamily="49" charset="-128"/>
              <a:ea typeface="AR丸ゴシック体E" pitchFamily="49" charset="-128"/>
            </a:endParaRPr>
          </a:p>
          <a:p>
            <a:pPr algn="l"/>
            <a:r>
              <a:rPr lang="ja-JP" altLang="en-US" sz="2400" dirty="0">
                <a:latin typeface="AR丸ゴシック体E" pitchFamily="49" charset="-128"/>
                <a:ea typeface="AR丸ゴシック体E" pitchFamily="49" charset="-128"/>
              </a:rPr>
              <a:t>情報</a:t>
            </a:r>
            <a:r>
              <a:rPr kumimoji="1" lang="ja-JP" altLang="en-US" sz="2400" dirty="0" smtClean="0">
                <a:latin typeface="AR丸ゴシック体E" pitchFamily="49" charset="-128"/>
                <a:ea typeface="AR丸ゴシック体E" pitchFamily="49" charset="-128"/>
              </a:rPr>
              <a:t>提供、資料提供、講師派遣等、ニーズに応じて、お気軽に相談ください。</a:t>
            </a:r>
            <a:endParaRPr kumimoji="1" lang="en-US" altLang="ja-JP" sz="2400" dirty="0" smtClean="0">
              <a:latin typeface="AR丸ゴシック体E" pitchFamily="49" charset="-128"/>
              <a:ea typeface="AR丸ゴシック体E" pitchFamily="49" charset="-128"/>
            </a:endParaRPr>
          </a:p>
          <a:p>
            <a:pPr algn="l"/>
            <a:r>
              <a:rPr lang="ja-JP" altLang="en-US" sz="2400" dirty="0" smtClean="0">
                <a:latin typeface="AR丸ゴシック体E" pitchFamily="49" charset="-128"/>
                <a:ea typeface="AR丸ゴシック体E" pitchFamily="49" charset="-128"/>
              </a:rPr>
              <a:t>なお、天草市</a:t>
            </a:r>
            <a:r>
              <a:rPr lang="ja-JP" altLang="en-US" sz="2400" dirty="0">
                <a:latin typeface="AR丸ゴシック体E" pitchFamily="49" charset="-128"/>
                <a:ea typeface="AR丸ゴシック体E" pitchFamily="49" charset="-128"/>
              </a:rPr>
              <a:t>教育委員会に</a:t>
            </a:r>
            <a:r>
              <a:rPr lang="ja-JP" altLang="en-US" sz="2400" dirty="0" smtClean="0">
                <a:latin typeface="AR丸ゴシック体E" pitchFamily="49" charset="-128"/>
                <a:ea typeface="AR丸ゴシック体E" pitchFamily="49" charset="-128"/>
              </a:rPr>
              <a:t>は人権教育担当の社会教育指導員、上天草市には人権教育指導員の先生もいらっしゃいます。</a:t>
            </a:r>
            <a:endParaRPr kumimoji="1" lang="ja-JP" altLang="en-US" sz="2400" dirty="0" smtClean="0">
              <a:latin typeface="AR丸ゴシック体E" pitchFamily="49" charset="-128"/>
              <a:ea typeface="AR丸ゴシック体E" pitchFamily="49" charset="-128"/>
            </a:endParaRPr>
          </a:p>
        </p:txBody>
      </p:sp>
      <p:sp>
        <p:nvSpPr>
          <p:cNvPr id="6" name="正方形/長方形 5"/>
          <p:cNvSpPr/>
          <p:nvPr/>
        </p:nvSpPr>
        <p:spPr>
          <a:xfrm>
            <a:off x="3059832" y="4077072"/>
            <a:ext cx="5834077" cy="2308324"/>
          </a:xfrm>
          <a:prstGeom prst="rect">
            <a:avLst/>
          </a:prstGeom>
        </p:spPr>
        <p:txBody>
          <a:bodyPr wrap="square">
            <a:spAutoFit/>
          </a:bodyPr>
          <a:lstStyle/>
          <a:p>
            <a:r>
              <a:rPr lang="ja-JP" altLang="en-US" sz="2400" dirty="0">
                <a:latin typeface="CRＣ＆Ｇブーケ04" pitchFamily="2" charset="-128"/>
                <a:ea typeface="CRＣ＆Ｇブーケ04" pitchFamily="2" charset="-128"/>
              </a:rPr>
              <a:t>熊本県天草教育事務所            </a:t>
            </a:r>
          </a:p>
          <a:p>
            <a:r>
              <a:rPr lang="ja-JP" altLang="en-US" sz="2400" dirty="0" smtClean="0">
                <a:latin typeface="CRＣ＆Ｇブーケ04" pitchFamily="2" charset="-128"/>
                <a:ea typeface="CRＣ＆Ｇブーケ04" pitchFamily="2" charset="-128"/>
              </a:rPr>
              <a:t>社会教育主事</a:t>
            </a:r>
            <a:r>
              <a:rPr lang="ja-JP" altLang="en-US" sz="2400" dirty="0">
                <a:latin typeface="CRＣ＆Ｇブーケ04" pitchFamily="2" charset="-128"/>
                <a:ea typeface="CRＣ＆Ｇブーケ04" pitchFamily="2" charset="-128"/>
              </a:rPr>
              <a:t>　　木村　純一                      </a:t>
            </a:r>
          </a:p>
          <a:p>
            <a:r>
              <a:rPr lang="en-US" altLang="ja-JP" sz="2400" dirty="0">
                <a:latin typeface="CRＣ＆Ｇブーケ04" pitchFamily="2" charset="-128"/>
                <a:ea typeface="CRＣ＆Ｇブーケ04" pitchFamily="2" charset="-128"/>
              </a:rPr>
              <a:t>Tel     0969-22-4775</a:t>
            </a:r>
          </a:p>
          <a:p>
            <a:r>
              <a:rPr lang="en-US" altLang="ja-JP" sz="2400" dirty="0">
                <a:latin typeface="CRＣ＆Ｇブーケ04" pitchFamily="2" charset="-128"/>
                <a:ea typeface="CRＣ＆Ｇブーケ04" pitchFamily="2" charset="-128"/>
              </a:rPr>
              <a:t>Fax     0969-22-4378</a:t>
            </a:r>
          </a:p>
          <a:p>
            <a:r>
              <a:rPr lang="en-US" altLang="ja-JP" sz="2400" dirty="0">
                <a:latin typeface="CRＣ＆Ｇブーケ04" pitchFamily="2" charset="-128"/>
                <a:ea typeface="CRＣ＆Ｇブーケ04" pitchFamily="2" charset="-128"/>
              </a:rPr>
              <a:t>E-mail kimura-j@pref.kumamoto.lg.jp</a:t>
            </a:r>
          </a:p>
          <a:p>
            <a:endParaRPr lang="en-US" altLang="ja-JP" sz="2400" dirty="0">
              <a:latin typeface="CRＣ＆Ｇブーケ04" pitchFamily="2" charset="-128"/>
              <a:ea typeface="CRＣ＆Ｇブーケ04" pitchFamily="2" charset="-128"/>
            </a:endParaRPr>
          </a:p>
        </p:txBody>
      </p:sp>
    </p:spTree>
    <p:extLst>
      <p:ext uri="{BB962C8B-B14F-4D97-AF65-F5344CB8AC3E}">
        <p14:creationId xmlns:p14="http://schemas.microsoft.com/office/powerpoint/2010/main" val="63583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8482</TotalTime>
  <Words>822</Words>
  <Application>Microsoft Office PowerPoint</Application>
  <PresentationFormat>画面に合わせる (4:3)</PresentationFormat>
  <Paragraphs>90</Paragraphs>
  <Slides>6</Slides>
  <Notes>5</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人権教育主任研修会</vt:lpstr>
      <vt:lpstr>PowerPoint プレゼンテーション</vt:lpstr>
      <vt:lpstr>戸籍抄本等の不正入手事件について いわゆる「プライム事件」の概要</vt:lpstr>
      <vt:lpstr>差別根強い熊本、今も変わらず残念（2013/3/29　熊本日日新聞）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木村</dc:creator>
  <cp:lastModifiedBy>kumamoto</cp:lastModifiedBy>
  <cp:revision>530</cp:revision>
  <cp:lastPrinted>2014-05-19T23:07:40Z</cp:lastPrinted>
  <dcterms:created xsi:type="dcterms:W3CDTF">2012-04-03T04:59:24Z</dcterms:created>
  <dcterms:modified xsi:type="dcterms:W3CDTF">2014-05-19T23:16:59Z</dcterms:modified>
</cp:coreProperties>
</file>