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991" r:id="rId2"/>
    <p:sldId id="993" r:id="rId3"/>
    <p:sldId id="997" r:id="rId4"/>
    <p:sldId id="996" r:id="rId5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88" autoAdjust="0"/>
    <p:restoredTop sz="99101" autoAdjust="0"/>
  </p:normalViewPr>
  <p:slideViewPr>
    <p:cSldViewPr>
      <p:cViewPr>
        <p:scale>
          <a:sx n="70" d="100"/>
          <a:sy n="70" d="100"/>
        </p:scale>
        <p:origin x="-159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18831" cy="493316"/>
          </a:xfrm>
          <a:prstGeom prst="rect">
            <a:avLst/>
          </a:prstGeom>
        </p:spPr>
        <p:txBody>
          <a:bodyPr vert="horz" lIns="90715" tIns="45357" rIns="90715" bIns="45357" rtlCol="0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5374" y="2"/>
            <a:ext cx="2918831" cy="493316"/>
          </a:xfrm>
          <a:prstGeom prst="rect">
            <a:avLst/>
          </a:prstGeom>
        </p:spPr>
        <p:txBody>
          <a:bodyPr vert="horz" lIns="90715" tIns="45357" rIns="90715" bIns="45357" rtlCol="0"/>
          <a:lstStyle>
            <a:lvl1pPr algn="r">
              <a:defRPr sz="1200"/>
            </a:lvl1pPr>
          </a:lstStyle>
          <a:p>
            <a:pPr>
              <a:defRPr/>
            </a:pPr>
            <a:fld id="{797CCEB8-0832-46C7-ABDD-2B7A0A3BFED1}" type="datetimeFigureOut">
              <a:rPr lang="ja-JP" altLang="en-US"/>
              <a:pPr>
                <a:defRPr/>
              </a:pPr>
              <a:t>2014/5/19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2" y="9371413"/>
            <a:ext cx="2918831" cy="493316"/>
          </a:xfrm>
          <a:prstGeom prst="rect">
            <a:avLst/>
          </a:prstGeom>
        </p:spPr>
        <p:txBody>
          <a:bodyPr vert="horz" lIns="90715" tIns="45357" rIns="90715" bIns="4535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5374" y="9371413"/>
            <a:ext cx="2918831" cy="493316"/>
          </a:xfrm>
          <a:prstGeom prst="rect">
            <a:avLst/>
          </a:prstGeom>
        </p:spPr>
        <p:txBody>
          <a:bodyPr vert="horz" lIns="90715" tIns="45357" rIns="90715" bIns="45357" rtlCol="0" anchor="b"/>
          <a:lstStyle>
            <a:lvl1pPr algn="r">
              <a:defRPr sz="1200"/>
            </a:lvl1pPr>
          </a:lstStyle>
          <a:p>
            <a:pPr>
              <a:defRPr/>
            </a:pPr>
            <a:fld id="{18937BCD-CBE4-4CCC-923F-5345CF40ED1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073513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 bwMode="auto">
          <a:xfrm>
            <a:off x="2" y="2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10" tIns="45155" rIns="90310" bIns="45155" numCol="1" anchor="t" anchorCtr="0" compatLnSpc="1">
            <a:prstTxWarp prst="textNoShape">
              <a:avLst/>
            </a:prstTxWarp>
          </a:bodyPr>
          <a:lstStyle>
            <a:lvl1pPr defTabSz="90311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 bwMode="auto">
          <a:xfrm>
            <a:off x="3816934" y="2"/>
            <a:ext cx="2917272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10" tIns="45155" rIns="90310" bIns="45155" numCol="1" anchor="t" anchorCtr="0" compatLnSpc="1">
            <a:prstTxWarp prst="textNoShape">
              <a:avLst/>
            </a:prstTxWarp>
          </a:bodyPr>
          <a:lstStyle>
            <a:lvl1pPr algn="r" defTabSz="90311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644FDDF-E707-498E-ABF2-09F563671CF3}" type="datetimeFigureOut">
              <a:rPr lang="ja-JP" altLang="en-US"/>
              <a:pPr>
                <a:defRPr/>
              </a:pPr>
              <a:t>2014/5/19</a:t>
            </a:fld>
            <a:endParaRPr lang="en-US" altLang="ja-JP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1" tIns="45713" rIns="91421" bIns="45713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 bwMode="auto">
          <a:xfrm>
            <a:off x="673577" y="4685708"/>
            <a:ext cx="538861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10" tIns="45155" rIns="90310" bIns="451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 bwMode="auto">
          <a:xfrm>
            <a:off x="2" y="9371413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10" tIns="45155" rIns="90310" bIns="45155" numCol="1" anchor="b" anchorCtr="0" compatLnSpc="1">
            <a:prstTxWarp prst="textNoShape">
              <a:avLst/>
            </a:prstTxWarp>
          </a:bodyPr>
          <a:lstStyle>
            <a:lvl1pPr defTabSz="90311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 bwMode="auto">
          <a:xfrm>
            <a:off x="3816934" y="9371413"/>
            <a:ext cx="2917272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10" tIns="45155" rIns="90310" bIns="45155" numCol="1" anchor="b" anchorCtr="0" compatLnSpc="1">
            <a:prstTxWarp prst="textNoShape">
              <a:avLst/>
            </a:prstTxWarp>
          </a:bodyPr>
          <a:lstStyle>
            <a:lvl1pPr algn="r" defTabSz="90311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3085823-89C8-44F3-87C0-3148ADAF94A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830920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1" lang="ja-JP" altLang="en-US" dirty="0" smtClean="0"/>
              <a:t>①カード（スライド２）をグループの人に配りきります。（端数も配りきる）</a:t>
            </a:r>
            <a:endParaRPr kumimoji="1" lang="en-US" altLang="ja-JP" dirty="0" smtClean="0"/>
          </a:p>
          <a:p>
            <a:r>
              <a:rPr kumimoji="1" lang="ja-JP" altLang="en-US" dirty="0" smtClean="0"/>
              <a:t>②参加者はカードを見せずに口頭でカードの説明をします。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③班でワークシート（スライド１）にみんなの情報を自由に書き込みをしながら、商店街を完成させる。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カードが欠けると完成しない、誰がいなくてもだめ、みんなが大切な人というのを実感できるプログラムです。またみんなで一つのことをやり遂げる達成感も共有できます。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もともとは留学生向けテキストから見つけ、それをヒントに自作したものです。授業で使って、学級の仲間作りにも活用できます。やったことあります。効果大です。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ロジカルシンキング（論理的思考）のトレーニングとしても適しています。</a:t>
            </a:r>
            <a:endParaRPr kumimoji="1" lang="en-US" altLang="ja-JP" dirty="0" smtClean="0"/>
          </a:p>
          <a:p>
            <a:r>
              <a:rPr kumimoji="1" lang="ja-JP" altLang="en-US" smtClean="0"/>
              <a:t>他にも数種類作っていますので、ほしければあげます。</a:t>
            </a:r>
            <a:endParaRPr kumimoji="1" lang="ja-JP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ja-JP" dirty="0" smtClean="0"/>
          </a:p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12493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80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36442" indent="-283247" defTabSz="89380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32987" indent="-226597" defTabSz="89380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586182" indent="-226597" defTabSz="89380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39377" indent="-226597" defTabSz="89380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492571" indent="-226597" defTabSz="89380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45766" indent="-226597" defTabSz="89380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398961" indent="-226597" defTabSz="89380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52155" indent="-226597" defTabSz="89380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C2D90243-A59E-4757-86A4-8C7997D6BFD2}" type="slidenum">
              <a:rPr lang="ja-JP" altLang="en-US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4</a:t>
            </a:fld>
            <a:endParaRPr lang="en-US" altLang="ja-JP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0ABEF-9522-4E89-9CBB-9445C07F9893}" type="datetime1">
              <a:rPr lang="ja-JP" altLang="en-US" smtClean="0"/>
              <a:pPr>
                <a:defRPr/>
              </a:pPr>
              <a:t>2014/5/19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96B62-E705-4AFC-B74F-F03FEFB2669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4075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B610F-C8DD-4163-B7A1-5312B872FA17}" type="datetime1">
              <a:rPr lang="ja-JP" altLang="en-US" smtClean="0"/>
              <a:pPr>
                <a:defRPr/>
              </a:pPr>
              <a:t>2014/5/19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1B46C-3171-4BAB-8393-62A39C8C6BF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49057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CD546-7A56-47CD-9374-050F1EECB968}" type="datetime1">
              <a:rPr lang="ja-JP" altLang="en-US" smtClean="0"/>
              <a:pPr>
                <a:defRPr/>
              </a:pPr>
              <a:t>2014/5/19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C8C90-DFC3-471D-B1EF-1605286B087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4487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62B0B-83E8-4521-AC44-2E5E2020510E}" type="datetime1">
              <a:rPr lang="ja-JP" altLang="en-US" smtClean="0"/>
              <a:pPr>
                <a:defRPr/>
              </a:pPr>
              <a:t>2014/5/19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C41EE-8A6F-436B-8B94-B10ECEAF7F8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45621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0F096-7051-4D68-B4F1-C15EF9A82293}" type="datetime1">
              <a:rPr lang="ja-JP" altLang="en-US" smtClean="0"/>
              <a:pPr>
                <a:defRPr/>
              </a:pPr>
              <a:t>2014/5/19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448A5-6044-4872-8119-76EFFC7BDBF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316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A08AA-11E6-4C7A-89C5-0AFEBF22B6CA}" type="datetime1">
              <a:rPr lang="ja-JP" altLang="en-US" smtClean="0"/>
              <a:pPr>
                <a:defRPr/>
              </a:pPr>
              <a:t>2014/5/19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FBE0E-7C24-453B-B0DB-CE42D2556DD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42405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E418B-E17C-43C7-B9B1-E0EE2F14FBF0}" type="datetime1">
              <a:rPr lang="ja-JP" altLang="en-US" smtClean="0"/>
              <a:pPr>
                <a:defRPr/>
              </a:pPr>
              <a:t>2014/5/19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83661-CF17-499E-8E66-5C3DAD3D1C7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8914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A5164-DFA5-4563-AE07-CAA695504C01}" type="datetime1">
              <a:rPr lang="ja-JP" altLang="en-US" smtClean="0"/>
              <a:pPr>
                <a:defRPr/>
              </a:pPr>
              <a:t>2014/5/19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FBCF7-A0C0-46EF-B333-5573AD83C3D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4401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ACE0-72BB-44EB-868B-BDA613832F39}" type="datetime1">
              <a:rPr lang="ja-JP" altLang="en-US" smtClean="0"/>
              <a:pPr>
                <a:defRPr/>
              </a:pPr>
              <a:t>2014/5/19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C44AB-1585-4FBA-B19D-DC50F458A61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2224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D6522-232D-4559-B7E9-FF01BAEAA716}" type="datetime1">
              <a:rPr lang="ja-JP" altLang="en-US" smtClean="0"/>
              <a:pPr>
                <a:defRPr/>
              </a:pPr>
              <a:t>2014/5/19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44EA5-897E-418A-A2A8-7749BE091EB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69882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7A9F5-4AAE-4AE5-850E-CDBC67F02FD7}" type="datetime1">
              <a:rPr lang="ja-JP" altLang="en-US" smtClean="0"/>
              <a:pPr>
                <a:defRPr/>
              </a:pPr>
              <a:t>2014/5/19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329BF-E52C-4503-A7B9-76C1807B839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1025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3758A74-AEF3-47CD-84E5-B01825E3A7ED}" type="datetime1">
              <a:rPr lang="ja-JP" altLang="en-US" smtClean="0"/>
              <a:pPr>
                <a:defRPr/>
              </a:pPr>
              <a:t>2014/5/19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280FC5D-8DB7-49D2-A299-3621BF47108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79057" y="-1227054"/>
            <a:ext cx="5932706" cy="905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960019" y="6507389"/>
            <a:ext cx="518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dirty="0" smtClean="0"/>
              <a:t>資料参考：兵庫県教育委員会作成人権教育資料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-36512" y="-2738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ワークシート</a:t>
            </a:r>
            <a:r>
              <a:rPr lang="ja-JP" altLang="en-US" dirty="0" smtClean="0"/>
              <a:t>「その一言でこんなに違う」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153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16200000">
            <a:off x="-2363081" y="3163280"/>
            <a:ext cx="6525344" cy="864096"/>
          </a:xfrm>
        </p:spPr>
        <p:txBody>
          <a:bodyPr/>
          <a:lstStyle/>
          <a:p>
            <a:pPr algn="l"/>
            <a:r>
              <a:rPr kumimoji="1" lang="ja-JP" altLang="en-US" sz="1800" dirty="0" smtClean="0"/>
              <a:t>１　「あっていい違い」に分類されたカードの特徴は何ですか？</a:t>
            </a:r>
            <a:endParaRPr kumimoji="1" lang="ja-JP" altLang="en-US" sz="1800" dirty="0"/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-1364012" y="1372127"/>
            <a:ext cx="316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dirty="0" smtClean="0"/>
              <a:t>ワークシート「ちがいのちがい」</a:t>
            </a:r>
            <a:endParaRPr kumimoji="1" lang="ja-JP" altLang="en-US" dirty="0"/>
          </a:p>
        </p:txBody>
      </p:sp>
      <p:sp>
        <p:nvSpPr>
          <p:cNvPr id="9" name="タイトル 1"/>
          <p:cNvSpPr txBox="1">
            <a:spLocks/>
          </p:cNvSpPr>
          <p:nvPr/>
        </p:nvSpPr>
        <p:spPr bwMode="auto">
          <a:xfrm rot="16200000">
            <a:off x="647564" y="2816932"/>
            <a:ext cx="6264696" cy="129614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 bwMode="auto">
          <a:xfrm rot="16200000">
            <a:off x="1683060" y="2888940"/>
            <a:ext cx="685800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 smtClean="0">
                <a:latin typeface="+mj-lt"/>
                <a:ea typeface="+mj-ea"/>
                <a:cs typeface="+mj-cs"/>
              </a:rPr>
              <a:t>３　①「あっていい違い」、②「ないほうがいい違い」について、他に考えられる項目を考えて書いてみましょう。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 bwMode="auto">
          <a:xfrm rot="16200000">
            <a:off x="3167844" y="2672916"/>
            <a:ext cx="6264696" cy="158417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①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60019" y="0"/>
            <a:ext cx="5183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dirty="0" smtClean="0"/>
              <a:t>資料参考：滋賀県人権センター</a:t>
            </a:r>
            <a:endParaRPr kumimoji="1" lang="ja-JP" altLang="en-US" sz="1200" dirty="0"/>
          </a:p>
        </p:txBody>
      </p:sp>
      <p:sp>
        <p:nvSpPr>
          <p:cNvPr id="15" name="タイトル 1"/>
          <p:cNvSpPr txBox="1">
            <a:spLocks/>
          </p:cNvSpPr>
          <p:nvPr/>
        </p:nvSpPr>
        <p:spPr bwMode="auto">
          <a:xfrm rot="16200000">
            <a:off x="-585192" y="2996952"/>
            <a:ext cx="68580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 smtClean="0">
                <a:latin typeface="+mj-lt"/>
                <a:ea typeface="+mj-ea"/>
                <a:cs typeface="+mj-cs"/>
              </a:rPr>
              <a:t>２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　「ないほうがいい違い」に分類されたカードの特徴は何ですか？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タイトル 1"/>
          <p:cNvSpPr txBox="1">
            <a:spLocks/>
          </p:cNvSpPr>
          <p:nvPr/>
        </p:nvSpPr>
        <p:spPr bwMode="auto">
          <a:xfrm rot="16200000">
            <a:off x="-1368660" y="2816932"/>
            <a:ext cx="6264696" cy="129614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タイトル 1"/>
          <p:cNvSpPr txBox="1">
            <a:spLocks/>
          </p:cNvSpPr>
          <p:nvPr/>
        </p:nvSpPr>
        <p:spPr bwMode="auto">
          <a:xfrm rot="16200000">
            <a:off x="4968044" y="2672916"/>
            <a:ext cx="6264696" cy="158417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 smtClean="0">
                <a:latin typeface="+mj-lt"/>
                <a:ea typeface="+mj-ea"/>
                <a:cs typeface="+mj-cs"/>
              </a:rPr>
              <a:t>②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6885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 rot="16200000">
            <a:off x="-2912184" y="2920299"/>
            <a:ext cx="6264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dirty="0" smtClean="0"/>
              <a:t>ワークシート</a:t>
            </a:r>
            <a:r>
              <a:rPr lang="ja-JP" altLang="en-US" dirty="0"/>
              <a:t>「差別根強い熊本</a:t>
            </a:r>
            <a:r>
              <a:rPr lang="ja-JP" altLang="en-US" dirty="0" smtClean="0"/>
              <a:t>、今も</a:t>
            </a:r>
            <a:r>
              <a:rPr lang="ja-JP" altLang="en-US" dirty="0"/>
              <a:t>変わらず残念</a:t>
            </a:r>
            <a:r>
              <a:rPr lang="ja-JP" altLang="en-US" dirty="0" smtClean="0"/>
              <a:t>」</a:t>
            </a:r>
            <a:endParaRPr kumimoji="1" lang="ja-JP" altLang="en-US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 bwMode="auto">
          <a:xfrm rot="16200000">
            <a:off x="-2075048" y="3163279"/>
            <a:ext cx="652534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１　</a:t>
            </a:r>
            <a:r>
              <a:rPr lang="ja-JP" altLang="en-US" dirty="0">
                <a:latin typeface="+mj-lt"/>
                <a:ea typeface="+mj-ea"/>
                <a:cs typeface="+mj-cs"/>
              </a:rPr>
              <a:t>あなた</a:t>
            </a:r>
            <a:r>
              <a:rPr lang="ja-JP" altLang="en-US" dirty="0" smtClean="0">
                <a:latin typeface="+mj-lt"/>
                <a:ea typeface="+mj-ea"/>
                <a:cs typeface="+mj-cs"/>
              </a:rPr>
              <a:t>は、この記事を読んで</a:t>
            </a:r>
            <a:r>
              <a:rPr lang="ja-JP" altLang="en-US" dirty="0">
                <a:latin typeface="+mj-lt"/>
                <a:ea typeface="+mj-ea"/>
                <a:cs typeface="+mj-cs"/>
              </a:rPr>
              <a:t>どん</a:t>
            </a:r>
            <a:r>
              <a:rPr lang="ja-JP" altLang="en-US" dirty="0" smtClean="0">
                <a:latin typeface="+mj-lt"/>
                <a:ea typeface="+mj-ea"/>
                <a:cs typeface="+mj-cs"/>
              </a:rPr>
              <a:t>なことを考えましたか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？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 bwMode="auto">
          <a:xfrm rot="16200000">
            <a:off x="-468559" y="2384884"/>
            <a:ext cx="6264696" cy="208823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 bwMode="auto">
          <a:xfrm rot="16200000">
            <a:off x="3087216" y="2996952"/>
            <a:ext cx="68580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 smtClean="0">
                <a:latin typeface="+mj-lt"/>
                <a:ea typeface="+mj-ea"/>
                <a:cs typeface="+mj-cs"/>
              </a:rPr>
              <a:t>２　私たちの住む熊本県、そして天草。</a:t>
            </a:r>
            <a:endParaRPr lang="en-US" altLang="ja-JP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+mj-lt"/>
                <a:ea typeface="+mj-ea"/>
                <a:cs typeface="+mj-cs"/>
              </a:rPr>
              <a:t>　</a:t>
            </a:r>
            <a:r>
              <a:rPr lang="ja-JP" altLang="en-US" dirty="0" smtClean="0">
                <a:latin typeface="+mj-lt"/>
                <a:ea typeface="+mj-ea"/>
                <a:cs typeface="+mj-cs"/>
              </a:rPr>
              <a:t>　どんな町になればいいなと</a:t>
            </a:r>
            <a:r>
              <a:rPr lang="ja-JP" altLang="en-US" dirty="0" smtClean="0">
                <a:latin typeface="+mj-lt"/>
                <a:ea typeface="+mj-ea"/>
                <a:cs typeface="+mj-cs"/>
              </a:rPr>
              <a:t>思います</a:t>
            </a:r>
            <a:r>
              <a:rPr lang="ja-JP" altLang="en-US" dirty="0" smtClean="0">
                <a:latin typeface="+mj-lt"/>
                <a:ea typeface="+mj-ea"/>
                <a:cs typeface="+mj-cs"/>
              </a:rPr>
              <a:t>か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？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 bwMode="auto">
          <a:xfrm rot="16200000">
            <a:off x="4896036" y="2672916"/>
            <a:ext cx="6264696" cy="158417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72651" y="-492229"/>
            <a:ext cx="2535312" cy="375303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89427" y="4687640"/>
            <a:ext cx="2139462" cy="250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611560" y="548680"/>
            <a:ext cx="8178863" cy="6002537"/>
            <a:chOff x="611560" y="548680"/>
            <a:chExt cx="8178863" cy="6002537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611560" y="548680"/>
              <a:ext cx="8178863" cy="6002537"/>
              <a:chOff x="504474" y="764704"/>
              <a:chExt cx="7108000" cy="4176464"/>
            </a:xfrm>
          </p:grpSpPr>
          <p:grpSp>
            <p:nvGrpSpPr>
              <p:cNvPr id="3" name="グループ化 2"/>
              <p:cNvGrpSpPr/>
              <p:nvPr/>
            </p:nvGrpSpPr>
            <p:grpSpPr>
              <a:xfrm>
                <a:off x="504474" y="1124744"/>
                <a:ext cx="7108000" cy="3456384"/>
                <a:chOff x="504474" y="1124744"/>
                <a:chExt cx="7108000" cy="3456384"/>
              </a:xfrm>
            </p:grpSpPr>
            <p:sp>
              <p:nvSpPr>
                <p:cNvPr id="2" name="正方形/長方形 1"/>
                <p:cNvSpPr/>
                <p:nvPr/>
              </p:nvSpPr>
              <p:spPr>
                <a:xfrm>
                  <a:off x="504474" y="1124744"/>
                  <a:ext cx="1419875" cy="1152128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正方形/長方形 19"/>
                <p:cNvSpPr/>
                <p:nvPr/>
              </p:nvSpPr>
              <p:spPr>
                <a:xfrm>
                  <a:off x="1924349" y="1124744"/>
                  <a:ext cx="1419875" cy="1152128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" name="正方形/長方形 20"/>
                <p:cNvSpPr/>
                <p:nvPr/>
              </p:nvSpPr>
              <p:spPr>
                <a:xfrm>
                  <a:off x="3344224" y="1124744"/>
                  <a:ext cx="1419875" cy="1152128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" name="正方形/長方形 21"/>
                <p:cNvSpPr/>
                <p:nvPr/>
              </p:nvSpPr>
              <p:spPr>
                <a:xfrm>
                  <a:off x="4764099" y="1124744"/>
                  <a:ext cx="1419875" cy="1152128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正方形/長方形 22"/>
                <p:cNvSpPr/>
                <p:nvPr/>
              </p:nvSpPr>
              <p:spPr>
                <a:xfrm>
                  <a:off x="6183974" y="1124744"/>
                  <a:ext cx="1419875" cy="1152128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正方形/長方形 23"/>
                <p:cNvSpPr/>
                <p:nvPr/>
              </p:nvSpPr>
              <p:spPr>
                <a:xfrm>
                  <a:off x="513099" y="3429000"/>
                  <a:ext cx="1419875" cy="1152128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正方形/長方形 24"/>
                <p:cNvSpPr/>
                <p:nvPr/>
              </p:nvSpPr>
              <p:spPr>
                <a:xfrm>
                  <a:off x="1932974" y="3429000"/>
                  <a:ext cx="1419875" cy="1152128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正方形/長方形 25"/>
                <p:cNvSpPr/>
                <p:nvPr/>
              </p:nvSpPr>
              <p:spPr>
                <a:xfrm>
                  <a:off x="3352849" y="3429000"/>
                  <a:ext cx="1419875" cy="1152128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正方形/長方形 26"/>
                <p:cNvSpPr/>
                <p:nvPr/>
              </p:nvSpPr>
              <p:spPr>
                <a:xfrm>
                  <a:off x="4772724" y="3429000"/>
                  <a:ext cx="1419875" cy="1152128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正方形/長方形 27"/>
                <p:cNvSpPr/>
                <p:nvPr/>
              </p:nvSpPr>
              <p:spPr>
                <a:xfrm>
                  <a:off x="6192599" y="3429000"/>
                  <a:ext cx="1419875" cy="1152128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4" name="正方形/長方形 3"/>
              <p:cNvSpPr/>
              <p:nvPr/>
            </p:nvSpPr>
            <p:spPr>
              <a:xfrm>
                <a:off x="5299486" y="2276872"/>
                <a:ext cx="795728" cy="18002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正方形/長方形 28"/>
              <p:cNvSpPr/>
              <p:nvPr/>
            </p:nvSpPr>
            <p:spPr>
              <a:xfrm>
                <a:off x="5299486" y="2600908"/>
                <a:ext cx="795728" cy="18002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正方形/長方形 29"/>
              <p:cNvSpPr/>
              <p:nvPr/>
            </p:nvSpPr>
            <p:spPr>
              <a:xfrm>
                <a:off x="5299486" y="2924944"/>
                <a:ext cx="795728" cy="18002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正方形/長方形 30"/>
              <p:cNvSpPr/>
              <p:nvPr/>
            </p:nvSpPr>
            <p:spPr>
              <a:xfrm>
                <a:off x="5299486" y="3248980"/>
                <a:ext cx="795728" cy="18002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二等辺三角形 4"/>
              <p:cNvSpPr/>
              <p:nvPr/>
            </p:nvSpPr>
            <p:spPr>
              <a:xfrm>
                <a:off x="1947926" y="764704"/>
                <a:ext cx="1419875" cy="36004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二等辺三角形 31"/>
              <p:cNvSpPr/>
              <p:nvPr/>
            </p:nvSpPr>
            <p:spPr>
              <a:xfrm rot="10800000">
                <a:off x="3367802" y="4581128"/>
                <a:ext cx="1419875" cy="36004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二等辺三角形 32"/>
              <p:cNvSpPr/>
              <p:nvPr/>
            </p:nvSpPr>
            <p:spPr>
              <a:xfrm>
                <a:off x="6183974" y="777927"/>
                <a:ext cx="1419875" cy="36004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" name="テキスト ボックス 7"/>
            <p:cNvSpPr txBox="1"/>
            <p:nvPr/>
          </p:nvSpPr>
          <p:spPr>
            <a:xfrm>
              <a:off x="4241704" y="3132425"/>
              <a:ext cx="1937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ja-JP" altLang="en-US" dirty="0" smtClean="0"/>
                <a:t>横断歩道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0309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8066</TotalTime>
  <Words>209</Words>
  <Application>Microsoft Office PowerPoint</Application>
  <PresentationFormat>画面に合わせる (4:3)</PresentationFormat>
  <Paragraphs>22</Paragraphs>
  <Slides>4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Office テーマ</vt:lpstr>
      <vt:lpstr>PowerPoint プレゼンテーション</vt:lpstr>
      <vt:lpstr>１　「あっていい違い」に分類されたカードの特徴は何ですか？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木村</dc:creator>
  <cp:lastModifiedBy>kumamoto</cp:lastModifiedBy>
  <cp:revision>495</cp:revision>
  <cp:lastPrinted>2014-05-19T04:14:52Z</cp:lastPrinted>
  <dcterms:created xsi:type="dcterms:W3CDTF">2012-04-03T04:59:24Z</dcterms:created>
  <dcterms:modified xsi:type="dcterms:W3CDTF">2014-05-19T04:16:27Z</dcterms:modified>
</cp:coreProperties>
</file>