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989" r:id="rId2"/>
    <p:sldId id="990" r:id="rId3"/>
    <p:sldId id="994" r:id="rId4"/>
    <p:sldId id="995" r:id="rId5"/>
    <p:sldId id="996" r:id="rId6"/>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99CC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8" autoAdjust="0"/>
    <p:restoredTop sz="99101" autoAdjust="0"/>
  </p:normalViewPr>
  <p:slideViewPr>
    <p:cSldViewPr>
      <p:cViewPr>
        <p:scale>
          <a:sx n="70" d="100"/>
          <a:sy n="70" d="100"/>
        </p:scale>
        <p:origin x="-1590" y="-144"/>
      </p:cViewPr>
      <p:guideLst>
        <p:guide orient="horz" pos="2160"/>
        <p:guide pos="2880"/>
      </p:guideLst>
    </p:cSldViewPr>
  </p:slideViewPr>
  <p:outlineViewPr>
    <p:cViewPr>
      <p:scale>
        <a:sx n="33" d="100"/>
        <a:sy n="33" d="100"/>
      </p:scale>
      <p:origin x="0" y="31920"/>
    </p:cViewPr>
  </p:outlineViewPr>
  <p:notesTextViewPr>
    <p:cViewPr>
      <p:scale>
        <a:sx n="100" d="100"/>
        <a:sy n="100" d="100"/>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2"/>
            <a:ext cx="2949787" cy="496967"/>
          </a:xfrm>
          <a:prstGeom prst="rect">
            <a:avLst/>
          </a:prstGeom>
        </p:spPr>
        <p:txBody>
          <a:bodyPr vert="horz" lIns="91497" tIns="45749" rIns="91497" bIns="45749" rtlCol="0"/>
          <a:lstStyle>
            <a:lvl1pPr algn="l">
              <a:defRPr sz="1200"/>
            </a:lvl1pPr>
          </a:lstStyle>
          <a:p>
            <a:pPr>
              <a:defRPr/>
            </a:pPr>
            <a:endParaRPr lang="ja-JP" altLang="en-US"/>
          </a:p>
        </p:txBody>
      </p:sp>
      <p:sp>
        <p:nvSpPr>
          <p:cNvPr id="3" name="日付プレースホルダ 2"/>
          <p:cNvSpPr>
            <a:spLocks noGrp="1"/>
          </p:cNvSpPr>
          <p:nvPr>
            <p:ph type="dt" sz="quarter" idx="1"/>
          </p:nvPr>
        </p:nvSpPr>
        <p:spPr>
          <a:xfrm>
            <a:off x="3855840" y="2"/>
            <a:ext cx="2949787" cy="496967"/>
          </a:xfrm>
          <a:prstGeom prst="rect">
            <a:avLst/>
          </a:prstGeom>
        </p:spPr>
        <p:txBody>
          <a:bodyPr vert="horz" lIns="91497" tIns="45749" rIns="91497" bIns="45749" rtlCol="0"/>
          <a:lstStyle>
            <a:lvl1pPr algn="r">
              <a:defRPr sz="1200"/>
            </a:lvl1pPr>
          </a:lstStyle>
          <a:p>
            <a:pPr>
              <a:defRPr/>
            </a:pPr>
            <a:fld id="{797CCEB8-0832-46C7-ABDD-2B7A0A3BFED1}" type="datetimeFigureOut">
              <a:rPr lang="ja-JP" altLang="en-US"/>
              <a:pPr>
                <a:defRPr/>
              </a:pPr>
              <a:t>2014/5/14</a:t>
            </a:fld>
            <a:endParaRPr lang="ja-JP" altLang="en-US"/>
          </a:p>
        </p:txBody>
      </p:sp>
      <p:sp>
        <p:nvSpPr>
          <p:cNvPr id="4" name="フッター プレースホルダ 3"/>
          <p:cNvSpPr>
            <a:spLocks noGrp="1"/>
          </p:cNvSpPr>
          <p:nvPr>
            <p:ph type="ftr" sz="quarter" idx="2"/>
          </p:nvPr>
        </p:nvSpPr>
        <p:spPr>
          <a:xfrm>
            <a:off x="4" y="9440775"/>
            <a:ext cx="2949787" cy="496967"/>
          </a:xfrm>
          <a:prstGeom prst="rect">
            <a:avLst/>
          </a:prstGeom>
        </p:spPr>
        <p:txBody>
          <a:bodyPr vert="horz" lIns="91497" tIns="45749" rIns="91497" bIns="45749"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55840" y="9440775"/>
            <a:ext cx="2949787" cy="496967"/>
          </a:xfrm>
          <a:prstGeom prst="rect">
            <a:avLst/>
          </a:prstGeom>
        </p:spPr>
        <p:txBody>
          <a:bodyPr vert="horz" lIns="91497" tIns="45749" rIns="91497" bIns="45749" rtlCol="0" anchor="b"/>
          <a:lstStyle>
            <a:lvl1pPr algn="r">
              <a:defRPr sz="1200"/>
            </a:lvl1pPr>
          </a:lstStyle>
          <a:p>
            <a:pPr>
              <a:defRPr/>
            </a:pPr>
            <a:fld id="{18937BCD-CBE4-4CCC-923F-5345CF40ED1E}" type="slidenum">
              <a:rPr lang="ja-JP" altLang="en-US"/>
              <a:pPr>
                <a:defRPr/>
              </a:pPr>
              <a:t>‹#›</a:t>
            </a:fld>
            <a:endParaRPr lang="ja-JP" altLang="en-US"/>
          </a:p>
        </p:txBody>
      </p:sp>
    </p:spTree>
    <p:extLst>
      <p:ext uri="{BB962C8B-B14F-4D97-AF65-F5344CB8AC3E}">
        <p14:creationId xmlns:p14="http://schemas.microsoft.com/office/powerpoint/2010/main" val="410735139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4" y="2"/>
            <a:ext cx="2949787" cy="496967"/>
          </a:xfrm>
          <a:prstGeom prst="rect">
            <a:avLst/>
          </a:prstGeom>
          <a:noFill/>
          <a:ln w="9525">
            <a:noFill/>
            <a:miter lim="800000"/>
            <a:headEnd/>
            <a:tailEnd/>
          </a:ln>
        </p:spPr>
        <p:txBody>
          <a:bodyPr vert="horz" wrap="square" lIns="91089" tIns="45545" rIns="91089" bIns="45545" numCol="1" anchor="t" anchorCtr="0" compatLnSpc="1">
            <a:prstTxWarp prst="textNoShape">
              <a:avLst/>
            </a:prstTxWarp>
          </a:bodyPr>
          <a:lstStyle>
            <a:lvl1pPr defTabSz="910898">
              <a:defRPr sz="1200">
                <a:latin typeface="Calibri" pitchFamily="34" charset="0"/>
              </a:defRPr>
            </a:lvl1pPr>
          </a:lstStyle>
          <a:p>
            <a:pPr>
              <a:defRPr/>
            </a:pPr>
            <a:endParaRPr lang="ja-JP" altLang="en-US"/>
          </a:p>
        </p:txBody>
      </p:sp>
      <p:sp>
        <p:nvSpPr>
          <p:cNvPr id="3" name="日付プレースホルダ 2"/>
          <p:cNvSpPr>
            <a:spLocks noGrp="1"/>
          </p:cNvSpPr>
          <p:nvPr>
            <p:ph type="dt" idx="1"/>
          </p:nvPr>
        </p:nvSpPr>
        <p:spPr bwMode="auto">
          <a:xfrm>
            <a:off x="3857415" y="2"/>
            <a:ext cx="2948212" cy="496967"/>
          </a:xfrm>
          <a:prstGeom prst="rect">
            <a:avLst/>
          </a:prstGeom>
          <a:noFill/>
          <a:ln w="9525">
            <a:noFill/>
            <a:miter lim="800000"/>
            <a:headEnd/>
            <a:tailEnd/>
          </a:ln>
        </p:spPr>
        <p:txBody>
          <a:bodyPr vert="horz" wrap="square" lIns="91089" tIns="45545" rIns="91089" bIns="45545" numCol="1" anchor="t" anchorCtr="0" compatLnSpc="1">
            <a:prstTxWarp prst="textNoShape">
              <a:avLst/>
            </a:prstTxWarp>
          </a:bodyPr>
          <a:lstStyle>
            <a:lvl1pPr algn="r" defTabSz="910898">
              <a:defRPr sz="1200">
                <a:latin typeface="Calibri" pitchFamily="34" charset="0"/>
              </a:defRPr>
            </a:lvl1pPr>
          </a:lstStyle>
          <a:p>
            <a:pPr>
              <a:defRPr/>
            </a:pPr>
            <a:fld id="{F644FDDF-E707-498E-ABF2-09F563671CF3}" type="datetimeFigureOut">
              <a:rPr lang="ja-JP" altLang="en-US"/>
              <a:pPr>
                <a:defRPr/>
              </a:pPr>
              <a:t>2014/5/14</a:t>
            </a:fld>
            <a:endParaRPr lang="en-US" altLang="ja-JP"/>
          </a:p>
        </p:txBody>
      </p:sp>
      <p:sp>
        <p:nvSpPr>
          <p:cNvPr id="4" name="スライド イメージ プレースホルダ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2209" tIns="46108" rIns="92209" bIns="46108" rtlCol="0" anchor="ctr"/>
          <a:lstStyle/>
          <a:p>
            <a:pPr lvl="0"/>
            <a:endParaRPr lang="ja-JP" altLang="en-US" noProof="0"/>
          </a:p>
        </p:txBody>
      </p:sp>
      <p:sp>
        <p:nvSpPr>
          <p:cNvPr id="5" name="ノート プレースホルダ 4"/>
          <p:cNvSpPr>
            <a:spLocks noGrp="1"/>
          </p:cNvSpPr>
          <p:nvPr>
            <p:ph type="body" sz="quarter" idx="3"/>
          </p:nvPr>
        </p:nvSpPr>
        <p:spPr bwMode="auto">
          <a:xfrm>
            <a:off x="680721" y="4720391"/>
            <a:ext cx="5445760" cy="4472702"/>
          </a:xfrm>
          <a:prstGeom prst="rect">
            <a:avLst/>
          </a:prstGeom>
          <a:noFill/>
          <a:ln w="9525">
            <a:noFill/>
            <a:miter lim="800000"/>
            <a:headEnd/>
            <a:tailEnd/>
          </a:ln>
        </p:spPr>
        <p:txBody>
          <a:bodyPr vert="horz" wrap="square" lIns="91089" tIns="45545" rIns="91089" bIns="4554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4" y="9440775"/>
            <a:ext cx="2949787" cy="496967"/>
          </a:xfrm>
          <a:prstGeom prst="rect">
            <a:avLst/>
          </a:prstGeom>
          <a:noFill/>
          <a:ln w="9525">
            <a:noFill/>
            <a:miter lim="800000"/>
            <a:headEnd/>
            <a:tailEnd/>
          </a:ln>
        </p:spPr>
        <p:txBody>
          <a:bodyPr vert="horz" wrap="square" lIns="91089" tIns="45545" rIns="91089" bIns="45545" numCol="1" anchor="b" anchorCtr="0" compatLnSpc="1">
            <a:prstTxWarp prst="textNoShape">
              <a:avLst/>
            </a:prstTxWarp>
          </a:bodyPr>
          <a:lstStyle>
            <a:lvl1pPr defTabSz="910898">
              <a:defRPr sz="1200">
                <a:latin typeface="Calibri" pitchFamily="34" charset="0"/>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7415" y="9440775"/>
            <a:ext cx="2948212" cy="496967"/>
          </a:xfrm>
          <a:prstGeom prst="rect">
            <a:avLst/>
          </a:prstGeom>
          <a:noFill/>
          <a:ln w="9525">
            <a:noFill/>
            <a:miter lim="800000"/>
            <a:headEnd/>
            <a:tailEnd/>
          </a:ln>
        </p:spPr>
        <p:txBody>
          <a:bodyPr vert="horz" wrap="square" lIns="91089" tIns="45545" rIns="91089" bIns="45545" numCol="1" anchor="b" anchorCtr="0" compatLnSpc="1">
            <a:prstTxWarp prst="textNoShape">
              <a:avLst/>
            </a:prstTxWarp>
          </a:bodyPr>
          <a:lstStyle>
            <a:lvl1pPr algn="r" defTabSz="910898">
              <a:defRPr sz="1200">
                <a:latin typeface="Calibri" pitchFamily="34" charset="0"/>
              </a:defRPr>
            </a:lvl1pPr>
          </a:lstStyle>
          <a:p>
            <a:pPr>
              <a:defRPr/>
            </a:pPr>
            <a:fld id="{63085823-89C8-44F3-87C0-3148ADAF94A4}" type="slidenum">
              <a:rPr lang="ja-JP" altLang="en-US"/>
              <a:pPr>
                <a:defRPr/>
              </a:pPr>
              <a:t>‹#›</a:t>
            </a:fld>
            <a:endParaRPr lang="en-US" altLang="ja-JP"/>
          </a:p>
        </p:txBody>
      </p:sp>
    </p:spTree>
    <p:extLst>
      <p:ext uri="{BB962C8B-B14F-4D97-AF65-F5344CB8AC3E}">
        <p14:creationId xmlns:p14="http://schemas.microsoft.com/office/powerpoint/2010/main" val="348309204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87455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770ABEF-9522-4E89-9CBB-9445C07F9893}" type="datetime1">
              <a:rPr lang="ja-JP" altLang="en-US" smtClean="0"/>
              <a:pPr>
                <a:defRPr/>
              </a:pPr>
              <a:t>2014/5/14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EB96B62-E705-4AFC-B74F-F03FEFB26694}" type="slidenum">
              <a:rPr lang="ja-JP" altLang="en-US"/>
              <a:pPr>
                <a:defRPr/>
              </a:pPr>
              <a:t>‹#›</a:t>
            </a:fld>
            <a:endParaRPr lang="ja-JP" altLang="en-US"/>
          </a:p>
        </p:txBody>
      </p:sp>
    </p:spTree>
    <p:extLst>
      <p:ext uri="{BB962C8B-B14F-4D97-AF65-F5344CB8AC3E}">
        <p14:creationId xmlns:p14="http://schemas.microsoft.com/office/powerpoint/2010/main" val="1840755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AEB610F-C8DD-4163-B7A1-5312B872FA17}" type="datetime1">
              <a:rPr lang="ja-JP" altLang="en-US" smtClean="0"/>
              <a:pPr>
                <a:defRPr/>
              </a:pPr>
              <a:t>2014/5/14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A51B46C-3171-4BAB-8393-62A39C8C6BF6}" type="slidenum">
              <a:rPr lang="ja-JP" altLang="en-US"/>
              <a:pPr>
                <a:defRPr/>
              </a:pPr>
              <a:t>‹#›</a:t>
            </a:fld>
            <a:endParaRPr lang="ja-JP" altLang="en-US"/>
          </a:p>
        </p:txBody>
      </p:sp>
    </p:spTree>
    <p:extLst>
      <p:ext uri="{BB962C8B-B14F-4D97-AF65-F5344CB8AC3E}">
        <p14:creationId xmlns:p14="http://schemas.microsoft.com/office/powerpoint/2010/main" val="2049057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DDCD546-7A56-47CD-9374-050F1EECB968}" type="datetime1">
              <a:rPr lang="ja-JP" altLang="en-US" smtClean="0"/>
              <a:pPr>
                <a:defRPr/>
              </a:pPr>
              <a:t>2014/5/14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C6C8C90-DFC3-471D-B1EF-1605286B0877}" type="slidenum">
              <a:rPr lang="ja-JP" altLang="en-US"/>
              <a:pPr>
                <a:defRPr/>
              </a:pPr>
              <a:t>‹#›</a:t>
            </a:fld>
            <a:endParaRPr lang="ja-JP" altLang="en-US"/>
          </a:p>
        </p:txBody>
      </p:sp>
    </p:spTree>
    <p:extLst>
      <p:ext uri="{BB962C8B-B14F-4D97-AF65-F5344CB8AC3E}">
        <p14:creationId xmlns:p14="http://schemas.microsoft.com/office/powerpoint/2010/main" val="54487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FB62B0B-83E8-4521-AC44-2E5E2020510E}" type="datetime1">
              <a:rPr lang="ja-JP" altLang="en-US" smtClean="0"/>
              <a:pPr>
                <a:defRPr/>
              </a:pPr>
              <a:t>2014/5/14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86C41EE-8A6F-436B-8B94-B10ECEAF7F82}" type="slidenum">
              <a:rPr lang="ja-JP" altLang="en-US"/>
              <a:pPr>
                <a:defRPr/>
              </a:pPr>
              <a:t>‹#›</a:t>
            </a:fld>
            <a:endParaRPr lang="ja-JP" altLang="en-US"/>
          </a:p>
        </p:txBody>
      </p:sp>
    </p:spTree>
    <p:extLst>
      <p:ext uri="{BB962C8B-B14F-4D97-AF65-F5344CB8AC3E}">
        <p14:creationId xmlns:p14="http://schemas.microsoft.com/office/powerpoint/2010/main" val="3445621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B50F096-7051-4D68-B4F1-C15EF9A82293}" type="datetime1">
              <a:rPr lang="ja-JP" altLang="en-US" smtClean="0"/>
              <a:pPr>
                <a:defRPr/>
              </a:pPr>
              <a:t>2014/5/14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8E448A5-6044-4872-8119-76EFFC7BDBF1}" type="slidenum">
              <a:rPr lang="ja-JP" altLang="en-US"/>
              <a:pPr>
                <a:defRPr/>
              </a:pPr>
              <a:t>‹#›</a:t>
            </a:fld>
            <a:endParaRPr lang="ja-JP" altLang="en-US"/>
          </a:p>
        </p:txBody>
      </p:sp>
    </p:spTree>
    <p:extLst>
      <p:ext uri="{BB962C8B-B14F-4D97-AF65-F5344CB8AC3E}">
        <p14:creationId xmlns:p14="http://schemas.microsoft.com/office/powerpoint/2010/main" val="903163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9ACA08AA-11E6-4C7A-89C5-0AFEBF22B6CA}" type="datetime1">
              <a:rPr lang="ja-JP" altLang="en-US" smtClean="0"/>
              <a:pPr>
                <a:defRPr/>
              </a:pPr>
              <a:t>2014/5/14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60FBE0E-7C24-453B-B0DB-CE42D2556DDC}" type="slidenum">
              <a:rPr lang="ja-JP" altLang="en-US"/>
              <a:pPr>
                <a:defRPr/>
              </a:pPr>
              <a:t>‹#›</a:t>
            </a:fld>
            <a:endParaRPr lang="ja-JP" altLang="en-US"/>
          </a:p>
        </p:txBody>
      </p:sp>
    </p:spTree>
    <p:extLst>
      <p:ext uri="{BB962C8B-B14F-4D97-AF65-F5344CB8AC3E}">
        <p14:creationId xmlns:p14="http://schemas.microsoft.com/office/powerpoint/2010/main" val="3742405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B35E418B-E17C-43C7-B9B1-E0EE2F14FBF0}" type="datetime1">
              <a:rPr lang="ja-JP" altLang="en-US" smtClean="0"/>
              <a:pPr>
                <a:defRPr/>
              </a:pPr>
              <a:t>2014/5/14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55183661-CF17-499E-8E66-5C3DAD3D1C7D}" type="slidenum">
              <a:rPr lang="ja-JP" altLang="en-US"/>
              <a:pPr>
                <a:defRPr/>
              </a:pPr>
              <a:t>‹#›</a:t>
            </a:fld>
            <a:endParaRPr lang="ja-JP" altLang="en-US"/>
          </a:p>
        </p:txBody>
      </p:sp>
    </p:spTree>
    <p:extLst>
      <p:ext uri="{BB962C8B-B14F-4D97-AF65-F5344CB8AC3E}">
        <p14:creationId xmlns:p14="http://schemas.microsoft.com/office/powerpoint/2010/main" val="318914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A77A5164-DFA5-4563-AE07-CAA695504C01}" type="datetime1">
              <a:rPr lang="ja-JP" altLang="en-US" smtClean="0"/>
              <a:pPr>
                <a:defRPr/>
              </a:pPr>
              <a:t>2014/5/14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67FBCF7-A0C0-46EF-B333-5573AD83C3DB}" type="slidenum">
              <a:rPr lang="ja-JP" altLang="en-US"/>
              <a:pPr>
                <a:defRPr/>
              </a:pPr>
              <a:t>‹#›</a:t>
            </a:fld>
            <a:endParaRPr lang="ja-JP" altLang="en-US"/>
          </a:p>
        </p:txBody>
      </p:sp>
    </p:spTree>
    <p:extLst>
      <p:ext uri="{BB962C8B-B14F-4D97-AF65-F5344CB8AC3E}">
        <p14:creationId xmlns:p14="http://schemas.microsoft.com/office/powerpoint/2010/main" val="364401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4039ACE0-72BB-44EB-868B-BDA613832F39}" type="datetime1">
              <a:rPr lang="ja-JP" altLang="en-US" smtClean="0"/>
              <a:pPr>
                <a:defRPr/>
              </a:pPr>
              <a:t>2014/5/14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4CC44AB-1585-4FBA-B19D-DC50F458A61D}" type="slidenum">
              <a:rPr lang="ja-JP" altLang="en-US"/>
              <a:pPr>
                <a:defRPr/>
              </a:pPr>
              <a:t>‹#›</a:t>
            </a:fld>
            <a:endParaRPr lang="ja-JP" altLang="en-US"/>
          </a:p>
        </p:txBody>
      </p:sp>
    </p:spTree>
    <p:extLst>
      <p:ext uri="{BB962C8B-B14F-4D97-AF65-F5344CB8AC3E}">
        <p14:creationId xmlns:p14="http://schemas.microsoft.com/office/powerpoint/2010/main" val="4222243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9CD6522-232D-4559-B7E9-FF01BAEAA716}" type="datetime1">
              <a:rPr lang="ja-JP" altLang="en-US" smtClean="0"/>
              <a:pPr>
                <a:defRPr/>
              </a:pPr>
              <a:t>2014/5/14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D644EA5-897E-418A-A2A8-7749BE091EBD}" type="slidenum">
              <a:rPr lang="ja-JP" altLang="en-US"/>
              <a:pPr>
                <a:defRPr/>
              </a:pPr>
              <a:t>‹#›</a:t>
            </a:fld>
            <a:endParaRPr lang="ja-JP" altLang="en-US"/>
          </a:p>
        </p:txBody>
      </p:sp>
    </p:spTree>
    <p:extLst>
      <p:ext uri="{BB962C8B-B14F-4D97-AF65-F5344CB8AC3E}">
        <p14:creationId xmlns:p14="http://schemas.microsoft.com/office/powerpoint/2010/main" val="266988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6E7A9F5-4AAE-4AE5-850E-CDBC67F02FD7}" type="datetime1">
              <a:rPr lang="ja-JP" altLang="en-US" smtClean="0"/>
              <a:pPr>
                <a:defRPr/>
              </a:pPr>
              <a:t>2014/5/14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8B329BF-E52C-4503-A7B9-76C1807B839C}" type="slidenum">
              <a:rPr lang="ja-JP" altLang="en-US"/>
              <a:pPr>
                <a:defRPr/>
              </a:pPr>
              <a:t>‹#›</a:t>
            </a:fld>
            <a:endParaRPr lang="ja-JP" altLang="en-US"/>
          </a:p>
        </p:txBody>
      </p:sp>
    </p:spTree>
    <p:extLst>
      <p:ext uri="{BB962C8B-B14F-4D97-AF65-F5344CB8AC3E}">
        <p14:creationId xmlns:p14="http://schemas.microsoft.com/office/powerpoint/2010/main" val="211025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73758A74-AEF3-47CD-84E5-B01825E3A7ED}" type="datetime1">
              <a:rPr lang="ja-JP" altLang="en-US" smtClean="0"/>
              <a:pPr>
                <a:defRPr/>
              </a:pPr>
              <a:t>2014/5/14</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280FC5D-8DB7-49D2-A299-3621BF47108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088" y="14268"/>
            <a:ext cx="7596336" cy="6493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rot="16200000">
            <a:off x="-535921" y="544035"/>
            <a:ext cx="1512168" cy="369332"/>
          </a:xfrm>
          <a:prstGeom prst="rect">
            <a:avLst/>
          </a:prstGeom>
          <a:noFill/>
        </p:spPr>
        <p:txBody>
          <a:bodyPr wrap="square" rtlCol="0">
            <a:spAutoFit/>
          </a:bodyPr>
          <a:lstStyle/>
          <a:p>
            <a:r>
              <a:rPr kumimoji="1" lang="ja-JP" altLang="en-US" dirty="0" smtClean="0"/>
              <a:t>ワークシート</a:t>
            </a:r>
            <a:endParaRPr kumimoji="1" lang="ja-JP" altLang="en-US" dirty="0"/>
          </a:p>
        </p:txBody>
      </p:sp>
      <p:sp>
        <p:nvSpPr>
          <p:cNvPr id="5" name="テキスト ボックス 4"/>
          <p:cNvSpPr txBox="1"/>
          <p:nvPr/>
        </p:nvSpPr>
        <p:spPr>
          <a:xfrm>
            <a:off x="1907705" y="6507389"/>
            <a:ext cx="7236296" cy="369332"/>
          </a:xfrm>
          <a:prstGeom prst="rect">
            <a:avLst/>
          </a:prstGeom>
          <a:noFill/>
        </p:spPr>
        <p:txBody>
          <a:bodyPr wrap="square" rtlCol="0">
            <a:spAutoFit/>
          </a:bodyPr>
          <a:lstStyle/>
          <a:p>
            <a:pPr algn="r"/>
            <a:r>
              <a:rPr kumimoji="1" lang="ja-JP" altLang="en-US" dirty="0" smtClean="0"/>
              <a:t>資料参考：</a:t>
            </a:r>
            <a:r>
              <a:rPr lang="en-US" altLang="ja-JP" dirty="0" smtClean="0"/>
              <a:t> http://www.pref.kanagawa.jp/cnt/f7295/p26857.html</a:t>
            </a:r>
            <a:endParaRPr kumimoji="1" lang="ja-JP" altLang="en-US" dirty="0"/>
          </a:p>
        </p:txBody>
      </p:sp>
    </p:spTree>
    <p:extLst>
      <p:ext uri="{BB962C8B-B14F-4D97-AF65-F5344CB8AC3E}">
        <p14:creationId xmlns:p14="http://schemas.microsoft.com/office/powerpoint/2010/main" val="4192091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
            <a:ext cx="7704856" cy="6507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rot="16200000">
            <a:off x="-535921" y="544035"/>
            <a:ext cx="1512168" cy="369332"/>
          </a:xfrm>
          <a:prstGeom prst="rect">
            <a:avLst/>
          </a:prstGeom>
          <a:noFill/>
        </p:spPr>
        <p:txBody>
          <a:bodyPr wrap="square" rtlCol="0">
            <a:spAutoFit/>
          </a:bodyPr>
          <a:lstStyle/>
          <a:p>
            <a:r>
              <a:rPr kumimoji="1" lang="ja-JP" altLang="en-US" dirty="0" smtClean="0"/>
              <a:t>ワークシート</a:t>
            </a:r>
            <a:endParaRPr kumimoji="1" lang="ja-JP" altLang="en-US" dirty="0"/>
          </a:p>
        </p:txBody>
      </p:sp>
      <p:sp>
        <p:nvSpPr>
          <p:cNvPr id="6" name="テキスト ボックス 5"/>
          <p:cNvSpPr txBox="1"/>
          <p:nvPr/>
        </p:nvSpPr>
        <p:spPr>
          <a:xfrm>
            <a:off x="1907705" y="6507389"/>
            <a:ext cx="7236296" cy="369332"/>
          </a:xfrm>
          <a:prstGeom prst="rect">
            <a:avLst/>
          </a:prstGeom>
          <a:noFill/>
        </p:spPr>
        <p:txBody>
          <a:bodyPr wrap="square" rtlCol="0">
            <a:spAutoFit/>
          </a:bodyPr>
          <a:lstStyle/>
          <a:p>
            <a:pPr algn="r"/>
            <a:r>
              <a:rPr kumimoji="1" lang="ja-JP" altLang="en-US" dirty="0" smtClean="0"/>
              <a:t>資料参考：</a:t>
            </a:r>
            <a:r>
              <a:rPr lang="en-US" altLang="ja-JP" dirty="0" smtClean="0"/>
              <a:t> http://www.pref.kanagawa.jp/cnt/f7295/p26857.html</a:t>
            </a:r>
            <a:endParaRPr kumimoji="1" lang="ja-JP" altLang="en-US" dirty="0"/>
          </a:p>
        </p:txBody>
      </p:sp>
    </p:spTree>
    <p:extLst>
      <p:ext uri="{BB962C8B-B14F-4D97-AF65-F5344CB8AC3E}">
        <p14:creationId xmlns:p14="http://schemas.microsoft.com/office/powerpoint/2010/main" val="1963879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60648"/>
            <a:ext cx="1440160" cy="3168352"/>
          </a:xfrm>
          <a:ln>
            <a:solidFill>
              <a:schemeClr val="tx1"/>
            </a:solidFill>
          </a:ln>
        </p:spPr>
        <p:txBody>
          <a:bodyPr anchor="t" anchorCtr="0"/>
          <a:lstStyle/>
          <a:p>
            <a:r>
              <a:rPr lang="ja-JP" altLang="en-US" sz="900" dirty="0" smtClean="0"/>
              <a:t>あっていい違い？</a:t>
            </a:r>
            <a:r>
              <a:rPr lang="en-US" altLang="ja-JP" sz="900" dirty="0" smtClean="0"/>
              <a:t/>
            </a:r>
            <a:br>
              <a:rPr lang="en-US" altLang="ja-JP" sz="900" dirty="0" smtClean="0"/>
            </a:br>
            <a:r>
              <a:rPr lang="ja-JP" altLang="en-US" sz="900" dirty="0" smtClean="0"/>
              <a:t>ないほうがいい違い？</a:t>
            </a:r>
            <a:r>
              <a:rPr lang="en-US" altLang="ja-JP" sz="900" dirty="0" smtClean="0"/>
              <a:t/>
            </a:r>
            <a:br>
              <a:rPr lang="en-US" altLang="ja-JP" sz="900" dirty="0" smtClean="0"/>
            </a:br>
            <a:r>
              <a:rPr lang="ja-JP" altLang="en-US" sz="1400" dirty="0" smtClean="0"/>
              <a:t>１</a:t>
            </a:r>
            <a:r>
              <a:rPr lang="en-US" altLang="ja-JP" sz="1400" dirty="0" smtClean="0"/>
              <a:t/>
            </a:r>
            <a:br>
              <a:rPr lang="en-US" altLang="ja-JP" sz="1400" dirty="0" smtClean="0"/>
            </a:br>
            <a:r>
              <a:rPr lang="ja-JP" altLang="en-US" sz="1400" dirty="0" smtClean="0"/>
              <a:t>Ｅ市ではごみを出すときには５枚１００円の有料のごみ袋を使わなくてはならないが、Ｆ市ではどのようなごみ袋を使ってもよい。</a:t>
            </a:r>
            <a:endParaRPr kumimoji="1" lang="ja-JP" altLang="en-US" sz="1400" dirty="0"/>
          </a:p>
        </p:txBody>
      </p:sp>
      <p:sp>
        <p:nvSpPr>
          <p:cNvPr id="4" name="タイトル 1"/>
          <p:cNvSpPr txBox="1">
            <a:spLocks/>
          </p:cNvSpPr>
          <p:nvPr/>
        </p:nvSpPr>
        <p:spPr bwMode="auto">
          <a:xfrm>
            <a:off x="1691680" y="260648"/>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２</a:t>
            </a:r>
            <a:endParaRPr lang="en-US" altLang="ja-JP" sz="1400" dirty="0" smtClean="0">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両親は妹には後片付けを言いつけるが、兄には何も言わない。</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タイトル 1"/>
          <p:cNvSpPr txBox="1">
            <a:spLocks/>
          </p:cNvSpPr>
          <p:nvPr/>
        </p:nvSpPr>
        <p:spPr bwMode="auto">
          <a:xfrm>
            <a:off x="3131840" y="260648"/>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３　</a:t>
            </a:r>
            <a:endParaRPr lang="en-US" altLang="ja-JP" sz="1400" dirty="0" smtClean="0">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イスラム教徒は豚肉を食べず、ヒンドゥー教徒は牛肉を食べない。</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26" name="グループ化 25"/>
          <p:cNvGrpSpPr/>
          <p:nvPr/>
        </p:nvGrpSpPr>
        <p:grpSpPr>
          <a:xfrm>
            <a:off x="251520" y="260648"/>
            <a:ext cx="8640960" cy="6336704"/>
            <a:chOff x="251520" y="260648"/>
            <a:chExt cx="8640960" cy="6336704"/>
          </a:xfrm>
        </p:grpSpPr>
        <p:grpSp>
          <p:nvGrpSpPr>
            <p:cNvPr id="25" name="グループ化 24"/>
            <p:cNvGrpSpPr/>
            <p:nvPr/>
          </p:nvGrpSpPr>
          <p:grpSpPr>
            <a:xfrm>
              <a:off x="4572000" y="260648"/>
              <a:ext cx="4320480" cy="3168352"/>
              <a:chOff x="4572000" y="260648"/>
              <a:chExt cx="4320480" cy="3168352"/>
            </a:xfrm>
          </p:grpSpPr>
          <p:sp>
            <p:nvSpPr>
              <p:cNvPr id="9" name="タイトル 1"/>
              <p:cNvSpPr txBox="1">
                <a:spLocks/>
              </p:cNvSpPr>
              <p:nvPr/>
            </p:nvSpPr>
            <p:spPr bwMode="auto">
              <a:xfrm>
                <a:off x="4572000" y="260648"/>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４</a:t>
                </a:r>
                <a:endParaRPr lang="en-US" altLang="ja-JP" sz="1400" dirty="0" smtClean="0">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日本では箸を使って食事をするが、スリランカでは右手の指を使って</a:t>
                </a:r>
                <a:r>
                  <a:rPr lang="ja-JP" altLang="en-US" sz="1400" dirty="0" smtClean="0">
                    <a:latin typeface="+mj-lt"/>
                    <a:ea typeface="+mj-ea"/>
                    <a:cs typeface="+mj-cs"/>
                  </a:rPr>
                  <a:t>を</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食事をする。</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タイトル 1"/>
              <p:cNvSpPr txBox="1">
                <a:spLocks/>
              </p:cNvSpPr>
              <p:nvPr/>
            </p:nvSpPr>
            <p:spPr bwMode="auto">
              <a:xfrm>
                <a:off x="6012160" y="260648"/>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５</a:t>
                </a:r>
                <a:endParaRPr lang="en-US" altLang="ja-JP" sz="1400" dirty="0" smtClean="0">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部課長のイスにはひじかけがついているが、他の社員の</a:t>
                </a:r>
                <a:r>
                  <a:rPr kumimoji="1" lang="ja-JP" altLang="en-US" sz="1400" b="0" i="0" u="none" strike="noStrike" kern="1200" cap="none" spc="0" normalizeH="0" baseline="0" noProof="0" dirty="0" err="1" smtClean="0">
                    <a:ln>
                      <a:noFill/>
                    </a:ln>
                    <a:solidFill>
                      <a:schemeClr val="tx1"/>
                    </a:solidFill>
                    <a:effectLst/>
                    <a:uLnTx/>
                    <a:uFillTx/>
                    <a:latin typeface="+mj-lt"/>
                    <a:ea typeface="+mj-ea"/>
                    <a:cs typeface="+mj-cs"/>
                  </a:rPr>
                  <a:t>には</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ついていない。</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タイトル 1"/>
              <p:cNvSpPr txBox="1">
                <a:spLocks/>
              </p:cNvSpPr>
              <p:nvPr/>
            </p:nvSpPr>
            <p:spPr bwMode="auto">
              <a:xfrm>
                <a:off x="7452320" y="260648"/>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６</a:t>
                </a:r>
                <a:endParaRPr lang="en-US" altLang="ja-JP" sz="1400" dirty="0" smtClean="0">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わが子のクラスは宿題が少ないが、隣のクラスはどっさり出る。</a:t>
                </a:r>
                <a:endParaRPr lang="en-US" altLang="ja-JP" sz="1400" dirty="0" smtClean="0">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endParaRPr kumimoji="1" lang="ja-JP" altLang="en-US" sz="900" b="0" i="0" u="none" strike="noStrike" kern="1200" cap="none" spc="0" normalizeH="0" baseline="0" noProof="0" dirty="0">
                  <a:ln>
                    <a:noFill/>
                  </a:ln>
                  <a:solidFill>
                    <a:schemeClr val="tx1"/>
                  </a:solidFill>
                  <a:effectLst/>
                  <a:uLnTx/>
                  <a:uFillTx/>
                  <a:latin typeface="+mj-lt"/>
                  <a:ea typeface="+mj-ea"/>
                  <a:cs typeface="+mj-cs"/>
                </a:endParaRPr>
              </a:p>
            </p:txBody>
          </p:sp>
        </p:grpSp>
        <p:grpSp>
          <p:nvGrpSpPr>
            <p:cNvPr id="24" name="グループ化 23"/>
            <p:cNvGrpSpPr/>
            <p:nvPr/>
          </p:nvGrpSpPr>
          <p:grpSpPr>
            <a:xfrm>
              <a:off x="251520" y="3429000"/>
              <a:ext cx="8640960" cy="3168352"/>
              <a:chOff x="251520" y="3429000"/>
              <a:chExt cx="8640960" cy="3168352"/>
            </a:xfrm>
          </p:grpSpPr>
          <p:sp>
            <p:nvSpPr>
              <p:cNvPr id="18" name="タイトル 1"/>
              <p:cNvSpPr txBox="1">
                <a:spLocks/>
              </p:cNvSpPr>
              <p:nvPr/>
            </p:nvSpPr>
            <p:spPr bwMode="auto">
              <a:xfrm>
                <a:off x="251520" y="3429000"/>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７</a:t>
                </a:r>
                <a:endParaRPr lang="en-US" altLang="ja-JP" sz="1400" dirty="0" smtClean="0">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ジョン君は肌の色が黒いが、トム君は白い。</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19" name="タイトル 1"/>
              <p:cNvSpPr txBox="1">
                <a:spLocks/>
              </p:cNvSpPr>
              <p:nvPr/>
            </p:nvSpPr>
            <p:spPr bwMode="auto">
              <a:xfrm>
                <a:off x="1691680" y="3429000"/>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８</a:t>
                </a:r>
                <a:endParaRPr lang="en-US" altLang="ja-JP" sz="1400" dirty="0" smtClean="0">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１０歳のエリちゃんは毎日小学校に行っているが、同じ年のオスカー君は毎日路上でガムを売っている。</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20" name="タイトル 1"/>
              <p:cNvSpPr txBox="1">
                <a:spLocks/>
              </p:cNvSpPr>
              <p:nvPr/>
            </p:nvSpPr>
            <p:spPr bwMode="auto">
              <a:xfrm>
                <a:off x="3131840" y="3429000"/>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９</a:t>
                </a:r>
                <a:endParaRPr lang="en-US" altLang="ja-JP" sz="1400" dirty="0" smtClean="0">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中学卒業後、田中さんは就職したが、山田さんは高校へ進学した。</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21" name="タイトル 1"/>
              <p:cNvSpPr txBox="1">
                <a:spLocks/>
              </p:cNvSpPr>
              <p:nvPr/>
            </p:nvSpPr>
            <p:spPr bwMode="auto">
              <a:xfrm>
                <a:off x="4572000" y="3429000"/>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１０</a:t>
                </a:r>
                <a:endParaRPr lang="en-US" altLang="ja-JP" sz="1400" dirty="0" smtClean="0">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ドイツの勤労者の今年の夏季連続休暇日数は平均２３日だが、日本は８日だ。</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22" name="タイトル 1"/>
              <p:cNvSpPr txBox="1">
                <a:spLocks/>
              </p:cNvSpPr>
              <p:nvPr/>
            </p:nvSpPr>
            <p:spPr bwMode="auto">
              <a:xfrm>
                <a:off x="6012160" y="3429000"/>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１１</a:t>
                </a:r>
                <a:endParaRPr lang="en-US" altLang="ja-JP" sz="1400" dirty="0" smtClean="0">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野球部では、上級生はグラウンドの整備をしないが、下級生はいつも整備しなくてはいけない。</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23" name="タイトル 1"/>
              <p:cNvSpPr txBox="1">
                <a:spLocks/>
              </p:cNvSpPr>
              <p:nvPr/>
            </p:nvSpPr>
            <p:spPr bwMode="auto">
              <a:xfrm>
                <a:off x="7452320" y="3429000"/>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１２</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女性は１６歳で結婚できるが、男性は１８歳にならなければ結婚できない。</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grpSp>
      </p:grpSp>
      <p:sp>
        <p:nvSpPr>
          <p:cNvPr id="17" name="テキスト ボックス 16"/>
          <p:cNvSpPr txBox="1"/>
          <p:nvPr/>
        </p:nvSpPr>
        <p:spPr>
          <a:xfrm>
            <a:off x="-45210" y="-27384"/>
            <a:ext cx="3177049" cy="307777"/>
          </a:xfrm>
          <a:prstGeom prst="rect">
            <a:avLst/>
          </a:prstGeom>
          <a:noFill/>
        </p:spPr>
        <p:txBody>
          <a:bodyPr wrap="square" rtlCol="0">
            <a:spAutoFit/>
          </a:bodyPr>
          <a:lstStyle/>
          <a:p>
            <a:r>
              <a:rPr kumimoji="1" lang="ja-JP" altLang="en-US" sz="1400" dirty="0" smtClean="0"/>
              <a:t>ワークシート「ちがいのちがい」</a:t>
            </a:r>
            <a:endParaRPr kumimoji="1" lang="ja-JP" altLang="en-US" sz="1400" dirty="0"/>
          </a:p>
        </p:txBody>
      </p:sp>
      <p:sp>
        <p:nvSpPr>
          <p:cNvPr id="27" name="テキスト ボックス 26"/>
          <p:cNvSpPr txBox="1"/>
          <p:nvPr/>
        </p:nvSpPr>
        <p:spPr>
          <a:xfrm>
            <a:off x="3960019" y="0"/>
            <a:ext cx="5183981" cy="276999"/>
          </a:xfrm>
          <a:prstGeom prst="rect">
            <a:avLst/>
          </a:prstGeom>
          <a:noFill/>
        </p:spPr>
        <p:txBody>
          <a:bodyPr wrap="square" rtlCol="0">
            <a:spAutoFit/>
          </a:bodyPr>
          <a:lstStyle/>
          <a:p>
            <a:pPr algn="r"/>
            <a:r>
              <a:rPr kumimoji="1" lang="ja-JP" altLang="en-US" sz="1200" dirty="0" smtClean="0"/>
              <a:t>資料参考：滋賀県人権センター</a:t>
            </a:r>
            <a:endParaRPr kumimoji="1" lang="ja-JP" altLang="en-US" sz="1200" dirty="0"/>
          </a:p>
        </p:txBody>
      </p:sp>
    </p:spTree>
    <p:extLst>
      <p:ext uri="{BB962C8B-B14F-4D97-AF65-F5344CB8AC3E}">
        <p14:creationId xmlns:p14="http://schemas.microsoft.com/office/powerpoint/2010/main" val="63263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60648"/>
            <a:ext cx="1440160" cy="3168352"/>
          </a:xfrm>
          <a:ln>
            <a:solidFill>
              <a:schemeClr val="tx1"/>
            </a:solidFill>
          </a:ln>
        </p:spPr>
        <p:txBody>
          <a:bodyPr anchor="t" anchorCtr="0"/>
          <a:lstStyle/>
          <a:p>
            <a:r>
              <a:rPr lang="ja-JP" altLang="en-US" sz="900" dirty="0" smtClean="0"/>
              <a:t>あっていい違い？</a:t>
            </a:r>
            <a:r>
              <a:rPr lang="en-US" altLang="ja-JP" sz="900" dirty="0" smtClean="0"/>
              <a:t/>
            </a:r>
            <a:br>
              <a:rPr lang="en-US" altLang="ja-JP" sz="900" dirty="0" smtClean="0"/>
            </a:br>
            <a:r>
              <a:rPr lang="ja-JP" altLang="en-US" sz="900" dirty="0" smtClean="0"/>
              <a:t>ないほうがいい違い？</a:t>
            </a:r>
            <a:r>
              <a:rPr lang="en-US" altLang="ja-JP" sz="900" dirty="0" smtClean="0"/>
              <a:t/>
            </a:r>
            <a:br>
              <a:rPr lang="en-US" altLang="ja-JP" sz="900" dirty="0" smtClean="0"/>
            </a:br>
            <a:r>
              <a:rPr lang="ja-JP" altLang="en-US" sz="1400" dirty="0" smtClean="0"/>
              <a:t>１３</a:t>
            </a:r>
            <a:r>
              <a:rPr lang="en-US" altLang="ja-JP" sz="1400" dirty="0" smtClean="0"/>
              <a:t/>
            </a:r>
            <a:br>
              <a:rPr lang="en-US" altLang="ja-JP" sz="1400" dirty="0" smtClean="0"/>
            </a:br>
            <a:r>
              <a:rPr lang="ja-JP" altLang="en-US" sz="1400" dirty="0" smtClean="0"/>
              <a:t>バレンタインデーに小林係長は女性社員からチョコレートを１０個もらったが、鈴木部長は何ももらわなかった。</a:t>
            </a:r>
            <a:endParaRPr kumimoji="1" lang="ja-JP" altLang="en-US" sz="1400" dirty="0"/>
          </a:p>
        </p:txBody>
      </p:sp>
      <p:sp>
        <p:nvSpPr>
          <p:cNvPr id="4" name="タイトル 1"/>
          <p:cNvSpPr txBox="1">
            <a:spLocks/>
          </p:cNvSpPr>
          <p:nvPr/>
        </p:nvSpPr>
        <p:spPr bwMode="auto">
          <a:xfrm>
            <a:off x="1691680" y="260648"/>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１４</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Ａさんの通う高校では</a:t>
            </a:r>
            <a:r>
              <a:rPr lang="ja-JP" altLang="en-US" sz="1400" dirty="0">
                <a:latin typeface="+mj-lt"/>
                <a:ea typeface="+mj-ea"/>
                <a:cs typeface="+mj-cs"/>
              </a:rPr>
              <a:t>アルバイトが認められている</a:t>
            </a:r>
            <a:r>
              <a:rPr lang="ja-JP" altLang="en-US" sz="1400" dirty="0" smtClean="0">
                <a:latin typeface="+mj-lt"/>
                <a:ea typeface="+mj-ea"/>
                <a:cs typeface="+mj-cs"/>
              </a:rPr>
              <a:t>が、Ｂさんの通う高校では禁止されている</a:t>
            </a:r>
            <a:r>
              <a:rPr kumimoji="1" lang="ja-JP" altLang="en-US" sz="1400" b="0" i="0" u="none" strike="noStrike" kern="1200" cap="none" spc="0" normalizeH="0" baseline="0" noProof="0" dirty="0" err="1" smtClean="0">
                <a:ln>
                  <a:noFill/>
                </a:ln>
                <a:solidFill>
                  <a:schemeClr val="tx1"/>
                </a:solidFill>
                <a:effectLst/>
                <a:uLnTx/>
                <a:uFillTx/>
                <a:latin typeface="+mj-lt"/>
                <a:ea typeface="+mj-ea"/>
                <a:cs typeface="+mj-cs"/>
              </a:rPr>
              <a:t>。</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タイトル 1"/>
          <p:cNvSpPr txBox="1">
            <a:spLocks/>
          </p:cNvSpPr>
          <p:nvPr/>
        </p:nvSpPr>
        <p:spPr bwMode="auto">
          <a:xfrm>
            <a:off x="3131840" y="260648"/>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１５</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400" dirty="0" smtClean="0">
                <a:latin typeface="+mj-lt"/>
                <a:ea typeface="+mj-ea"/>
                <a:cs typeface="+mj-cs"/>
              </a:rPr>
              <a:t>A</a:t>
            </a:r>
            <a:r>
              <a:rPr lang="ja-JP" altLang="en-US" sz="1400" dirty="0" smtClean="0">
                <a:latin typeface="+mj-lt"/>
                <a:ea typeface="+mj-ea"/>
                <a:cs typeface="+mj-cs"/>
              </a:rPr>
              <a:t>社の入社応募用紙（履歴書）には、親の職業を記入する欄があるが、</a:t>
            </a:r>
            <a:r>
              <a:rPr lang="en-US" altLang="ja-JP" sz="1400" dirty="0" smtClean="0">
                <a:latin typeface="+mj-lt"/>
                <a:ea typeface="+mj-ea"/>
                <a:cs typeface="+mj-cs"/>
              </a:rPr>
              <a:t>B</a:t>
            </a:r>
            <a:r>
              <a:rPr lang="ja-JP" altLang="en-US" sz="1400" dirty="0" smtClean="0">
                <a:latin typeface="+mj-lt"/>
                <a:ea typeface="+mj-ea"/>
                <a:cs typeface="+mj-cs"/>
              </a:rPr>
              <a:t>社の</a:t>
            </a:r>
            <a:r>
              <a:rPr lang="ja-JP" altLang="en-US" sz="1400" dirty="0" err="1" smtClean="0">
                <a:latin typeface="+mj-lt"/>
                <a:ea typeface="+mj-ea"/>
                <a:cs typeface="+mj-cs"/>
              </a:rPr>
              <a:t>には</a:t>
            </a:r>
            <a:r>
              <a:rPr lang="ja-JP" altLang="en-US" sz="1400" dirty="0" smtClean="0">
                <a:latin typeface="+mj-lt"/>
                <a:ea typeface="+mj-ea"/>
                <a:cs typeface="+mj-cs"/>
              </a:rPr>
              <a:t>ない。</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3" name="グループ化 25"/>
          <p:cNvGrpSpPr/>
          <p:nvPr/>
        </p:nvGrpSpPr>
        <p:grpSpPr>
          <a:xfrm>
            <a:off x="251520" y="260648"/>
            <a:ext cx="8640960" cy="6336704"/>
            <a:chOff x="251520" y="260648"/>
            <a:chExt cx="8640960" cy="6336704"/>
          </a:xfrm>
        </p:grpSpPr>
        <p:grpSp>
          <p:nvGrpSpPr>
            <p:cNvPr id="6" name="グループ化 24"/>
            <p:cNvGrpSpPr/>
            <p:nvPr/>
          </p:nvGrpSpPr>
          <p:grpSpPr>
            <a:xfrm>
              <a:off x="4572000" y="260648"/>
              <a:ext cx="4320480" cy="3168352"/>
              <a:chOff x="4572000" y="260648"/>
              <a:chExt cx="4320480" cy="3168352"/>
            </a:xfrm>
          </p:grpSpPr>
          <p:sp>
            <p:nvSpPr>
              <p:cNvPr id="9" name="タイトル 1"/>
              <p:cNvSpPr txBox="1">
                <a:spLocks/>
              </p:cNvSpPr>
              <p:nvPr/>
            </p:nvSpPr>
            <p:spPr bwMode="auto">
              <a:xfrm>
                <a:off x="4572000" y="260648"/>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１６</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外国人のＣさんは、日本国籍を持っていないという理由でマンションの入居を断られた。</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タイトル 1"/>
              <p:cNvSpPr txBox="1">
                <a:spLocks/>
              </p:cNvSpPr>
              <p:nvPr/>
            </p:nvSpPr>
            <p:spPr bwMode="auto">
              <a:xfrm>
                <a:off x="6012160" y="260648"/>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１７</a:t>
                </a:r>
                <a:endParaRPr lang="en-US" altLang="ja-JP" sz="1400" dirty="0" smtClean="0">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あるバス会社の運転手応募の求人広告に「男性のみ」と書いてあった。</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タイトル 1"/>
              <p:cNvSpPr txBox="1">
                <a:spLocks/>
              </p:cNvSpPr>
              <p:nvPr/>
            </p:nvSpPr>
            <p:spPr bwMode="auto">
              <a:xfrm>
                <a:off x="7452320" y="260648"/>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１８</a:t>
                </a:r>
                <a:endParaRPr lang="en-US" altLang="ja-JP" sz="1400" dirty="0" smtClean="0">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mj-lt"/>
                    <a:ea typeface="+mj-ea"/>
                    <a:cs typeface="+mj-cs"/>
                  </a:rPr>
                  <a:t>A</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ホテルには車椅子用のスロープがあるが、</a:t>
                </a:r>
                <a:r>
                  <a:rPr kumimoji="1" lang="en-US" altLang="ja-JP" sz="1400" b="0" i="0" u="none" strike="noStrike" kern="1200" cap="none" spc="0" normalizeH="0" baseline="0" noProof="0" dirty="0" smtClean="0">
                    <a:ln>
                      <a:noFill/>
                    </a:ln>
                    <a:solidFill>
                      <a:schemeClr val="tx1"/>
                    </a:solidFill>
                    <a:effectLst/>
                    <a:uLnTx/>
                    <a:uFillTx/>
                    <a:latin typeface="+mj-lt"/>
                    <a:ea typeface="+mj-ea"/>
                    <a:cs typeface="+mj-cs"/>
                  </a:rPr>
                  <a:t>B</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ホテルにはない。</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lang="en-US" altLang="ja-JP" sz="900" dirty="0" smtClean="0">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900" b="0" i="0" u="none" strike="noStrike" kern="1200" cap="none" spc="0" normalizeH="0" baseline="0" noProof="0" dirty="0">
                  <a:ln>
                    <a:noFill/>
                  </a:ln>
                  <a:solidFill>
                    <a:schemeClr val="tx1"/>
                  </a:solidFill>
                  <a:effectLst/>
                  <a:uLnTx/>
                  <a:uFillTx/>
                  <a:latin typeface="+mj-lt"/>
                  <a:ea typeface="+mj-ea"/>
                  <a:cs typeface="+mj-cs"/>
                </a:endParaRPr>
              </a:p>
            </p:txBody>
          </p:sp>
        </p:grpSp>
        <p:grpSp>
          <p:nvGrpSpPr>
            <p:cNvPr id="7" name="グループ化 23"/>
            <p:cNvGrpSpPr/>
            <p:nvPr/>
          </p:nvGrpSpPr>
          <p:grpSpPr>
            <a:xfrm>
              <a:off x="251520" y="3429000"/>
              <a:ext cx="8640960" cy="3168352"/>
              <a:chOff x="251520" y="3429000"/>
              <a:chExt cx="8640960" cy="3168352"/>
            </a:xfrm>
          </p:grpSpPr>
          <p:sp>
            <p:nvSpPr>
              <p:cNvPr id="18" name="タイトル 1"/>
              <p:cNvSpPr txBox="1">
                <a:spLocks/>
              </p:cNvSpPr>
              <p:nvPr/>
            </p:nvSpPr>
            <p:spPr bwMode="auto">
              <a:xfrm>
                <a:off x="251520" y="3429000"/>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１９</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女性専用車はあるが、男性専用車はない。</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19" name="タイトル 1"/>
              <p:cNvSpPr txBox="1">
                <a:spLocks/>
              </p:cNvSpPr>
              <p:nvPr/>
            </p:nvSpPr>
            <p:spPr bwMode="auto">
              <a:xfrm>
                <a:off x="1691680" y="3429000"/>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２０</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400" noProof="0" dirty="0" smtClean="0">
                    <a:latin typeface="+mj-lt"/>
                    <a:ea typeface="+mj-ea"/>
                    <a:cs typeface="+mj-cs"/>
                  </a:rPr>
                  <a:t>同じことをしても、兄は怒られるが、弟は怒られない。</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20" name="タイトル 1"/>
              <p:cNvSpPr txBox="1">
                <a:spLocks/>
              </p:cNvSpPr>
              <p:nvPr/>
            </p:nvSpPr>
            <p:spPr bwMode="auto">
              <a:xfrm>
                <a:off x="3131840" y="3429000"/>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２１</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鳥取県では２６校の中から１校が夏の全国高校野球選手権大会に出場するが、神奈川県では２０４校の中から１校が出場する。</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21" name="タイトル 1"/>
              <p:cNvSpPr txBox="1">
                <a:spLocks/>
              </p:cNvSpPr>
              <p:nvPr/>
            </p:nvSpPr>
            <p:spPr bwMode="auto">
              <a:xfrm>
                <a:off x="4572000" y="3429000"/>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２２</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400" dirty="0" smtClean="0">
                    <a:latin typeface="+mj-lt"/>
                    <a:ea typeface="+mj-ea"/>
                    <a:cs typeface="+mj-cs"/>
                  </a:rPr>
                  <a:t>Ｄ町の町営バスは、中学生は有料だが、６５歳以上の人は無料で乗れる。</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22" name="タイトル 1"/>
              <p:cNvSpPr txBox="1">
                <a:spLocks/>
              </p:cNvSpPr>
              <p:nvPr/>
            </p:nvSpPr>
            <p:spPr bwMode="auto">
              <a:xfrm>
                <a:off x="6012160" y="3429000"/>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２３</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世界の多くの国では１８歳から投票できるが、日本では２０歳にならないと投票できない。</a:t>
                </a: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23" name="タイトル 1"/>
              <p:cNvSpPr txBox="1">
                <a:spLocks/>
              </p:cNvSpPr>
              <p:nvPr/>
            </p:nvSpPr>
            <p:spPr bwMode="auto">
              <a:xfrm>
                <a:off x="7452320" y="3429000"/>
                <a:ext cx="1440160" cy="31683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lgn="ctr" eaLnBrk="0" hangingPunct="0">
                  <a:defRPr/>
                </a:pP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あっていい違い？</a:t>
                </a:r>
                <a: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900" b="0" i="0" u="none" strike="noStrike" kern="1200" cap="none" spc="0" normalizeH="0" baseline="0" noProof="0" dirty="0" smtClean="0">
                    <a:ln>
                      <a:noFill/>
                    </a:ln>
                    <a:solidFill>
                      <a:schemeClr val="tx1"/>
                    </a:solidFill>
                    <a:effectLst/>
                    <a:uLnTx/>
                    <a:uFillTx/>
                    <a:latin typeface="+mj-lt"/>
                    <a:ea typeface="+mj-ea"/>
                    <a:cs typeface="+mj-cs"/>
                  </a:rPr>
                </a:br>
                <a:r>
                  <a:rPr lang="ja-JP" altLang="en-US" sz="900" dirty="0" smtClean="0"/>
                  <a:t>ないほうがいい</a:t>
                </a:r>
                <a:r>
                  <a:rPr kumimoji="1" lang="ja-JP" altLang="en-US" sz="900" b="0" i="0" u="none" strike="noStrike" kern="1200" cap="none" spc="0" normalizeH="0" baseline="0" noProof="0" dirty="0" smtClean="0">
                    <a:ln>
                      <a:noFill/>
                    </a:ln>
                    <a:solidFill>
                      <a:schemeClr val="tx1"/>
                    </a:solidFill>
                    <a:effectLst/>
                    <a:uLnTx/>
                    <a:uFillTx/>
                    <a:latin typeface="+mj-lt"/>
                    <a:ea typeface="+mj-ea"/>
                    <a:cs typeface="+mj-cs"/>
                  </a:rPr>
                  <a:t>違い？</a:t>
                </a:r>
                <a:endParaRPr kumimoji="1" lang="en-US" altLang="ja-JP" sz="9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２４</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400" noProof="0" dirty="0" smtClean="0">
                    <a:latin typeface="+mj-lt"/>
                    <a:ea typeface="+mj-ea"/>
                    <a:cs typeface="+mj-cs"/>
                  </a:rPr>
                  <a:t>浩君はスマホを持っているが、守君はスマホを持っていない。</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schemeClr val="tx1"/>
                  </a:solidFill>
                  <a:effectLst/>
                  <a:uLnTx/>
                  <a:uFillTx/>
                  <a:latin typeface="+mj-lt"/>
                  <a:ea typeface="+mj-ea"/>
                  <a:cs typeface="+mj-cs"/>
                </a:endParaRPr>
              </a:p>
            </p:txBody>
          </p:sp>
        </p:grpSp>
      </p:grpSp>
      <p:sp>
        <p:nvSpPr>
          <p:cNvPr id="17" name="テキスト ボックス 16"/>
          <p:cNvSpPr txBox="1"/>
          <p:nvPr/>
        </p:nvSpPr>
        <p:spPr>
          <a:xfrm>
            <a:off x="-45210" y="-27384"/>
            <a:ext cx="3177049" cy="307777"/>
          </a:xfrm>
          <a:prstGeom prst="rect">
            <a:avLst/>
          </a:prstGeom>
          <a:noFill/>
        </p:spPr>
        <p:txBody>
          <a:bodyPr wrap="square" rtlCol="0">
            <a:spAutoFit/>
          </a:bodyPr>
          <a:lstStyle/>
          <a:p>
            <a:r>
              <a:rPr kumimoji="1" lang="ja-JP" altLang="en-US" sz="1400" dirty="0" smtClean="0"/>
              <a:t>ワークシート「ちがいのちがい」</a:t>
            </a:r>
            <a:endParaRPr kumimoji="1" lang="ja-JP" altLang="en-US" sz="1400" dirty="0"/>
          </a:p>
        </p:txBody>
      </p:sp>
      <p:sp>
        <p:nvSpPr>
          <p:cNvPr id="24" name="テキスト ボックス 23"/>
          <p:cNvSpPr txBox="1"/>
          <p:nvPr/>
        </p:nvSpPr>
        <p:spPr>
          <a:xfrm>
            <a:off x="3960019" y="0"/>
            <a:ext cx="5183981" cy="276999"/>
          </a:xfrm>
          <a:prstGeom prst="rect">
            <a:avLst/>
          </a:prstGeom>
          <a:noFill/>
        </p:spPr>
        <p:txBody>
          <a:bodyPr wrap="square" rtlCol="0">
            <a:spAutoFit/>
          </a:bodyPr>
          <a:lstStyle/>
          <a:p>
            <a:pPr algn="r"/>
            <a:r>
              <a:rPr kumimoji="1" lang="ja-JP" altLang="en-US" sz="1200" dirty="0" smtClean="0"/>
              <a:t>資料参考：滋賀県人権センター</a:t>
            </a:r>
            <a:endParaRPr kumimoji="1" lang="ja-JP" altLang="en-US" sz="1200" dirty="0"/>
          </a:p>
        </p:txBody>
      </p:sp>
    </p:spTree>
    <p:extLst>
      <p:ext uri="{BB962C8B-B14F-4D97-AF65-F5344CB8AC3E}">
        <p14:creationId xmlns:p14="http://schemas.microsoft.com/office/powerpoint/2010/main" val="3511784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398463"/>
            <a:ext cx="8712967" cy="606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36512" y="-27384"/>
            <a:ext cx="1512168" cy="369332"/>
          </a:xfrm>
          <a:prstGeom prst="rect">
            <a:avLst/>
          </a:prstGeom>
          <a:noFill/>
        </p:spPr>
        <p:txBody>
          <a:bodyPr wrap="square" rtlCol="0">
            <a:spAutoFit/>
          </a:bodyPr>
          <a:lstStyle/>
          <a:p>
            <a:r>
              <a:rPr kumimoji="1" lang="ja-JP" altLang="en-US" dirty="0" smtClean="0"/>
              <a:t>ワークシート</a:t>
            </a:r>
            <a:endParaRPr kumimoji="1" lang="ja-JP" altLang="en-US" dirty="0"/>
          </a:p>
        </p:txBody>
      </p:sp>
    </p:spTree>
    <p:extLst>
      <p:ext uri="{BB962C8B-B14F-4D97-AF65-F5344CB8AC3E}">
        <p14:creationId xmlns:p14="http://schemas.microsoft.com/office/powerpoint/2010/main" val="1838026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8128</TotalTime>
  <Words>135</Words>
  <Application>Microsoft Office PowerPoint</Application>
  <PresentationFormat>画面に合わせる (4:3)</PresentationFormat>
  <Paragraphs>77</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あっていい違い？ ないほうがいい違い？ １ Ｅ市ではごみを出すときには５枚１００円の有料のごみ袋を使わなくてはならないが、Ｆ市ではどのようなごみ袋を使ってもよい。</vt:lpstr>
      <vt:lpstr>あっていい違い？ ないほうがいい違い？ １３ バレンタインデーに小林係長は女性社員からチョコレートを１０個もらったが、鈴木部長は何ももらわなかった。</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木村</dc:creator>
  <cp:lastModifiedBy>kumamoto</cp:lastModifiedBy>
  <cp:revision>492</cp:revision>
  <cp:lastPrinted>2014-05-14T07:51:03Z</cp:lastPrinted>
  <dcterms:created xsi:type="dcterms:W3CDTF">2012-04-03T04:59:24Z</dcterms:created>
  <dcterms:modified xsi:type="dcterms:W3CDTF">2014-05-14T07:57:12Z</dcterms:modified>
</cp:coreProperties>
</file>