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989" r:id="rId2"/>
    <p:sldId id="990" r:id="rId3"/>
    <p:sldId id="994" r:id="rId4"/>
    <p:sldId id="995" r:id="rId5"/>
    <p:sldId id="996"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9101" autoAdjust="0"/>
  </p:normalViewPr>
  <p:slideViewPr>
    <p:cSldViewPr>
      <p:cViewPr>
        <p:scale>
          <a:sx n="70" d="100"/>
          <a:sy n="70" d="100"/>
        </p:scale>
        <p:origin x="-1590" y="-144"/>
      </p:cViewPr>
      <p:guideLst>
        <p:guide orient="horz" pos="2160"/>
        <p:guide pos="2880"/>
      </p:guideLst>
    </p:cSldViewPr>
  </p:slideViewPr>
  <p:outlineViewPr>
    <p:cViewPr>
      <p:scale>
        <a:sx n="33" d="100"/>
        <a:sy n="33" d="100"/>
      </p:scale>
      <p:origin x="0" y="31920"/>
    </p:cViewPr>
  </p:outlineViewPr>
  <p:notesTextViewPr>
    <p:cViewPr>
      <p:scale>
        <a:sx n="100" d="100"/>
        <a:sy n="100" d="100"/>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2"/>
            <a:ext cx="2949787" cy="496967"/>
          </a:xfrm>
          <a:prstGeom prst="rect">
            <a:avLst/>
          </a:prstGeom>
        </p:spPr>
        <p:txBody>
          <a:bodyPr vert="horz" lIns="91497" tIns="45749" rIns="91497" bIns="45749"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55840" y="2"/>
            <a:ext cx="2949787" cy="496967"/>
          </a:xfrm>
          <a:prstGeom prst="rect">
            <a:avLst/>
          </a:prstGeom>
        </p:spPr>
        <p:txBody>
          <a:bodyPr vert="horz" lIns="91497" tIns="45749" rIns="91497" bIns="45749" rtlCol="0"/>
          <a:lstStyle>
            <a:lvl1pPr algn="r">
              <a:defRPr sz="1200"/>
            </a:lvl1pPr>
          </a:lstStyle>
          <a:p>
            <a:pPr>
              <a:defRPr/>
            </a:pPr>
            <a:fld id="{797CCEB8-0832-46C7-ABDD-2B7A0A3BFED1}" type="datetimeFigureOut">
              <a:rPr lang="ja-JP" altLang="en-US"/>
              <a:pPr>
                <a:defRPr/>
              </a:pPr>
              <a:t>2014/5/14</a:t>
            </a:fld>
            <a:endParaRPr lang="ja-JP" altLang="en-US"/>
          </a:p>
        </p:txBody>
      </p:sp>
      <p:sp>
        <p:nvSpPr>
          <p:cNvPr id="4" name="フッター プレースホルダ 3"/>
          <p:cNvSpPr>
            <a:spLocks noGrp="1"/>
          </p:cNvSpPr>
          <p:nvPr>
            <p:ph type="ftr" sz="quarter" idx="2"/>
          </p:nvPr>
        </p:nvSpPr>
        <p:spPr>
          <a:xfrm>
            <a:off x="4" y="9440775"/>
            <a:ext cx="2949787" cy="496967"/>
          </a:xfrm>
          <a:prstGeom prst="rect">
            <a:avLst/>
          </a:prstGeom>
        </p:spPr>
        <p:txBody>
          <a:bodyPr vert="horz" lIns="91497" tIns="45749" rIns="91497" bIns="45749"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55840" y="9440775"/>
            <a:ext cx="2949787" cy="496967"/>
          </a:xfrm>
          <a:prstGeom prst="rect">
            <a:avLst/>
          </a:prstGeom>
        </p:spPr>
        <p:txBody>
          <a:bodyPr vert="horz" lIns="91497" tIns="45749" rIns="91497" bIns="45749" rtlCol="0" anchor="b"/>
          <a:lstStyle>
            <a:lvl1pPr algn="r">
              <a:defRPr sz="1200"/>
            </a:lvl1pPr>
          </a:lstStyle>
          <a:p>
            <a:pPr>
              <a:defRPr/>
            </a:pPr>
            <a:fld id="{18937BCD-CBE4-4CCC-923F-5345CF40ED1E}" type="slidenum">
              <a:rPr lang="ja-JP" altLang="en-US"/>
              <a:pPr>
                <a:defRPr/>
              </a:pPr>
              <a:t>‹#›</a:t>
            </a:fld>
            <a:endParaRPr lang="ja-JP" altLang="en-US"/>
          </a:p>
        </p:txBody>
      </p:sp>
    </p:spTree>
    <p:extLst>
      <p:ext uri="{BB962C8B-B14F-4D97-AF65-F5344CB8AC3E}">
        <p14:creationId xmlns:p14="http://schemas.microsoft.com/office/powerpoint/2010/main" val="410735139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4" y="2"/>
            <a:ext cx="2949787" cy="496967"/>
          </a:xfrm>
          <a:prstGeom prst="rect">
            <a:avLst/>
          </a:prstGeom>
          <a:noFill/>
          <a:ln w="9525">
            <a:noFill/>
            <a:miter lim="800000"/>
            <a:headEnd/>
            <a:tailEnd/>
          </a:ln>
        </p:spPr>
        <p:txBody>
          <a:bodyPr vert="horz" wrap="square" lIns="91089" tIns="45545" rIns="91089" bIns="45545" numCol="1" anchor="t" anchorCtr="0" compatLnSpc="1">
            <a:prstTxWarp prst="textNoShape">
              <a:avLst/>
            </a:prstTxWarp>
          </a:bodyPr>
          <a:lstStyle>
            <a:lvl1pPr defTabSz="910898">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57415" y="2"/>
            <a:ext cx="2948212" cy="496967"/>
          </a:xfrm>
          <a:prstGeom prst="rect">
            <a:avLst/>
          </a:prstGeom>
          <a:noFill/>
          <a:ln w="9525">
            <a:noFill/>
            <a:miter lim="800000"/>
            <a:headEnd/>
            <a:tailEnd/>
          </a:ln>
        </p:spPr>
        <p:txBody>
          <a:bodyPr vert="horz" wrap="square" lIns="91089" tIns="45545" rIns="91089" bIns="45545" numCol="1" anchor="t" anchorCtr="0" compatLnSpc="1">
            <a:prstTxWarp prst="textNoShape">
              <a:avLst/>
            </a:prstTxWarp>
          </a:bodyPr>
          <a:lstStyle>
            <a:lvl1pPr algn="r" defTabSz="910898">
              <a:defRPr sz="1200">
                <a:latin typeface="Calibri" pitchFamily="34" charset="0"/>
              </a:defRPr>
            </a:lvl1pPr>
          </a:lstStyle>
          <a:p>
            <a:pPr>
              <a:defRPr/>
            </a:pPr>
            <a:fld id="{F644FDDF-E707-498E-ABF2-09F563671CF3}" type="datetimeFigureOut">
              <a:rPr lang="ja-JP" altLang="en-US"/>
              <a:pPr>
                <a:defRPr/>
              </a:pPr>
              <a:t>2014/5/14</a:t>
            </a:fld>
            <a:endParaRPr lang="en-US" altLang="ja-JP"/>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2209" tIns="46108" rIns="92209" bIns="46108" rtlCol="0" anchor="ctr"/>
          <a:lstStyle/>
          <a:p>
            <a:pPr lvl="0"/>
            <a:endParaRPr lang="ja-JP" altLang="en-US" noProof="0"/>
          </a:p>
        </p:txBody>
      </p:sp>
      <p:sp>
        <p:nvSpPr>
          <p:cNvPr id="5" name="ノート プレースホルダ 4"/>
          <p:cNvSpPr>
            <a:spLocks noGrp="1"/>
          </p:cNvSpPr>
          <p:nvPr>
            <p:ph type="body" sz="quarter" idx="3"/>
          </p:nvPr>
        </p:nvSpPr>
        <p:spPr bwMode="auto">
          <a:xfrm>
            <a:off x="680721" y="4720391"/>
            <a:ext cx="5445760" cy="4472702"/>
          </a:xfrm>
          <a:prstGeom prst="rect">
            <a:avLst/>
          </a:prstGeom>
          <a:noFill/>
          <a:ln w="9525">
            <a:noFill/>
            <a:miter lim="800000"/>
            <a:headEnd/>
            <a:tailEnd/>
          </a:ln>
        </p:spPr>
        <p:txBody>
          <a:bodyPr vert="horz" wrap="square" lIns="91089" tIns="45545" rIns="91089" bIns="4554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4" y="9440775"/>
            <a:ext cx="2949787" cy="496967"/>
          </a:xfrm>
          <a:prstGeom prst="rect">
            <a:avLst/>
          </a:prstGeom>
          <a:noFill/>
          <a:ln w="9525">
            <a:noFill/>
            <a:miter lim="800000"/>
            <a:headEnd/>
            <a:tailEnd/>
          </a:ln>
        </p:spPr>
        <p:txBody>
          <a:bodyPr vert="horz" wrap="square" lIns="91089" tIns="45545" rIns="91089" bIns="45545" numCol="1" anchor="b" anchorCtr="0" compatLnSpc="1">
            <a:prstTxWarp prst="textNoShape">
              <a:avLst/>
            </a:prstTxWarp>
          </a:bodyPr>
          <a:lstStyle>
            <a:lvl1pPr defTabSz="910898">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7415" y="9440775"/>
            <a:ext cx="2948212" cy="496967"/>
          </a:xfrm>
          <a:prstGeom prst="rect">
            <a:avLst/>
          </a:prstGeom>
          <a:noFill/>
          <a:ln w="9525">
            <a:noFill/>
            <a:miter lim="800000"/>
            <a:headEnd/>
            <a:tailEnd/>
          </a:ln>
        </p:spPr>
        <p:txBody>
          <a:bodyPr vert="horz" wrap="square" lIns="91089" tIns="45545" rIns="91089" bIns="45545" numCol="1" anchor="b" anchorCtr="0" compatLnSpc="1">
            <a:prstTxWarp prst="textNoShape">
              <a:avLst/>
            </a:prstTxWarp>
          </a:bodyPr>
          <a:lstStyle>
            <a:lvl1pPr algn="r" defTabSz="910898">
              <a:defRPr sz="1200">
                <a:latin typeface="Calibri" pitchFamily="34" charset="0"/>
              </a:defRPr>
            </a:lvl1pPr>
          </a:lstStyle>
          <a:p>
            <a:pPr>
              <a:defRPr/>
            </a:pPr>
            <a:fld id="{63085823-89C8-44F3-87C0-3148ADAF94A4}" type="slidenum">
              <a:rPr lang="ja-JP" altLang="en-US"/>
              <a:pPr>
                <a:defRPr/>
              </a:pPr>
              <a:t>‹#›</a:t>
            </a:fld>
            <a:endParaRPr lang="en-US" altLang="ja-JP"/>
          </a:p>
        </p:txBody>
      </p:sp>
    </p:spTree>
    <p:extLst>
      <p:ext uri="{BB962C8B-B14F-4D97-AF65-F5344CB8AC3E}">
        <p14:creationId xmlns:p14="http://schemas.microsoft.com/office/powerpoint/2010/main" val="348309204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8745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770ABEF-9522-4E89-9CBB-9445C07F9893}" type="datetime1">
              <a:rPr lang="ja-JP" altLang="en-US" smtClean="0"/>
              <a:pPr>
                <a:defRPr/>
              </a:pPr>
              <a:t>2014/5/14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EB96B62-E705-4AFC-B74F-F03FEFB26694}" type="slidenum">
              <a:rPr lang="ja-JP" altLang="en-US"/>
              <a:pPr>
                <a:defRPr/>
              </a:pPr>
              <a:t>‹#›</a:t>
            </a:fld>
            <a:endParaRPr lang="ja-JP" altLang="en-US"/>
          </a:p>
        </p:txBody>
      </p:sp>
    </p:spTree>
    <p:extLst>
      <p:ext uri="{BB962C8B-B14F-4D97-AF65-F5344CB8AC3E}">
        <p14:creationId xmlns:p14="http://schemas.microsoft.com/office/powerpoint/2010/main" val="184075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AEB610F-C8DD-4163-B7A1-5312B872FA17}" type="datetime1">
              <a:rPr lang="ja-JP" altLang="en-US" smtClean="0"/>
              <a:pPr>
                <a:defRPr/>
              </a:pPr>
              <a:t>2014/5/14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A51B46C-3171-4BAB-8393-62A39C8C6BF6}" type="slidenum">
              <a:rPr lang="ja-JP" altLang="en-US"/>
              <a:pPr>
                <a:defRPr/>
              </a:pPr>
              <a:t>‹#›</a:t>
            </a:fld>
            <a:endParaRPr lang="ja-JP" altLang="en-US"/>
          </a:p>
        </p:txBody>
      </p:sp>
    </p:spTree>
    <p:extLst>
      <p:ext uri="{BB962C8B-B14F-4D97-AF65-F5344CB8AC3E}">
        <p14:creationId xmlns:p14="http://schemas.microsoft.com/office/powerpoint/2010/main" val="204905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DDCD546-7A56-47CD-9374-050F1EECB968}" type="datetime1">
              <a:rPr lang="ja-JP" altLang="en-US" smtClean="0"/>
              <a:pPr>
                <a:defRPr/>
              </a:pPr>
              <a:t>2014/5/14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C6C8C90-DFC3-471D-B1EF-1605286B0877}" type="slidenum">
              <a:rPr lang="ja-JP" altLang="en-US"/>
              <a:pPr>
                <a:defRPr/>
              </a:pPr>
              <a:t>‹#›</a:t>
            </a:fld>
            <a:endParaRPr lang="ja-JP" altLang="en-US"/>
          </a:p>
        </p:txBody>
      </p:sp>
    </p:spTree>
    <p:extLst>
      <p:ext uri="{BB962C8B-B14F-4D97-AF65-F5344CB8AC3E}">
        <p14:creationId xmlns:p14="http://schemas.microsoft.com/office/powerpoint/2010/main" val="54487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FB62B0B-83E8-4521-AC44-2E5E2020510E}" type="datetime1">
              <a:rPr lang="ja-JP" altLang="en-US" smtClean="0"/>
              <a:pPr>
                <a:defRPr/>
              </a:pPr>
              <a:t>2014/5/14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86C41EE-8A6F-436B-8B94-B10ECEAF7F82}" type="slidenum">
              <a:rPr lang="ja-JP" altLang="en-US"/>
              <a:pPr>
                <a:defRPr/>
              </a:pPr>
              <a:t>‹#›</a:t>
            </a:fld>
            <a:endParaRPr lang="ja-JP" altLang="en-US"/>
          </a:p>
        </p:txBody>
      </p:sp>
    </p:spTree>
    <p:extLst>
      <p:ext uri="{BB962C8B-B14F-4D97-AF65-F5344CB8AC3E}">
        <p14:creationId xmlns:p14="http://schemas.microsoft.com/office/powerpoint/2010/main" val="344562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B50F096-7051-4D68-B4F1-C15EF9A82293}" type="datetime1">
              <a:rPr lang="ja-JP" altLang="en-US" smtClean="0"/>
              <a:pPr>
                <a:defRPr/>
              </a:pPr>
              <a:t>2014/5/14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8E448A5-6044-4872-8119-76EFFC7BDBF1}" type="slidenum">
              <a:rPr lang="ja-JP" altLang="en-US"/>
              <a:pPr>
                <a:defRPr/>
              </a:pPr>
              <a:t>‹#›</a:t>
            </a:fld>
            <a:endParaRPr lang="ja-JP" altLang="en-US"/>
          </a:p>
        </p:txBody>
      </p:sp>
    </p:spTree>
    <p:extLst>
      <p:ext uri="{BB962C8B-B14F-4D97-AF65-F5344CB8AC3E}">
        <p14:creationId xmlns:p14="http://schemas.microsoft.com/office/powerpoint/2010/main" val="90316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ACA08AA-11E6-4C7A-89C5-0AFEBF22B6CA}" type="datetime1">
              <a:rPr lang="ja-JP" altLang="en-US" smtClean="0"/>
              <a:pPr>
                <a:defRPr/>
              </a:pPr>
              <a:t>2014/5/14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60FBE0E-7C24-453B-B0DB-CE42D2556DDC}" type="slidenum">
              <a:rPr lang="ja-JP" altLang="en-US"/>
              <a:pPr>
                <a:defRPr/>
              </a:pPr>
              <a:t>‹#›</a:t>
            </a:fld>
            <a:endParaRPr lang="ja-JP" altLang="en-US"/>
          </a:p>
        </p:txBody>
      </p:sp>
    </p:spTree>
    <p:extLst>
      <p:ext uri="{BB962C8B-B14F-4D97-AF65-F5344CB8AC3E}">
        <p14:creationId xmlns:p14="http://schemas.microsoft.com/office/powerpoint/2010/main" val="3742405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B35E418B-E17C-43C7-B9B1-E0EE2F14FBF0}" type="datetime1">
              <a:rPr lang="ja-JP" altLang="en-US" smtClean="0"/>
              <a:pPr>
                <a:defRPr/>
              </a:pPr>
              <a:t>2014/5/14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5183661-CF17-499E-8E66-5C3DAD3D1C7D}" type="slidenum">
              <a:rPr lang="ja-JP" altLang="en-US"/>
              <a:pPr>
                <a:defRPr/>
              </a:pPr>
              <a:t>‹#›</a:t>
            </a:fld>
            <a:endParaRPr lang="ja-JP" altLang="en-US"/>
          </a:p>
        </p:txBody>
      </p:sp>
    </p:spTree>
    <p:extLst>
      <p:ext uri="{BB962C8B-B14F-4D97-AF65-F5344CB8AC3E}">
        <p14:creationId xmlns:p14="http://schemas.microsoft.com/office/powerpoint/2010/main" val="318914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77A5164-DFA5-4563-AE07-CAA695504C01}" type="datetime1">
              <a:rPr lang="ja-JP" altLang="en-US" smtClean="0"/>
              <a:pPr>
                <a:defRPr/>
              </a:pPr>
              <a:t>2014/5/14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67FBCF7-A0C0-46EF-B333-5573AD83C3DB}" type="slidenum">
              <a:rPr lang="ja-JP" altLang="en-US"/>
              <a:pPr>
                <a:defRPr/>
              </a:pPr>
              <a:t>‹#›</a:t>
            </a:fld>
            <a:endParaRPr lang="ja-JP" altLang="en-US"/>
          </a:p>
        </p:txBody>
      </p:sp>
    </p:spTree>
    <p:extLst>
      <p:ext uri="{BB962C8B-B14F-4D97-AF65-F5344CB8AC3E}">
        <p14:creationId xmlns:p14="http://schemas.microsoft.com/office/powerpoint/2010/main" val="364401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4039ACE0-72BB-44EB-868B-BDA613832F39}" type="datetime1">
              <a:rPr lang="ja-JP" altLang="en-US" smtClean="0"/>
              <a:pPr>
                <a:defRPr/>
              </a:pPr>
              <a:t>2014/5/14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4CC44AB-1585-4FBA-B19D-DC50F458A61D}" type="slidenum">
              <a:rPr lang="ja-JP" altLang="en-US"/>
              <a:pPr>
                <a:defRPr/>
              </a:pPr>
              <a:t>‹#›</a:t>
            </a:fld>
            <a:endParaRPr lang="ja-JP" altLang="en-US"/>
          </a:p>
        </p:txBody>
      </p:sp>
    </p:spTree>
    <p:extLst>
      <p:ext uri="{BB962C8B-B14F-4D97-AF65-F5344CB8AC3E}">
        <p14:creationId xmlns:p14="http://schemas.microsoft.com/office/powerpoint/2010/main" val="422224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9CD6522-232D-4559-B7E9-FF01BAEAA716}" type="datetime1">
              <a:rPr lang="ja-JP" altLang="en-US" smtClean="0"/>
              <a:pPr>
                <a:defRPr/>
              </a:pPr>
              <a:t>2014/5/14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D644EA5-897E-418A-A2A8-7749BE091EBD}" type="slidenum">
              <a:rPr lang="ja-JP" altLang="en-US"/>
              <a:pPr>
                <a:defRPr/>
              </a:pPr>
              <a:t>‹#›</a:t>
            </a:fld>
            <a:endParaRPr lang="ja-JP" altLang="en-US"/>
          </a:p>
        </p:txBody>
      </p:sp>
    </p:spTree>
    <p:extLst>
      <p:ext uri="{BB962C8B-B14F-4D97-AF65-F5344CB8AC3E}">
        <p14:creationId xmlns:p14="http://schemas.microsoft.com/office/powerpoint/2010/main" val="266988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6E7A9F5-4AAE-4AE5-850E-CDBC67F02FD7}" type="datetime1">
              <a:rPr lang="ja-JP" altLang="en-US" smtClean="0"/>
              <a:pPr>
                <a:defRPr/>
              </a:pPr>
              <a:t>2014/5/14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8B329BF-E52C-4503-A7B9-76C1807B839C}" type="slidenum">
              <a:rPr lang="ja-JP" altLang="en-US"/>
              <a:pPr>
                <a:defRPr/>
              </a:pPr>
              <a:t>‹#›</a:t>
            </a:fld>
            <a:endParaRPr lang="ja-JP" altLang="en-US"/>
          </a:p>
        </p:txBody>
      </p:sp>
    </p:spTree>
    <p:extLst>
      <p:ext uri="{BB962C8B-B14F-4D97-AF65-F5344CB8AC3E}">
        <p14:creationId xmlns:p14="http://schemas.microsoft.com/office/powerpoint/2010/main" val="211025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73758A74-AEF3-47CD-84E5-B01825E3A7ED}" type="datetime1">
              <a:rPr lang="ja-JP" altLang="en-US" smtClean="0"/>
              <a:pPr>
                <a:defRPr/>
              </a:pPr>
              <a:t>2014/5/14</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280FC5D-8DB7-49D2-A299-3621BF47108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088" y="14268"/>
            <a:ext cx="7596336" cy="6493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rot="16200000">
            <a:off x="-535921" y="544035"/>
            <a:ext cx="1512168" cy="369332"/>
          </a:xfrm>
          <a:prstGeom prst="rect">
            <a:avLst/>
          </a:prstGeom>
          <a:noFill/>
        </p:spPr>
        <p:txBody>
          <a:bodyPr wrap="square" rtlCol="0">
            <a:spAutoFit/>
          </a:bodyPr>
          <a:lstStyle/>
          <a:p>
            <a:r>
              <a:rPr kumimoji="1" lang="ja-JP" altLang="en-US" dirty="0" smtClean="0"/>
              <a:t>ワークシート</a:t>
            </a:r>
            <a:endParaRPr kumimoji="1" lang="ja-JP" altLang="en-US" dirty="0"/>
          </a:p>
        </p:txBody>
      </p:sp>
      <p:sp>
        <p:nvSpPr>
          <p:cNvPr id="5" name="テキスト ボックス 4"/>
          <p:cNvSpPr txBox="1"/>
          <p:nvPr/>
        </p:nvSpPr>
        <p:spPr>
          <a:xfrm>
            <a:off x="1907705" y="6507389"/>
            <a:ext cx="7236296" cy="369332"/>
          </a:xfrm>
          <a:prstGeom prst="rect">
            <a:avLst/>
          </a:prstGeom>
          <a:noFill/>
        </p:spPr>
        <p:txBody>
          <a:bodyPr wrap="square" rtlCol="0">
            <a:spAutoFit/>
          </a:bodyPr>
          <a:lstStyle/>
          <a:p>
            <a:pPr algn="r"/>
            <a:r>
              <a:rPr kumimoji="1" lang="ja-JP" altLang="en-US" dirty="0" smtClean="0"/>
              <a:t>資料参考：</a:t>
            </a:r>
            <a:r>
              <a:rPr lang="en-US" altLang="ja-JP" dirty="0" smtClean="0"/>
              <a:t> http://www.pref.kanagawa.jp/cnt/f7295/p26857.html</a:t>
            </a:r>
            <a:endParaRPr kumimoji="1" lang="ja-JP" altLang="en-US" dirty="0"/>
          </a:p>
        </p:txBody>
      </p:sp>
    </p:spTree>
    <p:extLst>
      <p:ext uri="{BB962C8B-B14F-4D97-AF65-F5344CB8AC3E}">
        <p14:creationId xmlns:p14="http://schemas.microsoft.com/office/powerpoint/2010/main" val="4192091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
            <a:ext cx="7704856" cy="6507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rot="16200000">
            <a:off x="-535921" y="544035"/>
            <a:ext cx="1512168" cy="369332"/>
          </a:xfrm>
          <a:prstGeom prst="rect">
            <a:avLst/>
          </a:prstGeom>
          <a:noFill/>
        </p:spPr>
        <p:txBody>
          <a:bodyPr wrap="square" rtlCol="0">
            <a:spAutoFit/>
          </a:bodyPr>
          <a:lstStyle/>
          <a:p>
            <a:r>
              <a:rPr kumimoji="1" lang="ja-JP" altLang="en-US" dirty="0" smtClean="0"/>
              <a:t>ワークシート</a:t>
            </a:r>
            <a:endParaRPr kumimoji="1" lang="ja-JP" altLang="en-US" dirty="0"/>
          </a:p>
        </p:txBody>
      </p:sp>
      <p:sp>
        <p:nvSpPr>
          <p:cNvPr id="6" name="テキスト ボックス 5"/>
          <p:cNvSpPr txBox="1"/>
          <p:nvPr/>
        </p:nvSpPr>
        <p:spPr>
          <a:xfrm>
            <a:off x="1907705" y="6507389"/>
            <a:ext cx="7236296" cy="369332"/>
          </a:xfrm>
          <a:prstGeom prst="rect">
            <a:avLst/>
          </a:prstGeom>
          <a:noFill/>
        </p:spPr>
        <p:txBody>
          <a:bodyPr wrap="square" rtlCol="0">
            <a:spAutoFit/>
          </a:bodyPr>
          <a:lstStyle/>
          <a:p>
            <a:pPr algn="r"/>
            <a:r>
              <a:rPr kumimoji="1" lang="ja-JP" altLang="en-US" dirty="0" smtClean="0"/>
              <a:t>資料参考：</a:t>
            </a:r>
            <a:r>
              <a:rPr lang="en-US" altLang="ja-JP" dirty="0" smtClean="0"/>
              <a:t> http://www.pref.kanagawa.jp/cnt/f7295/p26857.html</a:t>
            </a:r>
            <a:endParaRPr kumimoji="1" lang="ja-JP" altLang="en-US" dirty="0"/>
          </a:p>
        </p:txBody>
      </p:sp>
    </p:spTree>
    <p:extLst>
      <p:ext uri="{BB962C8B-B14F-4D97-AF65-F5344CB8AC3E}">
        <p14:creationId xmlns:p14="http://schemas.microsoft.com/office/powerpoint/2010/main" val="1963879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1440160" cy="3168352"/>
          </a:xfrm>
          <a:ln>
            <a:solidFill>
              <a:schemeClr val="tx1"/>
            </a:solidFill>
          </a:ln>
        </p:spPr>
        <p:txBody>
          <a:bodyPr anchor="t" anchorCtr="0"/>
          <a:lstStyle/>
          <a:p>
            <a:r>
              <a:rPr lang="ja-JP" altLang="en-US" sz="900" dirty="0" smtClean="0"/>
              <a:t>あっていい違い？</a:t>
            </a:r>
            <a:r>
              <a:rPr lang="en-US" altLang="ja-JP" sz="900" dirty="0" smtClean="0"/>
              <a:t/>
            </a:r>
            <a:br>
              <a:rPr lang="en-US" altLang="ja-JP" sz="900" dirty="0" smtClean="0"/>
            </a:br>
            <a:r>
              <a:rPr lang="ja-JP" altLang="en-US" sz="900" dirty="0" smtClean="0"/>
              <a:t>ないほうがいい違い？</a:t>
            </a:r>
            <a:r>
              <a:rPr lang="en-US" altLang="ja-JP" sz="900" dirty="0" smtClean="0"/>
              <a:t/>
            </a:r>
            <a:br>
              <a:rPr lang="en-US" altLang="ja-JP" sz="900" dirty="0" smtClean="0"/>
            </a:br>
            <a:r>
              <a:rPr lang="ja-JP" altLang="en-US" sz="1400" dirty="0" smtClean="0"/>
              <a:t>１</a:t>
            </a:r>
            <a:r>
              <a:rPr lang="en-US" altLang="ja-JP" sz="1400" dirty="0" smtClean="0"/>
              <a:t/>
            </a:r>
            <a:br>
              <a:rPr lang="en-US" altLang="ja-JP" sz="1400" dirty="0" smtClean="0"/>
            </a:br>
            <a:r>
              <a:rPr lang="ja-JP" altLang="en-US" sz="1400" dirty="0" smtClean="0"/>
              <a:t>Ｅ市ではごみを出すときには５枚１００円の有料のごみ袋を使わなくてはならないが、Ｆ市ではどのようなごみ袋を使ってもよい。</a:t>
            </a:r>
            <a:endParaRPr kumimoji="1" lang="ja-JP" altLang="en-US" sz="1400" dirty="0"/>
          </a:p>
        </p:txBody>
      </p:sp>
      <p:sp>
        <p:nvSpPr>
          <p:cNvPr id="4" name="タイトル 1"/>
          <p:cNvSpPr txBox="1">
            <a:spLocks/>
          </p:cNvSpPr>
          <p:nvPr/>
        </p:nvSpPr>
        <p:spPr bwMode="auto">
          <a:xfrm>
            <a:off x="169168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２</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両親は妹には後片付けを言いつけるが、兄には何も言わない。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タイトル 1"/>
          <p:cNvSpPr txBox="1">
            <a:spLocks/>
          </p:cNvSpPr>
          <p:nvPr/>
        </p:nvSpPr>
        <p:spPr bwMode="auto">
          <a:xfrm>
            <a:off x="313184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３　</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イスラム教徒は豚肉を食べず、ヒンドゥー教徒は牛肉を食べない。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6" name="グループ化 25"/>
          <p:cNvGrpSpPr/>
          <p:nvPr/>
        </p:nvGrpSpPr>
        <p:grpSpPr>
          <a:xfrm>
            <a:off x="251520" y="260648"/>
            <a:ext cx="8640960" cy="6336704"/>
            <a:chOff x="251520" y="260648"/>
            <a:chExt cx="8640960" cy="6336704"/>
          </a:xfrm>
        </p:grpSpPr>
        <p:grpSp>
          <p:nvGrpSpPr>
            <p:cNvPr id="25" name="グループ化 24"/>
            <p:cNvGrpSpPr/>
            <p:nvPr/>
          </p:nvGrpSpPr>
          <p:grpSpPr>
            <a:xfrm>
              <a:off x="4572000" y="260648"/>
              <a:ext cx="4320480" cy="3168352"/>
              <a:chOff x="4572000" y="260648"/>
              <a:chExt cx="4320480" cy="3168352"/>
            </a:xfrm>
          </p:grpSpPr>
          <p:sp>
            <p:nvSpPr>
              <p:cNvPr id="9" name="タイトル 1"/>
              <p:cNvSpPr txBox="1">
                <a:spLocks/>
              </p:cNvSpPr>
              <p:nvPr/>
            </p:nvSpPr>
            <p:spPr bwMode="auto">
              <a:xfrm>
                <a:off x="457200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４</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日本では箸を使って食事をするが、スリランカでは右手の指を使って</a:t>
                </a:r>
                <a:r>
                  <a:rPr lang="ja-JP" altLang="en-US" sz="1400" dirty="0" smtClean="0">
                    <a:latin typeface="+mj-lt"/>
                    <a:ea typeface="+mj-ea"/>
                    <a:cs typeface="+mj-cs"/>
                  </a:rPr>
                  <a:t>を</a:t>
                </a: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食事をする。</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タイトル 1"/>
              <p:cNvSpPr txBox="1">
                <a:spLocks/>
              </p:cNvSpPr>
              <p:nvPr/>
            </p:nvSpPr>
            <p:spPr bwMode="auto">
              <a:xfrm>
                <a:off x="601216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５</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部課長のイスにはひじかけがついているが、他の社員の</a:t>
                </a:r>
                <a:r>
                  <a:rPr kumimoji="1" lang="ja-JP" altLang="en-US" sz="1400" b="0" i="0" u="none" strike="noStrike" kern="1200" cap="none" spc="0" normalizeH="0" baseline="0" noProof="0" dirty="0" err="1" smtClean="0">
                    <a:ln>
                      <a:noFill/>
                    </a:ln>
                    <a:solidFill>
                      <a:schemeClr val="tx1"/>
                    </a:solidFill>
                    <a:effectLst/>
                    <a:uLnTx/>
                    <a:uFillTx/>
                    <a:latin typeface="+mj-lt"/>
                    <a:ea typeface="+mj-ea"/>
                    <a:cs typeface="+mj-cs"/>
                  </a:rPr>
                  <a:t>には</a:t>
                </a: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ついていない。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タイトル 1"/>
              <p:cNvSpPr txBox="1">
                <a:spLocks/>
              </p:cNvSpPr>
              <p:nvPr/>
            </p:nvSpPr>
            <p:spPr bwMode="auto">
              <a:xfrm>
                <a:off x="745232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６</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わが子のクラスは宿題が少ないが、隣のクラスはどっさり出る。</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j-lt"/>
                  <a:ea typeface="+mj-ea"/>
                  <a:cs typeface="+mj-cs"/>
                </a:endParaRPr>
              </a:p>
            </p:txBody>
          </p:sp>
        </p:grpSp>
        <p:grpSp>
          <p:nvGrpSpPr>
            <p:cNvPr id="24" name="グループ化 23"/>
            <p:cNvGrpSpPr/>
            <p:nvPr/>
          </p:nvGrpSpPr>
          <p:grpSpPr>
            <a:xfrm>
              <a:off x="251520" y="3429000"/>
              <a:ext cx="8640960" cy="3168352"/>
              <a:chOff x="251520" y="3429000"/>
              <a:chExt cx="8640960" cy="3168352"/>
            </a:xfrm>
          </p:grpSpPr>
          <p:sp>
            <p:nvSpPr>
              <p:cNvPr id="18" name="タイトル 1"/>
              <p:cNvSpPr txBox="1">
                <a:spLocks/>
              </p:cNvSpPr>
              <p:nvPr/>
            </p:nvSpPr>
            <p:spPr bwMode="auto">
              <a:xfrm>
                <a:off x="25152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７</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ジョン君は肌の色が黒いが、トム君は白い。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9" name="タイトル 1"/>
              <p:cNvSpPr txBox="1">
                <a:spLocks/>
              </p:cNvSpPr>
              <p:nvPr/>
            </p:nvSpPr>
            <p:spPr bwMode="auto">
              <a:xfrm>
                <a:off x="169168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８</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１０歳のエリちゃんは毎日小学校に行っているが、同じ年のオスカー君は毎日路上でガムを売っている。</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0" name="タイトル 1"/>
              <p:cNvSpPr txBox="1">
                <a:spLocks/>
              </p:cNvSpPr>
              <p:nvPr/>
            </p:nvSpPr>
            <p:spPr bwMode="auto">
              <a:xfrm>
                <a:off x="313184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９</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中学卒業後、田中さんは就職したが、山田さんは高校へ進学した。</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1" name="タイトル 1"/>
              <p:cNvSpPr txBox="1">
                <a:spLocks/>
              </p:cNvSpPr>
              <p:nvPr/>
            </p:nvSpPr>
            <p:spPr bwMode="auto">
              <a:xfrm>
                <a:off x="457200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１０</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ドイツの勤労者の今年の夏季連続休暇日数は平均２３日だが、日本は８日だ。</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2" name="タイトル 1"/>
              <p:cNvSpPr txBox="1">
                <a:spLocks/>
              </p:cNvSpPr>
              <p:nvPr/>
            </p:nvSpPr>
            <p:spPr bwMode="auto">
              <a:xfrm>
                <a:off x="601216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１１</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野球部では、上級生はグラウンドの整備をしないが、下級生はいつも整備しなくてはいけない。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3" name="タイトル 1"/>
              <p:cNvSpPr txBox="1">
                <a:spLocks/>
              </p:cNvSpPr>
              <p:nvPr/>
            </p:nvSpPr>
            <p:spPr bwMode="auto">
              <a:xfrm>
                <a:off x="745232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１２</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女性は１６歳で結婚できるが、男性は１８歳にならなければ結婚できない。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grpSp>
      </p:grpSp>
      <p:sp>
        <p:nvSpPr>
          <p:cNvPr id="17" name="テキスト ボックス 16"/>
          <p:cNvSpPr txBox="1"/>
          <p:nvPr/>
        </p:nvSpPr>
        <p:spPr>
          <a:xfrm>
            <a:off x="-45210" y="-27384"/>
            <a:ext cx="3177049" cy="307777"/>
          </a:xfrm>
          <a:prstGeom prst="rect">
            <a:avLst/>
          </a:prstGeom>
          <a:noFill/>
        </p:spPr>
        <p:txBody>
          <a:bodyPr wrap="square" rtlCol="0">
            <a:spAutoFit/>
          </a:bodyPr>
          <a:lstStyle/>
          <a:p>
            <a:r>
              <a:rPr kumimoji="1" lang="ja-JP" altLang="en-US" sz="1400" dirty="0" smtClean="0"/>
              <a:t>ワークシート「ちがいのちがい」</a:t>
            </a:r>
            <a:endParaRPr kumimoji="1" lang="ja-JP" altLang="en-US" sz="1400" dirty="0"/>
          </a:p>
        </p:txBody>
      </p:sp>
      <p:sp>
        <p:nvSpPr>
          <p:cNvPr id="27" name="テキスト ボックス 26"/>
          <p:cNvSpPr txBox="1"/>
          <p:nvPr/>
        </p:nvSpPr>
        <p:spPr>
          <a:xfrm>
            <a:off x="3960019" y="0"/>
            <a:ext cx="5183981" cy="276999"/>
          </a:xfrm>
          <a:prstGeom prst="rect">
            <a:avLst/>
          </a:prstGeom>
          <a:noFill/>
        </p:spPr>
        <p:txBody>
          <a:bodyPr wrap="square" rtlCol="0">
            <a:spAutoFit/>
          </a:bodyPr>
          <a:lstStyle/>
          <a:p>
            <a:pPr algn="r"/>
            <a:r>
              <a:rPr kumimoji="1" lang="ja-JP" altLang="en-US" sz="1200" dirty="0" smtClean="0"/>
              <a:t>資料参考：滋賀県人権センター</a:t>
            </a:r>
            <a:endParaRPr kumimoji="1" lang="ja-JP" altLang="en-US" sz="1200" dirty="0"/>
          </a:p>
        </p:txBody>
      </p:sp>
    </p:spTree>
    <p:extLst>
      <p:ext uri="{BB962C8B-B14F-4D97-AF65-F5344CB8AC3E}">
        <p14:creationId xmlns:p14="http://schemas.microsoft.com/office/powerpoint/2010/main" val="63263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1440160" cy="3168352"/>
          </a:xfrm>
          <a:ln>
            <a:solidFill>
              <a:schemeClr val="tx1"/>
            </a:solidFill>
          </a:ln>
        </p:spPr>
        <p:txBody>
          <a:bodyPr anchor="t" anchorCtr="0"/>
          <a:lstStyle/>
          <a:p>
            <a:r>
              <a:rPr lang="ja-JP" altLang="en-US" sz="900" dirty="0" smtClean="0"/>
              <a:t>あっていい違い？</a:t>
            </a:r>
            <a:r>
              <a:rPr lang="en-US" altLang="ja-JP" sz="900" dirty="0" smtClean="0"/>
              <a:t/>
            </a:r>
            <a:br>
              <a:rPr lang="en-US" altLang="ja-JP" sz="900" dirty="0" smtClean="0"/>
            </a:br>
            <a:r>
              <a:rPr lang="ja-JP" altLang="en-US" sz="900" dirty="0" smtClean="0"/>
              <a:t>ないほうがいい違い？</a:t>
            </a:r>
            <a:r>
              <a:rPr lang="en-US" altLang="ja-JP" sz="900" dirty="0" smtClean="0"/>
              <a:t/>
            </a:r>
            <a:br>
              <a:rPr lang="en-US" altLang="ja-JP" sz="900" dirty="0" smtClean="0"/>
            </a:br>
            <a:r>
              <a:rPr lang="ja-JP" altLang="en-US" sz="1400" dirty="0" smtClean="0"/>
              <a:t>１３</a:t>
            </a:r>
            <a:r>
              <a:rPr lang="en-US" altLang="ja-JP" sz="1400" dirty="0" smtClean="0"/>
              <a:t/>
            </a:r>
            <a:br>
              <a:rPr lang="en-US" altLang="ja-JP" sz="1400" dirty="0" smtClean="0"/>
            </a:br>
            <a:r>
              <a:rPr lang="ja-JP" altLang="en-US" sz="1400" dirty="0" smtClean="0"/>
              <a:t>バレンタインデーに小林係長は女性社員からチョコレートを１０個もらったが、鈴木部長は何ももらわなかった。</a:t>
            </a:r>
            <a:endParaRPr kumimoji="1" lang="ja-JP" altLang="en-US" sz="1400" dirty="0"/>
          </a:p>
        </p:txBody>
      </p:sp>
      <p:sp>
        <p:nvSpPr>
          <p:cNvPr id="4" name="タイトル 1"/>
          <p:cNvSpPr txBox="1">
            <a:spLocks/>
          </p:cNvSpPr>
          <p:nvPr/>
        </p:nvSpPr>
        <p:spPr bwMode="auto">
          <a:xfrm>
            <a:off x="169168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１４</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Ａさんの通う高校では</a:t>
            </a:r>
            <a:r>
              <a:rPr lang="ja-JP" altLang="en-US" sz="1400" dirty="0">
                <a:latin typeface="+mj-lt"/>
                <a:ea typeface="+mj-ea"/>
                <a:cs typeface="+mj-cs"/>
              </a:rPr>
              <a:t>アルバイトが認められている</a:t>
            </a:r>
            <a:r>
              <a:rPr lang="ja-JP" altLang="en-US" sz="1400" dirty="0" smtClean="0">
                <a:latin typeface="+mj-lt"/>
                <a:ea typeface="+mj-ea"/>
                <a:cs typeface="+mj-cs"/>
              </a:rPr>
              <a:t>が、Ｂさんの通う高校では禁止されている</a:t>
            </a:r>
            <a:r>
              <a:rPr kumimoji="1" lang="ja-JP" altLang="en-US" sz="1400" b="0" i="0" u="none" strike="noStrike" kern="1200" cap="none" spc="0" normalizeH="0" baseline="0" noProof="0" dirty="0" err="1" smtClean="0">
                <a:ln>
                  <a:noFill/>
                </a:ln>
                <a:solidFill>
                  <a:schemeClr val="tx1"/>
                </a:solidFill>
                <a:effectLst/>
                <a:uLnTx/>
                <a:uFillTx/>
                <a:latin typeface="+mj-lt"/>
                <a:ea typeface="+mj-ea"/>
                <a:cs typeface="+mj-cs"/>
              </a:rPr>
              <a:t>。</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タイトル 1"/>
          <p:cNvSpPr txBox="1">
            <a:spLocks/>
          </p:cNvSpPr>
          <p:nvPr/>
        </p:nvSpPr>
        <p:spPr bwMode="auto">
          <a:xfrm>
            <a:off x="313184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１５</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400" dirty="0" smtClean="0">
                <a:latin typeface="+mj-lt"/>
                <a:ea typeface="+mj-ea"/>
                <a:cs typeface="+mj-cs"/>
              </a:rPr>
              <a:t>A</a:t>
            </a:r>
            <a:r>
              <a:rPr lang="ja-JP" altLang="en-US" sz="1400" dirty="0" smtClean="0">
                <a:latin typeface="+mj-lt"/>
                <a:ea typeface="+mj-ea"/>
                <a:cs typeface="+mj-cs"/>
              </a:rPr>
              <a:t>社の入社応募用紙（履歴書）には、親の職業を記入する欄があるが、</a:t>
            </a:r>
            <a:r>
              <a:rPr lang="en-US" altLang="ja-JP" sz="1400" dirty="0" smtClean="0">
                <a:latin typeface="+mj-lt"/>
                <a:ea typeface="+mj-ea"/>
                <a:cs typeface="+mj-cs"/>
              </a:rPr>
              <a:t>B</a:t>
            </a:r>
            <a:r>
              <a:rPr lang="ja-JP" altLang="en-US" sz="1400" dirty="0" smtClean="0">
                <a:latin typeface="+mj-lt"/>
                <a:ea typeface="+mj-ea"/>
                <a:cs typeface="+mj-cs"/>
              </a:rPr>
              <a:t>社の</a:t>
            </a:r>
            <a:r>
              <a:rPr lang="ja-JP" altLang="en-US" sz="1400" dirty="0" err="1" smtClean="0">
                <a:latin typeface="+mj-lt"/>
                <a:ea typeface="+mj-ea"/>
                <a:cs typeface="+mj-cs"/>
              </a:rPr>
              <a:t>には</a:t>
            </a:r>
            <a:r>
              <a:rPr lang="ja-JP" altLang="en-US" sz="1400" dirty="0" smtClean="0">
                <a:latin typeface="+mj-lt"/>
                <a:ea typeface="+mj-ea"/>
                <a:cs typeface="+mj-cs"/>
              </a:rPr>
              <a:t>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3" name="グループ化 25"/>
          <p:cNvGrpSpPr/>
          <p:nvPr/>
        </p:nvGrpSpPr>
        <p:grpSpPr>
          <a:xfrm>
            <a:off x="251520" y="260648"/>
            <a:ext cx="8640960" cy="6336704"/>
            <a:chOff x="251520" y="260648"/>
            <a:chExt cx="8640960" cy="6336704"/>
          </a:xfrm>
        </p:grpSpPr>
        <p:grpSp>
          <p:nvGrpSpPr>
            <p:cNvPr id="6" name="グループ化 24"/>
            <p:cNvGrpSpPr/>
            <p:nvPr/>
          </p:nvGrpSpPr>
          <p:grpSpPr>
            <a:xfrm>
              <a:off x="4572000" y="260648"/>
              <a:ext cx="4320480" cy="3168352"/>
              <a:chOff x="4572000" y="260648"/>
              <a:chExt cx="4320480" cy="3168352"/>
            </a:xfrm>
          </p:grpSpPr>
          <p:sp>
            <p:nvSpPr>
              <p:cNvPr id="9" name="タイトル 1"/>
              <p:cNvSpPr txBox="1">
                <a:spLocks/>
              </p:cNvSpPr>
              <p:nvPr/>
            </p:nvSpPr>
            <p:spPr bwMode="auto">
              <a:xfrm>
                <a:off x="457200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１６</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外国人のＣさんは、日本国籍を持っていないという理由でマンションの入居を断られた。</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タイトル 1"/>
              <p:cNvSpPr txBox="1">
                <a:spLocks/>
              </p:cNvSpPr>
              <p:nvPr/>
            </p:nvSpPr>
            <p:spPr bwMode="auto">
              <a:xfrm>
                <a:off x="601216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１７</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あるバス会社の運転手応募の求人広告に「男性のみ」と書いてあった。</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タイトル 1"/>
              <p:cNvSpPr txBox="1">
                <a:spLocks/>
              </p:cNvSpPr>
              <p:nvPr/>
            </p:nvSpPr>
            <p:spPr bwMode="auto">
              <a:xfrm>
                <a:off x="7452320" y="260648"/>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１８</a:t>
                </a:r>
                <a:endParaRPr lang="en-US" altLang="ja-JP" sz="1400" dirty="0" smtClean="0">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mj-lt"/>
                    <a:ea typeface="+mj-ea"/>
                    <a:cs typeface="+mj-cs"/>
                  </a:rPr>
                  <a:t>A</a:t>
                </a: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ホテルには車椅子用のスロープがあるが、</a:t>
                </a:r>
                <a:r>
                  <a:rPr kumimoji="1" lang="en-US" altLang="ja-JP" sz="1400" b="0" i="0" u="none" strike="noStrike" kern="1200" cap="none" spc="0" normalizeH="0" baseline="0" noProof="0" dirty="0" smtClean="0">
                    <a:ln>
                      <a:noFill/>
                    </a:ln>
                    <a:solidFill>
                      <a:schemeClr val="tx1"/>
                    </a:solidFill>
                    <a:effectLst/>
                    <a:uLnTx/>
                    <a:uFillTx/>
                    <a:latin typeface="+mj-lt"/>
                    <a:ea typeface="+mj-ea"/>
                    <a:cs typeface="+mj-cs"/>
                  </a:rPr>
                  <a:t>B</a:t>
                </a: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ホテルにはない。</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en-US" altLang="ja-JP" sz="900" dirty="0" smtClean="0">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j-lt"/>
                  <a:ea typeface="+mj-ea"/>
                  <a:cs typeface="+mj-cs"/>
                </a:endParaRPr>
              </a:p>
            </p:txBody>
          </p:sp>
        </p:grpSp>
        <p:grpSp>
          <p:nvGrpSpPr>
            <p:cNvPr id="7" name="グループ化 23"/>
            <p:cNvGrpSpPr/>
            <p:nvPr/>
          </p:nvGrpSpPr>
          <p:grpSpPr>
            <a:xfrm>
              <a:off x="251520" y="3429000"/>
              <a:ext cx="8640960" cy="3168352"/>
              <a:chOff x="251520" y="3429000"/>
              <a:chExt cx="8640960" cy="3168352"/>
            </a:xfrm>
          </p:grpSpPr>
          <p:sp>
            <p:nvSpPr>
              <p:cNvPr id="18" name="タイトル 1"/>
              <p:cNvSpPr txBox="1">
                <a:spLocks/>
              </p:cNvSpPr>
              <p:nvPr/>
            </p:nvSpPr>
            <p:spPr bwMode="auto">
              <a:xfrm>
                <a:off x="25152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１９</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女性専用車はあるが、男性専用車はない。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19" name="タイトル 1"/>
              <p:cNvSpPr txBox="1">
                <a:spLocks/>
              </p:cNvSpPr>
              <p:nvPr/>
            </p:nvSpPr>
            <p:spPr bwMode="auto">
              <a:xfrm>
                <a:off x="169168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２０</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noProof="0" dirty="0" smtClean="0">
                    <a:latin typeface="+mj-lt"/>
                    <a:ea typeface="+mj-ea"/>
                    <a:cs typeface="+mj-cs"/>
                  </a:rPr>
                  <a:t>同じことをしても、兄は怒られるが、弟は怒られない。</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0" name="タイトル 1"/>
              <p:cNvSpPr txBox="1">
                <a:spLocks/>
              </p:cNvSpPr>
              <p:nvPr/>
            </p:nvSpPr>
            <p:spPr bwMode="auto">
              <a:xfrm>
                <a:off x="313184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２１</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鳥取県では２６校の中から１校が夏の全国高校野球選手権大会に出場するが、神奈川県では２０４校の中から１校が出場する。</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1" name="タイトル 1"/>
              <p:cNvSpPr txBox="1">
                <a:spLocks/>
              </p:cNvSpPr>
              <p:nvPr/>
            </p:nvSpPr>
            <p:spPr bwMode="auto">
              <a:xfrm>
                <a:off x="457200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２２</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smtClean="0">
                    <a:latin typeface="+mj-lt"/>
                    <a:ea typeface="+mj-ea"/>
                    <a:cs typeface="+mj-cs"/>
                  </a:rPr>
                  <a:t>Ｄ町の町営バスは、中学生は有料だが、６５歳以上の人は無料で乗れる。</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2" name="タイトル 1"/>
              <p:cNvSpPr txBox="1">
                <a:spLocks/>
              </p:cNvSpPr>
              <p:nvPr/>
            </p:nvSpPr>
            <p:spPr bwMode="auto">
              <a:xfrm>
                <a:off x="601216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２３</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世界の多くの国では１８歳から投票できるが、日本では２０歳にならないと投票できない。</a:t>
                </a: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23" name="タイトル 1"/>
              <p:cNvSpPr txBox="1">
                <a:spLocks/>
              </p:cNvSpPr>
              <p:nvPr/>
            </p:nvSpPr>
            <p:spPr bwMode="auto">
              <a:xfrm>
                <a:off x="7452320" y="3429000"/>
                <a:ext cx="1440160" cy="31683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algn="ctr" eaLnBrk="0" hangingPunct="0">
                  <a:defRPr/>
                </a:pP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あっていい違い？</a:t>
                </a:r>
                <a: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900" b="0" i="0" u="none" strike="noStrike" kern="1200" cap="none" spc="0" normalizeH="0" baseline="0" noProof="0" dirty="0" smtClean="0">
                    <a:ln>
                      <a:noFill/>
                    </a:ln>
                    <a:solidFill>
                      <a:schemeClr val="tx1"/>
                    </a:solidFill>
                    <a:effectLst/>
                    <a:uLnTx/>
                    <a:uFillTx/>
                    <a:latin typeface="+mj-lt"/>
                    <a:ea typeface="+mj-ea"/>
                    <a:cs typeface="+mj-cs"/>
                  </a:rPr>
                </a:br>
                <a:r>
                  <a:rPr lang="ja-JP" altLang="en-US" sz="900" dirty="0" smtClean="0"/>
                  <a:t>ないほうがいい</a:t>
                </a:r>
                <a:r>
                  <a:rPr kumimoji="1" lang="ja-JP" altLang="en-US" sz="900" b="0" i="0" u="none" strike="noStrike" kern="1200" cap="none" spc="0" normalizeH="0" baseline="0" noProof="0" dirty="0" smtClean="0">
                    <a:ln>
                      <a:noFill/>
                    </a:ln>
                    <a:solidFill>
                      <a:schemeClr val="tx1"/>
                    </a:solidFill>
                    <a:effectLst/>
                    <a:uLnTx/>
                    <a:uFillTx/>
                    <a:latin typeface="+mj-lt"/>
                    <a:ea typeface="+mj-ea"/>
                    <a:cs typeface="+mj-cs"/>
                  </a:rPr>
                  <a:t>違い？</a:t>
                </a:r>
                <a:endParaRPr kumimoji="1" lang="en-US" altLang="ja-JP" sz="9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j-lt"/>
                    <a:ea typeface="+mj-ea"/>
                    <a:cs typeface="+mj-cs"/>
                  </a:rPr>
                  <a:t>２４</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noProof="0" dirty="0" smtClean="0">
                    <a:latin typeface="+mj-lt"/>
                    <a:ea typeface="+mj-ea"/>
                    <a:cs typeface="+mj-cs"/>
                  </a:rPr>
                  <a:t>浩君はスマホを持っているが、守君はスマホを持っていない。</a:t>
                </a: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chemeClr val="tx1"/>
                  </a:solidFill>
                  <a:effectLst/>
                  <a:uLnTx/>
                  <a:uFillTx/>
                  <a:latin typeface="+mj-lt"/>
                  <a:ea typeface="+mj-ea"/>
                  <a:cs typeface="+mj-cs"/>
                </a:endParaRPr>
              </a:p>
            </p:txBody>
          </p:sp>
        </p:grpSp>
      </p:grpSp>
      <p:sp>
        <p:nvSpPr>
          <p:cNvPr id="17" name="テキスト ボックス 16"/>
          <p:cNvSpPr txBox="1"/>
          <p:nvPr/>
        </p:nvSpPr>
        <p:spPr>
          <a:xfrm>
            <a:off x="-45210" y="-27384"/>
            <a:ext cx="3177049" cy="307777"/>
          </a:xfrm>
          <a:prstGeom prst="rect">
            <a:avLst/>
          </a:prstGeom>
          <a:noFill/>
        </p:spPr>
        <p:txBody>
          <a:bodyPr wrap="square" rtlCol="0">
            <a:spAutoFit/>
          </a:bodyPr>
          <a:lstStyle/>
          <a:p>
            <a:r>
              <a:rPr kumimoji="1" lang="ja-JP" altLang="en-US" sz="1400" dirty="0" smtClean="0"/>
              <a:t>ワークシート「ちがいのちがい」</a:t>
            </a:r>
            <a:endParaRPr kumimoji="1" lang="ja-JP" altLang="en-US" sz="1400" dirty="0"/>
          </a:p>
        </p:txBody>
      </p:sp>
      <p:sp>
        <p:nvSpPr>
          <p:cNvPr id="24" name="テキスト ボックス 23"/>
          <p:cNvSpPr txBox="1"/>
          <p:nvPr/>
        </p:nvSpPr>
        <p:spPr>
          <a:xfrm>
            <a:off x="3960019" y="0"/>
            <a:ext cx="5183981" cy="276999"/>
          </a:xfrm>
          <a:prstGeom prst="rect">
            <a:avLst/>
          </a:prstGeom>
          <a:noFill/>
        </p:spPr>
        <p:txBody>
          <a:bodyPr wrap="square" rtlCol="0">
            <a:spAutoFit/>
          </a:bodyPr>
          <a:lstStyle/>
          <a:p>
            <a:pPr algn="r"/>
            <a:r>
              <a:rPr kumimoji="1" lang="ja-JP" altLang="en-US" sz="1200" dirty="0" smtClean="0"/>
              <a:t>資料参考：滋賀県人権センター</a:t>
            </a:r>
            <a:endParaRPr kumimoji="1" lang="ja-JP" altLang="en-US" sz="1200" dirty="0"/>
          </a:p>
        </p:txBody>
      </p:sp>
    </p:spTree>
    <p:extLst>
      <p:ext uri="{BB962C8B-B14F-4D97-AF65-F5344CB8AC3E}">
        <p14:creationId xmlns:p14="http://schemas.microsoft.com/office/powerpoint/2010/main" val="3511784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398463"/>
            <a:ext cx="8712967" cy="606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36512" y="-27384"/>
            <a:ext cx="1512168" cy="369332"/>
          </a:xfrm>
          <a:prstGeom prst="rect">
            <a:avLst/>
          </a:prstGeom>
          <a:noFill/>
        </p:spPr>
        <p:txBody>
          <a:bodyPr wrap="square" rtlCol="0">
            <a:spAutoFit/>
          </a:bodyPr>
          <a:lstStyle/>
          <a:p>
            <a:r>
              <a:rPr kumimoji="1" lang="ja-JP" altLang="en-US" dirty="0" smtClean="0"/>
              <a:t>ワークシート</a:t>
            </a:r>
            <a:endParaRPr kumimoji="1" lang="ja-JP" altLang="en-US" dirty="0"/>
          </a:p>
        </p:txBody>
      </p:sp>
    </p:spTree>
    <p:extLst>
      <p:ext uri="{BB962C8B-B14F-4D97-AF65-F5344CB8AC3E}">
        <p14:creationId xmlns:p14="http://schemas.microsoft.com/office/powerpoint/2010/main" val="1838026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8128</TotalTime>
  <Words>135</Words>
  <Application>Microsoft Office PowerPoint</Application>
  <PresentationFormat>画面に合わせる (4:3)</PresentationFormat>
  <Paragraphs>77</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あっていい違い？ ないほうがいい違い？ １ Ｅ市ではごみを出すときには５枚１００円の有料のごみ袋を使わなくてはならないが、Ｆ市ではどのようなごみ袋を使ってもよい。</vt:lpstr>
      <vt:lpstr>あっていい違い？ ないほうがいい違い？ １３ バレンタインデーに小林係長は女性社員からチョコレートを１０個もらったが、鈴木部長は何ももらわなかった。</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木村</dc:creator>
  <cp:lastModifiedBy>kumamoto</cp:lastModifiedBy>
  <cp:revision>492</cp:revision>
  <cp:lastPrinted>2014-05-14T07:51:03Z</cp:lastPrinted>
  <dcterms:created xsi:type="dcterms:W3CDTF">2012-04-03T04:59:24Z</dcterms:created>
  <dcterms:modified xsi:type="dcterms:W3CDTF">2014-05-14T07:57:12Z</dcterms:modified>
</cp:coreProperties>
</file>