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notesMasterIdLst>
    <p:notesMasterId r:id="rId35"/>
  </p:notesMasterIdLst>
  <p:sldIdLst>
    <p:sldId id="256" r:id="rId5"/>
    <p:sldId id="268" r:id="rId6"/>
    <p:sldId id="270" r:id="rId7"/>
    <p:sldId id="272" r:id="rId8"/>
    <p:sldId id="274" r:id="rId9"/>
    <p:sldId id="276" r:id="rId10"/>
    <p:sldId id="278" r:id="rId11"/>
    <p:sldId id="282" r:id="rId12"/>
    <p:sldId id="287" r:id="rId13"/>
    <p:sldId id="303" r:id="rId14"/>
    <p:sldId id="307" r:id="rId15"/>
    <p:sldId id="310" r:id="rId16"/>
    <p:sldId id="311" r:id="rId17"/>
    <p:sldId id="312" r:id="rId18"/>
    <p:sldId id="318" r:id="rId19"/>
    <p:sldId id="319" r:id="rId20"/>
    <p:sldId id="320" r:id="rId21"/>
    <p:sldId id="323" r:id="rId22"/>
    <p:sldId id="324" r:id="rId23"/>
    <p:sldId id="334" r:id="rId24"/>
    <p:sldId id="336" r:id="rId25"/>
    <p:sldId id="337" r:id="rId26"/>
    <p:sldId id="338" r:id="rId27"/>
    <p:sldId id="339" r:id="rId28"/>
    <p:sldId id="340" r:id="rId29"/>
    <p:sldId id="341" r:id="rId30"/>
    <p:sldId id="342" r:id="rId31"/>
    <p:sldId id="343" r:id="rId32"/>
    <p:sldId id="344" r:id="rId33"/>
    <p:sldId id="345" r:id="rId3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7" autoAdjust="0"/>
    <p:restoredTop sz="74281" autoAdjust="0"/>
  </p:normalViewPr>
  <p:slideViewPr>
    <p:cSldViewPr>
      <p:cViewPr varScale="1">
        <p:scale>
          <a:sx n="53" d="100"/>
          <a:sy n="53" d="100"/>
        </p:scale>
        <p:origin x="-1866" y="-90"/>
      </p:cViewPr>
      <p:guideLst>
        <p:guide orient="horz" pos="2160"/>
        <p:guide pos="2880"/>
      </p:guideLst>
    </p:cSldViewPr>
  </p:slideViewPr>
  <p:notesTextViewPr>
    <p:cViewPr>
      <p:scale>
        <a:sx n="1" d="1"/>
        <a:sy n="1" d="1"/>
      </p:scale>
      <p:origin x="0" y="0"/>
    </p:cViewPr>
  </p:notesTextViewPr>
  <p:sorterViewPr>
    <p:cViewPr>
      <p:scale>
        <a:sx n="100" d="100"/>
        <a:sy n="100" d="100"/>
      </p:scale>
      <p:origin x="0" y="46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A8C2744-F5BF-4E22-BCD0-FD85514A13E5}" type="datetimeFigureOut">
              <a:rPr kumimoji="1" lang="ja-JP" altLang="en-US" smtClean="0"/>
              <a:t>2014/6/2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3083B76-984C-4501-BAAE-40BD16E881F2}" type="slidenum">
              <a:rPr kumimoji="1" lang="ja-JP" altLang="en-US" smtClean="0"/>
              <a:t>‹#›</a:t>
            </a:fld>
            <a:endParaRPr kumimoji="1" lang="ja-JP" altLang="en-US"/>
          </a:p>
        </p:txBody>
      </p:sp>
    </p:spTree>
    <p:extLst>
      <p:ext uri="{BB962C8B-B14F-4D97-AF65-F5344CB8AC3E}">
        <p14:creationId xmlns:p14="http://schemas.microsoft.com/office/powerpoint/2010/main" val="8792112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083B76-984C-4501-BAAE-40BD16E881F2}" type="slidenum">
              <a:rPr kumimoji="1" lang="ja-JP" altLang="en-US" smtClean="0"/>
              <a:t>1</a:t>
            </a:fld>
            <a:endParaRPr kumimoji="1" lang="ja-JP" altLang="en-US"/>
          </a:p>
        </p:txBody>
      </p:sp>
    </p:spTree>
    <p:extLst>
      <p:ext uri="{BB962C8B-B14F-4D97-AF65-F5344CB8AC3E}">
        <p14:creationId xmlns:p14="http://schemas.microsoft.com/office/powerpoint/2010/main" val="2680199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6"/>
          <p:cNvSpPr>
            <a:spLocks noGrp="1"/>
          </p:cNvSpPr>
          <p:nvPr>
            <p:ph type="sldNum" sz="quarter" idx="5"/>
          </p:nvPr>
        </p:nvSpPr>
        <p:spPr>
          <a:ln/>
        </p:spPr>
        <p:txBody>
          <a:bodyPr/>
          <a:lstStyle/>
          <a:p>
            <a:fld id="{1CA35CBE-4B1D-4798-8CDE-4DE5444A1327}" type="slidenum">
              <a:rPr lang="ja-JP" altLang="en-US">
                <a:solidFill>
                  <a:prstClr val="black"/>
                </a:solidFill>
              </a:rPr>
              <a:pPr/>
              <a:t>10</a:t>
            </a:fld>
            <a:endParaRPr lang="en-US" altLang="ja-JP">
              <a:solidFill>
                <a:prstClr val="black"/>
              </a:solidFill>
            </a:endParaRPr>
          </a:p>
        </p:txBody>
      </p:sp>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p:txBody>
          <a:bodyPr/>
          <a:lstStyle/>
          <a:p>
            <a:pPr>
              <a:spcBef>
                <a:spcPct val="0"/>
              </a:spcBef>
            </a:pPr>
            <a:r>
              <a:rPr lang="ja-JP" altLang="en-US" sz="1800" smtClean="0"/>
              <a:t>ここでも差が見られます。運動・スポーツ好きは自分からどんどん運動を求めていく傾向にあると言えます。</a:t>
            </a:r>
          </a:p>
        </p:txBody>
      </p:sp>
      <p:sp>
        <p:nvSpPr>
          <p:cNvPr id="68612" name="スライド番号プレースホルダ 3"/>
          <p:cNvSpPr txBox="1">
            <a:spLocks noGrp="1"/>
          </p:cNvSpPr>
          <p:nvPr/>
        </p:nvSpPr>
        <p:spPr bwMode="auto">
          <a:xfrm>
            <a:off x="3814763" y="9372602"/>
            <a:ext cx="2919412" cy="49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1" rIns="90343" bIns="45171" anchor="b"/>
          <a:lstStyle>
            <a:lvl1pPr defTabSz="903288">
              <a:defRPr kumimoji="1">
                <a:solidFill>
                  <a:schemeClr val="tx1"/>
                </a:solidFill>
                <a:latin typeface="Calibri" pitchFamily="34" charset="0"/>
                <a:ea typeface="ＭＳ Ｐゴシック" charset="-128"/>
              </a:defRPr>
            </a:lvl1pPr>
            <a:lvl2pPr marL="733425" indent="-280988" defTabSz="903288">
              <a:defRPr kumimoji="1">
                <a:solidFill>
                  <a:schemeClr val="tx1"/>
                </a:solidFill>
                <a:latin typeface="Calibri" pitchFamily="34" charset="0"/>
                <a:ea typeface="ＭＳ Ｐゴシック" charset="-128"/>
              </a:defRPr>
            </a:lvl2pPr>
            <a:lvl3pPr marL="1128713" indent="-225425" defTabSz="903288">
              <a:defRPr kumimoji="1">
                <a:solidFill>
                  <a:schemeClr val="tx1"/>
                </a:solidFill>
                <a:latin typeface="Calibri" pitchFamily="34" charset="0"/>
                <a:ea typeface="ＭＳ Ｐゴシック" charset="-128"/>
              </a:defRPr>
            </a:lvl3pPr>
            <a:lvl4pPr marL="1581150" indent="-225425" defTabSz="903288">
              <a:defRPr kumimoji="1">
                <a:solidFill>
                  <a:schemeClr val="tx1"/>
                </a:solidFill>
                <a:latin typeface="Calibri" pitchFamily="34" charset="0"/>
                <a:ea typeface="ＭＳ Ｐゴシック" charset="-128"/>
              </a:defRPr>
            </a:lvl4pPr>
            <a:lvl5pPr marL="2032000" indent="-225425" defTabSz="903288">
              <a:defRPr kumimoji="1">
                <a:solidFill>
                  <a:schemeClr val="tx1"/>
                </a:solidFill>
                <a:latin typeface="Calibri" pitchFamily="34" charset="0"/>
                <a:ea typeface="ＭＳ Ｐゴシック" charset="-128"/>
              </a:defRPr>
            </a:lvl5pPr>
            <a:lvl6pPr marL="2489200" indent="-225425" defTabSz="903288" fontAlgn="base">
              <a:spcBef>
                <a:spcPct val="0"/>
              </a:spcBef>
              <a:spcAft>
                <a:spcPct val="0"/>
              </a:spcAft>
              <a:defRPr kumimoji="1">
                <a:solidFill>
                  <a:schemeClr val="tx1"/>
                </a:solidFill>
                <a:latin typeface="Calibri" pitchFamily="34" charset="0"/>
                <a:ea typeface="ＭＳ Ｐゴシック" charset="-128"/>
              </a:defRPr>
            </a:lvl6pPr>
            <a:lvl7pPr marL="2946400" indent="-225425" defTabSz="903288" fontAlgn="base">
              <a:spcBef>
                <a:spcPct val="0"/>
              </a:spcBef>
              <a:spcAft>
                <a:spcPct val="0"/>
              </a:spcAft>
              <a:defRPr kumimoji="1">
                <a:solidFill>
                  <a:schemeClr val="tx1"/>
                </a:solidFill>
                <a:latin typeface="Calibri" pitchFamily="34" charset="0"/>
                <a:ea typeface="ＭＳ Ｐゴシック" charset="-128"/>
              </a:defRPr>
            </a:lvl7pPr>
            <a:lvl8pPr marL="3403600" indent="-225425" defTabSz="903288" fontAlgn="base">
              <a:spcBef>
                <a:spcPct val="0"/>
              </a:spcBef>
              <a:spcAft>
                <a:spcPct val="0"/>
              </a:spcAft>
              <a:defRPr kumimoji="1">
                <a:solidFill>
                  <a:schemeClr val="tx1"/>
                </a:solidFill>
                <a:latin typeface="Calibri" pitchFamily="34" charset="0"/>
                <a:ea typeface="ＭＳ Ｐゴシック" charset="-128"/>
              </a:defRPr>
            </a:lvl8pPr>
            <a:lvl9pPr marL="3860800" indent="-225425" defTabSz="903288" fontAlgn="base">
              <a:spcBef>
                <a:spcPct val="0"/>
              </a:spcBef>
              <a:spcAft>
                <a:spcPct val="0"/>
              </a:spcAft>
              <a:defRPr kumimoji="1">
                <a:solidFill>
                  <a:schemeClr val="tx1"/>
                </a:solidFill>
                <a:latin typeface="Calibri" pitchFamily="34" charset="0"/>
                <a:ea typeface="ＭＳ Ｐゴシック" charset="-128"/>
              </a:defRPr>
            </a:lvl9pPr>
          </a:lstStyle>
          <a:p>
            <a:pPr algn="r" fontAlgn="base">
              <a:spcBef>
                <a:spcPct val="0"/>
              </a:spcBef>
              <a:spcAft>
                <a:spcPct val="0"/>
              </a:spcAft>
            </a:pPr>
            <a:fld id="{70920920-9576-4B31-8D0C-6196A094E8FD}" type="slidenum">
              <a:rPr lang="ja-JP" altLang="en-US" sz="1200">
                <a:solidFill>
                  <a:prstClr val="black"/>
                </a:solidFill>
              </a:rPr>
              <a:pPr algn="r" fontAlgn="base">
                <a:spcBef>
                  <a:spcPct val="0"/>
                </a:spcBef>
                <a:spcAft>
                  <a:spcPct val="0"/>
                </a:spcAft>
              </a:pPr>
              <a:t>10</a:t>
            </a:fld>
            <a:endParaRPr lang="en-US" altLang="ja-JP"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0A0D2E-EC86-4ACC-8EC4-6E5A0D02A385}"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97848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これは全国学力・学習状況調査のクロス集計から、生活習慣に関する働きかけにかんするデータです。懐かしのクイズ</a:t>
            </a:r>
            <a:r>
              <a:rPr kumimoji="1" lang="en-US" altLang="ja-JP" dirty="0" smtClean="0"/>
              <a:t>100</a:t>
            </a:r>
            <a:r>
              <a:rPr kumimoji="1" lang="ja-JP" altLang="en-US" dirty="0" smtClean="0"/>
              <a:t>人に聞きましたよろしくやってみたいと思います。どんな働きかけが効果があると思われますか？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3083B76-984C-4501-BAAE-40BD16E881F2}" type="slidenum">
              <a:rPr kumimoji="1" lang="ja-JP" altLang="en-US" smtClean="0"/>
              <a:t>12</a:t>
            </a:fld>
            <a:endParaRPr kumimoji="1" lang="ja-JP" altLang="en-US"/>
          </a:p>
        </p:txBody>
      </p:sp>
    </p:spTree>
    <p:extLst>
      <p:ext uri="{BB962C8B-B14F-4D97-AF65-F5344CB8AC3E}">
        <p14:creationId xmlns:p14="http://schemas.microsoft.com/office/powerpoint/2010/main" val="3133361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t>これは文部科学省からつい</a:t>
            </a:r>
            <a:r>
              <a:rPr kumimoji="1" lang="en-US" altLang="ja-JP" sz="1200" dirty="0" smtClean="0"/>
              <a:t>2</a:t>
            </a:r>
            <a:r>
              <a:rPr kumimoji="1" lang="ja-JP" altLang="en-US" sz="1200" dirty="0" smtClean="0"/>
              <a:t>か月前に出された「</a:t>
            </a:r>
            <a:r>
              <a:rPr lang="ja-JP" altLang="en-US" sz="1200" dirty="0" smtClean="0"/>
              <a:t>中高生を中心とした子供の生活習慣づくりに関する検討委員会」これは中</a:t>
            </a:r>
            <a:r>
              <a:rPr kumimoji="1" lang="ja-JP" altLang="en-US" dirty="0" smtClean="0"/>
              <a:t>高生のデータですが、小学校のうちから意識させておくことはすごく大切です。まして家庭環境が厳しい子どもについては、小学校のうちに本人に意識させておくことが、特に大切です。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9BA7E378-E083-4292-BB02-1F8EC6A8D0D8}"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385876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083B76-984C-4501-BAAE-40BD16E881F2}" type="slidenum">
              <a:rPr kumimoji="1" lang="ja-JP" altLang="en-US" smtClean="0"/>
              <a:t>14</a:t>
            </a:fld>
            <a:endParaRPr kumimoji="1" lang="ja-JP" altLang="en-US"/>
          </a:p>
        </p:txBody>
      </p:sp>
    </p:spTree>
    <p:extLst>
      <p:ext uri="{BB962C8B-B14F-4D97-AF65-F5344CB8AC3E}">
        <p14:creationId xmlns:p14="http://schemas.microsoft.com/office/powerpoint/2010/main" val="3981361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083B76-984C-4501-BAAE-40BD16E881F2}" type="slidenum">
              <a:rPr kumimoji="1" lang="ja-JP" altLang="en-US" smtClean="0"/>
              <a:t>15</a:t>
            </a:fld>
            <a:endParaRPr kumimoji="1" lang="ja-JP" altLang="en-US"/>
          </a:p>
        </p:txBody>
      </p:sp>
    </p:spTree>
    <p:extLst>
      <p:ext uri="{BB962C8B-B14F-4D97-AF65-F5344CB8AC3E}">
        <p14:creationId xmlns:p14="http://schemas.microsoft.com/office/powerpoint/2010/main" val="2985345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083B76-984C-4501-BAAE-40BD16E881F2}" type="slidenum">
              <a:rPr kumimoji="1" lang="ja-JP" altLang="en-US" smtClean="0"/>
              <a:t>16</a:t>
            </a:fld>
            <a:endParaRPr kumimoji="1" lang="ja-JP" altLang="en-US"/>
          </a:p>
        </p:txBody>
      </p:sp>
    </p:spTree>
    <p:extLst>
      <p:ext uri="{BB962C8B-B14F-4D97-AF65-F5344CB8AC3E}">
        <p14:creationId xmlns:p14="http://schemas.microsoft.com/office/powerpoint/2010/main" val="1012754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083B76-984C-4501-BAAE-40BD16E881F2}" type="slidenum">
              <a:rPr kumimoji="1" lang="ja-JP" altLang="en-US" smtClean="0"/>
              <a:t>17</a:t>
            </a:fld>
            <a:endParaRPr kumimoji="1" lang="ja-JP" altLang="en-US"/>
          </a:p>
        </p:txBody>
      </p:sp>
    </p:spTree>
    <p:extLst>
      <p:ext uri="{BB962C8B-B14F-4D97-AF65-F5344CB8AC3E}">
        <p14:creationId xmlns:p14="http://schemas.microsoft.com/office/powerpoint/2010/main" val="952686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083B76-984C-4501-BAAE-40BD16E881F2}" type="slidenum">
              <a:rPr kumimoji="1" lang="ja-JP" altLang="en-US" smtClean="0"/>
              <a:t>18</a:t>
            </a:fld>
            <a:endParaRPr kumimoji="1" lang="ja-JP" altLang="en-US"/>
          </a:p>
        </p:txBody>
      </p:sp>
    </p:spTree>
    <p:extLst>
      <p:ext uri="{BB962C8B-B14F-4D97-AF65-F5344CB8AC3E}">
        <p14:creationId xmlns:p14="http://schemas.microsoft.com/office/powerpoint/2010/main" val="350727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083B76-984C-4501-BAAE-40BD16E881F2}" type="slidenum">
              <a:rPr kumimoji="1" lang="ja-JP" altLang="en-US" smtClean="0"/>
              <a:t>19</a:t>
            </a:fld>
            <a:endParaRPr kumimoji="1" lang="ja-JP" altLang="en-US"/>
          </a:p>
        </p:txBody>
      </p:sp>
    </p:spTree>
    <p:extLst>
      <p:ext uri="{BB962C8B-B14F-4D97-AF65-F5344CB8AC3E}">
        <p14:creationId xmlns:p14="http://schemas.microsoft.com/office/powerpoint/2010/main" val="367589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sz="1800" smtClean="0"/>
              <a:t>ありますねえ。ここは大きな差が見られるようです。わたしがあえて「かなり」とつけたことがおわかりいただけると思います。また、「一緒に走っては？ウオーキングをしては？」など、このことは家庭に呼びかけてもいい、体力向上に向けた重要な要素だと思います。</a:t>
            </a:r>
          </a:p>
        </p:txBody>
      </p:sp>
      <p:sp>
        <p:nvSpPr>
          <p:cNvPr id="706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fld id="{5DE3815C-FA4D-4F59-846F-9FBC9CF57E5D}" type="slidenum">
              <a:rPr lang="ja-JP" altLang="en-US">
                <a:solidFill>
                  <a:prstClr val="black"/>
                </a:solidFill>
              </a:rPr>
              <a:pPr/>
              <a:t>2</a:t>
            </a:fld>
            <a:endParaRPr lang="ja-JP"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083B76-984C-4501-BAAE-40BD16E881F2}" type="slidenum">
              <a:rPr kumimoji="1" lang="ja-JP" altLang="en-US" smtClean="0"/>
              <a:t>20</a:t>
            </a:fld>
            <a:endParaRPr kumimoji="1" lang="ja-JP" altLang="en-US"/>
          </a:p>
        </p:txBody>
      </p:sp>
    </p:spTree>
    <p:extLst>
      <p:ext uri="{BB962C8B-B14F-4D97-AF65-F5344CB8AC3E}">
        <p14:creationId xmlns:p14="http://schemas.microsoft.com/office/powerpoint/2010/main" val="3751864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ja-JP" altLang="en-US" sz="1200" dirty="0" smtClean="0">
                <a:solidFill>
                  <a:prstClr val="black"/>
                </a:solidFill>
                <a:latin typeface="AR古印体B" pitchFamily="49" charset="-128"/>
                <a:ea typeface="AR古印体B" pitchFamily="49" charset="-128"/>
              </a:rPr>
              <a:t>「中高生に対しては、将来的な目標を持たせたり、ああせよ、こうせよと言うよりも、中高生自身がああなりたい、こうなりたいというモデルを示したりすることが有効である。」とありましたが、まさにモデルとなるアスリートの言葉で運動、スポーツの大切さを考えてみたいと思います。誰が言った言葉かわかったら答えてください。</a:t>
            </a:r>
          </a:p>
          <a:p>
            <a:pPr algn="just" eaLnBrk="1" hangingPunct="1">
              <a:spcBef>
                <a:spcPct val="0"/>
              </a:spcBef>
            </a:pPr>
            <a:endParaRPr lang="ja-JP" altLang="en-US" dirty="0" smtClean="0"/>
          </a:p>
        </p:txBody>
      </p:sp>
      <p:sp>
        <p:nvSpPr>
          <p:cNvPr id="819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01700" fontAlgn="base">
              <a:spcBef>
                <a:spcPct val="0"/>
              </a:spcBef>
              <a:spcAft>
                <a:spcPct val="0"/>
              </a:spcAft>
              <a:defRPr/>
            </a:pPr>
            <a:fld id="{2628E82B-4738-41D1-8E3C-A767B6B162CE}" type="slidenum">
              <a:rPr lang="ja-JP" altLang="en-US" smtClean="0">
                <a:solidFill>
                  <a:srgbClr val="000000"/>
                </a:solidFill>
              </a:rPr>
              <a:pPr defTabSz="901700" fontAlgn="base">
                <a:spcBef>
                  <a:spcPct val="0"/>
                </a:spcBef>
                <a:spcAft>
                  <a:spcPct val="0"/>
                </a:spcAft>
                <a:defRPr/>
              </a:pPr>
              <a:t>21</a:t>
            </a:fld>
            <a:endParaRPr lang="ja-JP" altLang="en-US" smtClean="0">
              <a:solidFill>
                <a:srgbClr val="000000"/>
              </a:solidFill>
            </a:endParaRPr>
          </a:p>
        </p:txBody>
      </p:sp>
    </p:spTree>
    <p:extLst>
      <p:ext uri="{BB962C8B-B14F-4D97-AF65-F5344CB8AC3E}">
        <p14:creationId xmlns:p14="http://schemas.microsoft.com/office/powerpoint/2010/main" val="965809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809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01700" fontAlgn="base">
              <a:spcBef>
                <a:spcPct val="0"/>
              </a:spcBef>
              <a:spcAft>
                <a:spcPct val="0"/>
              </a:spcAft>
              <a:defRPr/>
            </a:pPr>
            <a:fld id="{B3BA00EF-D90B-4B91-B26A-6724157FF57C}" type="slidenum">
              <a:rPr lang="ja-JP" altLang="en-US" smtClean="0">
                <a:solidFill>
                  <a:srgbClr val="000000"/>
                </a:solidFill>
              </a:rPr>
              <a:pPr defTabSz="901700" fontAlgn="base">
                <a:spcBef>
                  <a:spcPct val="0"/>
                </a:spcBef>
                <a:spcAft>
                  <a:spcPct val="0"/>
                </a:spcAft>
                <a:defRPr/>
              </a:pPr>
              <a:t>22</a:t>
            </a:fld>
            <a:endParaRPr lang="ja-JP" altLang="en-US" smtClean="0">
              <a:solidFill>
                <a:srgbClr val="000000"/>
              </a:solidFill>
            </a:endParaRPr>
          </a:p>
        </p:txBody>
      </p:sp>
    </p:spTree>
    <p:extLst>
      <p:ext uri="{BB962C8B-B14F-4D97-AF65-F5344CB8AC3E}">
        <p14:creationId xmlns:p14="http://schemas.microsoft.com/office/powerpoint/2010/main" val="3477367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ja-JP" altLang="en-US" dirty="0" smtClean="0"/>
          </a:p>
        </p:txBody>
      </p:sp>
      <p:sp>
        <p:nvSpPr>
          <p:cNvPr id="819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01700" fontAlgn="base">
              <a:spcBef>
                <a:spcPct val="0"/>
              </a:spcBef>
              <a:spcAft>
                <a:spcPct val="0"/>
              </a:spcAft>
              <a:defRPr/>
            </a:pPr>
            <a:fld id="{2628E82B-4738-41D1-8E3C-A767B6B162CE}" type="slidenum">
              <a:rPr lang="ja-JP" altLang="en-US" smtClean="0">
                <a:solidFill>
                  <a:srgbClr val="000000"/>
                </a:solidFill>
              </a:rPr>
              <a:pPr defTabSz="901700" fontAlgn="base">
                <a:spcBef>
                  <a:spcPct val="0"/>
                </a:spcBef>
                <a:spcAft>
                  <a:spcPct val="0"/>
                </a:spcAft>
                <a:defRPr/>
              </a:pPr>
              <a:t>23</a:t>
            </a:fld>
            <a:endParaRPr lang="ja-JP" altLang="en-US" smtClean="0">
              <a:solidFill>
                <a:srgbClr val="000000"/>
              </a:solidFill>
            </a:endParaRPr>
          </a:p>
        </p:txBody>
      </p:sp>
    </p:spTree>
    <p:extLst>
      <p:ext uri="{BB962C8B-B14F-4D97-AF65-F5344CB8AC3E}">
        <p14:creationId xmlns:p14="http://schemas.microsoft.com/office/powerpoint/2010/main" val="3639622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ja-JP" altLang="en-US" dirty="0" smtClean="0"/>
          </a:p>
        </p:txBody>
      </p:sp>
      <p:sp>
        <p:nvSpPr>
          <p:cNvPr id="819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01700" fontAlgn="base">
              <a:spcBef>
                <a:spcPct val="0"/>
              </a:spcBef>
              <a:spcAft>
                <a:spcPct val="0"/>
              </a:spcAft>
              <a:defRPr/>
            </a:pPr>
            <a:fld id="{2628E82B-4738-41D1-8E3C-A767B6B162CE}" type="slidenum">
              <a:rPr lang="ja-JP" altLang="en-US" smtClean="0">
                <a:solidFill>
                  <a:srgbClr val="000000"/>
                </a:solidFill>
              </a:rPr>
              <a:pPr defTabSz="901700" fontAlgn="base">
                <a:spcBef>
                  <a:spcPct val="0"/>
                </a:spcBef>
                <a:spcAft>
                  <a:spcPct val="0"/>
                </a:spcAft>
                <a:defRPr/>
              </a:pPr>
              <a:t>24</a:t>
            </a:fld>
            <a:endParaRPr lang="ja-JP" altLang="en-US" smtClean="0">
              <a:solidFill>
                <a:srgbClr val="000000"/>
              </a:solidFill>
            </a:endParaRPr>
          </a:p>
        </p:txBody>
      </p:sp>
    </p:spTree>
    <p:extLst>
      <p:ext uri="{BB962C8B-B14F-4D97-AF65-F5344CB8AC3E}">
        <p14:creationId xmlns:p14="http://schemas.microsoft.com/office/powerpoint/2010/main" val="2377340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ja-JP" altLang="en-US" dirty="0" smtClean="0"/>
          </a:p>
        </p:txBody>
      </p:sp>
      <p:sp>
        <p:nvSpPr>
          <p:cNvPr id="819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01700" fontAlgn="base">
              <a:spcBef>
                <a:spcPct val="0"/>
              </a:spcBef>
              <a:spcAft>
                <a:spcPct val="0"/>
              </a:spcAft>
              <a:defRPr/>
            </a:pPr>
            <a:fld id="{2628E82B-4738-41D1-8E3C-A767B6B162CE}" type="slidenum">
              <a:rPr lang="ja-JP" altLang="en-US" smtClean="0">
                <a:solidFill>
                  <a:srgbClr val="000000"/>
                </a:solidFill>
              </a:rPr>
              <a:pPr defTabSz="901700" fontAlgn="base">
                <a:spcBef>
                  <a:spcPct val="0"/>
                </a:spcBef>
                <a:spcAft>
                  <a:spcPct val="0"/>
                </a:spcAft>
                <a:defRPr/>
              </a:pPr>
              <a:t>25</a:t>
            </a:fld>
            <a:endParaRPr lang="ja-JP" altLang="en-US" smtClean="0">
              <a:solidFill>
                <a:srgbClr val="000000"/>
              </a:solidFill>
            </a:endParaRPr>
          </a:p>
        </p:txBody>
      </p:sp>
    </p:spTree>
    <p:extLst>
      <p:ext uri="{BB962C8B-B14F-4D97-AF65-F5344CB8AC3E}">
        <p14:creationId xmlns:p14="http://schemas.microsoft.com/office/powerpoint/2010/main" val="3777982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endParaRPr lang="ja-JP" altLang="en-US" sz="1200" dirty="0">
              <a:solidFill>
                <a:prstClr val="black"/>
              </a:solidFill>
              <a:latin typeface="AR古印体B" pitchFamily="49" charset="-128"/>
              <a:ea typeface="AR古印体B" pitchFamily="49" charset="-128"/>
            </a:endParaRPr>
          </a:p>
        </p:txBody>
      </p:sp>
      <p:sp>
        <p:nvSpPr>
          <p:cNvPr id="2458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5CC5AE-BCB7-4317-B228-0B610A4CDA2C}" type="slidenum">
              <a:rPr lang="ja-JP" altLang="en-US" smtClean="0"/>
              <a:pPr fontAlgn="base">
                <a:spcBef>
                  <a:spcPct val="0"/>
                </a:spcBef>
                <a:spcAft>
                  <a:spcPct val="0"/>
                </a:spcAft>
                <a:defRPr/>
              </a:pPr>
              <a:t>26</a:t>
            </a:fld>
            <a:endParaRPr lang="ja-JP" altLang="en-US" smtClean="0"/>
          </a:p>
        </p:txBody>
      </p:sp>
    </p:spTree>
    <p:extLst>
      <p:ext uri="{BB962C8B-B14F-4D97-AF65-F5344CB8AC3E}">
        <p14:creationId xmlns:p14="http://schemas.microsoft.com/office/powerpoint/2010/main" val="3328802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smtClean="0"/>
          </a:p>
        </p:txBody>
      </p:sp>
      <p:sp>
        <p:nvSpPr>
          <p:cNvPr id="2458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5CC5AE-BCB7-4317-B228-0B610A4CDA2C}" type="slidenum">
              <a:rPr lang="ja-JP" altLang="en-US" smtClean="0"/>
              <a:pPr fontAlgn="base">
                <a:spcBef>
                  <a:spcPct val="0"/>
                </a:spcBef>
                <a:spcAft>
                  <a:spcPct val="0"/>
                </a:spcAft>
                <a:defRPr/>
              </a:pPr>
              <a:t>27</a:t>
            </a:fld>
            <a:endParaRPr lang="ja-JP" altLang="en-US" smtClean="0"/>
          </a:p>
        </p:txBody>
      </p:sp>
    </p:spTree>
    <p:extLst>
      <p:ext uri="{BB962C8B-B14F-4D97-AF65-F5344CB8AC3E}">
        <p14:creationId xmlns:p14="http://schemas.microsoft.com/office/powerpoint/2010/main" val="2523617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ja-JP" altLang="en-US" dirty="0" smtClean="0"/>
          </a:p>
        </p:txBody>
      </p:sp>
      <p:sp>
        <p:nvSpPr>
          <p:cNvPr id="819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01700" fontAlgn="base">
              <a:spcBef>
                <a:spcPct val="0"/>
              </a:spcBef>
              <a:spcAft>
                <a:spcPct val="0"/>
              </a:spcAft>
              <a:defRPr/>
            </a:pPr>
            <a:fld id="{2628E82B-4738-41D1-8E3C-A767B6B162CE}" type="slidenum">
              <a:rPr lang="ja-JP" altLang="en-US" smtClean="0">
                <a:solidFill>
                  <a:srgbClr val="000000"/>
                </a:solidFill>
              </a:rPr>
              <a:pPr defTabSz="901700" fontAlgn="base">
                <a:spcBef>
                  <a:spcPct val="0"/>
                </a:spcBef>
                <a:spcAft>
                  <a:spcPct val="0"/>
                </a:spcAft>
                <a:defRPr/>
              </a:pPr>
              <a:t>28</a:t>
            </a:fld>
            <a:endParaRPr lang="ja-JP" altLang="en-US" smtClean="0">
              <a:solidFill>
                <a:srgbClr val="000000"/>
              </a:solidFill>
            </a:endParaRPr>
          </a:p>
        </p:txBody>
      </p:sp>
    </p:spTree>
    <p:extLst>
      <p:ext uri="{BB962C8B-B14F-4D97-AF65-F5344CB8AC3E}">
        <p14:creationId xmlns:p14="http://schemas.microsoft.com/office/powerpoint/2010/main" val="2985331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ja-JP" altLang="en-US" dirty="0" smtClean="0"/>
          </a:p>
        </p:txBody>
      </p:sp>
      <p:sp>
        <p:nvSpPr>
          <p:cNvPr id="819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01700" fontAlgn="base">
              <a:spcBef>
                <a:spcPct val="0"/>
              </a:spcBef>
              <a:spcAft>
                <a:spcPct val="0"/>
              </a:spcAft>
              <a:defRPr/>
            </a:pPr>
            <a:fld id="{2628E82B-4738-41D1-8E3C-A767B6B162CE}" type="slidenum">
              <a:rPr lang="ja-JP" altLang="en-US" smtClean="0">
                <a:solidFill>
                  <a:srgbClr val="000000"/>
                </a:solidFill>
              </a:rPr>
              <a:pPr defTabSz="901700" fontAlgn="base">
                <a:spcBef>
                  <a:spcPct val="0"/>
                </a:spcBef>
                <a:spcAft>
                  <a:spcPct val="0"/>
                </a:spcAft>
                <a:defRPr/>
              </a:pPr>
              <a:t>29</a:t>
            </a:fld>
            <a:endParaRPr lang="ja-JP" altLang="en-US" smtClean="0">
              <a:solidFill>
                <a:srgbClr val="000000"/>
              </a:solidFill>
            </a:endParaRPr>
          </a:p>
        </p:txBody>
      </p:sp>
    </p:spTree>
    <p:extLst>
      <p:ext uri="{BB962C8B-B14F-4D97-AF65-F5344CB8AC3E}">
        <p14:creationId xmlns:p14="http://schemas.microsoft.com/office/powerpoint/2010/main" val="818433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sz="1800" smtClean="0"/>
              <a:t>すごいですね。スポーツ観戦と体力には関係があります。実際にスタジアムに行って観れなくても、ＴＶ観戦も大事だと思います。これも呼びかけていいと思います。</a:t>
            </a:r>
            <a:endParaRPr lang="en-US" altLang="ja-JP" sz="1800" smtClean="0"/>
          </a:p>
          <a:p>
            <a:pPr>
              <a:spcBef>
                <a:spcPct val="0"/>
              </a:spcBef>
            </a:pPr>
            <a:r>
              <a:rPr lang="ja-JP" altLang="en-US" sz="1800" smtClean="0"/>
              <a:t>私も子どものころ、実際この目で見たカープの長島清幸や長内、ヤクルトの大杉、バレーではキューバのルイス、広瀬やみつや、サッカーの中山、今でも鮮明に覚えています。</a:t>
            </a:r>
          </a:p>
        </p:txBody>
      </p:sp>
      <p:sp>
        <p:nvSpPr>
          <p:cNvPr id="727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fld id="{D936506B-48E3-4651-95DC-E8DD2FCDF35A}" type="slidenum">
              <a:rPr lang="ja-JP" altLang="en-US">
                <a:solidFill>
                  <a:prstClr val="black"/>
                </a:solidFill>
              </a:rPr>
              <a:pPr/>
              <a:t>3</a:t>
            </a:fld>
            <a:endParaRPr lang="ja-JP"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31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運動、スポーツのもつ特性は、技能の習得にとどまらないということは言うまでもありません。学校において、体育主任の先生の役割は大きなものです。１０年後、２０年後も子どもたちがスポーツをしている、または、あのときの先生の・・・・（思案中）</a:t>
            </a:r>
          </a:p>
        </p:txBody>
      </p:sp>
      <p:sp>
        <p:nvSpPr>
          <p:cNvPr id="1331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1700" fontAlgn="base">
              <a:spcBef>
                <a:spcPct val="0"/>
              </a:spcBef>
              <a:spcAft>
                <a:spcPct val="0"/>
              </a:spcAft>
            </a:pPr>
            <a:fld id="{FF76C0EF-8E83-4449-9D02-2A2CF16D487E}" type="slidenum">
              <a:rPr lang="ja-JP" altLang="en-US" smtClean="0">
                <a:solidFill>
                  <a:srgbClr val="000000"/>
                </a:solidFill>
              </a:rPr>
              <a:pPr defTabSz="901700" fontAlgn="base">
                <a:spcBef>
                  <a:spcPct val="0"/>
                </a:spcBef>
                <a:spcAft>
                  <a:spcPct val="0"/>
                </a:spcAft>
              </a:pPr>
              <a:t>30</a:t>
            </a:fld>
            <a:endParaRPr lang="ja-JP" altLang="en-US" smtClean="0">
              <a:solidFill>
                <a:srgbClr val="000000"/>
              </a:solidFill>
            </a:endParaRPr>
          </a:p>
        </p:txBody>
      </p:sp>
    </p:spTree>
    <p:extLst>
      <p:ext uri="{BB962C8B-B14F-4D97-AF65-F5344CB8AC3E}">
        <p14:creationId xmlns:p14="http://schemas.microsoft.com/office/powerpoint/2010/main" val="347485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0A0D2E-EC86-4ACC-8EC4-6E5A0D02A385}"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89379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0A0D2E-EC86-4ACC-8EC4-6E5A0D02A385}"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91330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0A0D2E-EC86-4ACC-8EC4-6E5A0D02A385}"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338566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0A0D2E-EC86-4ACC-8EC4-6E5A0D02A385}"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980400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0A0D2E-EC86-4ACC-8EC4-6E5A0D02A385}"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89508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0A0D2E-EC86-4ACC-8EC4-6E5A0D02A385}"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264680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A567AB32-834D-43EE-B133-AAF4DE6B4649}" type="datetimeFigureOut">
              <a:rPr kumimoji="1" lang="ja-JP" altLang="en-US" smtClean="0"/>
              <a:t>2014/6/2</a:t>
            </a:fld>
            <a:endParaRPr kumimoji="1" lang="ja-JP" altLang="en-US"/>
          </a:p>
        </p:txBody>
      </p:sp>
      <p:sp>
        <p:nvSpPr>
          <p:cNvPr id="8" name="Slide Number Placeholder 7"/>
          <p:cNvSpPr>
            <a:spLocks noGrp="1"/>
          </p:cNvSpPr>
          <p:nvPr>
            <p:ph type="sldNum" sz="quarter" idx="11"/>
          </p:nvPr>
        </p:nvSpPr>
        <p:spPr/>
        <p:txBody>
          <a:bodyPr/>
          <a:lstStyle/>
          <a:p>
            <a:fld id="{8B6B4B3F-90CC-400C-ADB8-44D1A49D2C30}"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567AB32-834D-43EE-B133-AAF4DE6B4649}" type="datetimeFigureOut">
              <a:rPr kumimoji="1" lang="ja-JP" altLang="en-US" smtClean="0"/>
              <a:t>2014/6/2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6B4B3F-90CC-400C-ADB8-44D1A49D2C30}"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567AB32-834D-43EE-B133-AAF4DE6B4649}" type="datetimeFigureOut">
              <a:rPr kumimoji="1" lang="ja-JP" altLang="en-US" smtClean="0"/>
              <a:t>2014/6/2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6B4B3F-90CC-400C-ADB8-44D1A49D2C30}"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67BF622-5CB5-4F03-A7BC-455A1CA24E23}"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59261D5-B081-44C6-B720-D88AE5B57CC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15799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992E38-2FFC-4615-9B05-083D0B8BEE7C}"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C79D452-D7A1-4808-BF42-A6C492E9427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69047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14CD091-A2D8-42A2-A512-E21D1F90DD03}"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2864C0-16BD-4030-B59D-3DF18B45093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953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364CAF9A-E85A-4594-A5B8-D441A66E6645}"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AA64968-29F9-4465-8B55-A616CCF914D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03663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2B01C6B-7ED4-43ED-877C-9F2F0D3E1253}"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05D5B69-E0A0-4226-BF03-4888A30B6E3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48312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D4A10BEB-03A8-4E94-9E35-62756E4F498D}"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06D06328-A629-4841-9798-37E9C994DDC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18633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2EBB3A5-BF96-4E1A-9E43-10D4185A6651}"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92702286-BA67-4338-B008-FD62D9E9936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18676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457FECF-5ED1-4594-9420-0BFE3B623C98}"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45C5400-899D-457F-BC25-137B56A288F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1193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9" name="Date Placeholder 8"/>
          <p:cNvSpPr>
            <a:spLocks noGrp="1"/>
          </p:cNvSpPr>
          <p:nvPr>
            <p:ph type="dt" sz="half" idx="14"/>
          </p:nvPr>
        </p:nvSpPr>
        <p:spPr/>
        <p:txBody>
          <a:bodyPr/>
          <a:lstStyle/>
          <a:p>
            <a:fld id="{A567AB32-834D-43EE-B133-AAF4DE6B4649}" type="datetimeFigureOut">
              <a:rPr kumimoji="1" lang="ja-JP" altLang="en-US" smtClean="0"/>
              <a:t>2014/6/2</a:t>
            </a:fld>
            <a:endParaRPr kumimoji="1" lang="ja-JP" altLang="en-US"/>
          </a:p>
        </p:txBody>
      </p:sp>
      <p:sp>
        <p:nvSpPr>
          <p:cNvPr id="10" name="Slide Number Placeholder 9"/>
          <p:cNvSpPr>
            <a:spLocks noGrp="1"/>
          </p:cNvSpPr>
          <p:nvPr>
            <p:ph type="sldNum" sz="quarter" idx="15"/>
          </p:nvPr>
        </p:nvSpPr>
        <p:spPr/>
        <p:txBody>
          <a:bodyPr/>
          <a:lstStyle/>
          <a:p>
            <a:fld id="{8B6B4B3F-90CC-400C-ADB8-44D1A49D2C30}" type="slidenum">
              <a:rPr kumimoji="1" lang="ja-JP" altLang="en-US" smtClean="0"/>
              <a:t>‹#›</a:t>
            </a:fld>
            <a:endParaRPr kumimoji="1" lang="ja-JP" altLang="en-US"/>
          </a:p>
        </p:txBody>
      </p:sp>
      <p:sp>
        <p:nvSpPr>
          <p:cNvPr id="11" name="Footer Placeholder 10"/>
          <p:cNvSpPr>
            <a:spLocks noGrp="1"/>
          </p:cNvSpPr>
          <p:nvPr>
            <p:ph type="ftr" sz="quarter" idx="16"/>
          </p:nvPr>
        </p:nvSpPr>
        <p:spPr/>
        <p:txBody>
          <a:bodyPr/>
          <a:lstStyle/>
          <a:p>
            <a:endParaRPr kumimoji="1" lang="ja-JP" altLang="en-US"/>
          </a:p>
        </p:txBody>
      </p:sp>
      <p:sp>
        <p:nvSpPr>
          <p:cNvPr id="12" name="Title 11"/>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44BC988-47A0-46C5-BFDD-840D2440029A}"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E447AAF-0BD6-4727-A568-8CC94450844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94580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6CB2D6C-B61C-4814-99AC-72A8ED1D8BE7}"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81E25B4-CA3A-4306-AB94-AD5BC3B211D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73215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CEDDC2C-BA78-4071-977C-B34CAA51F997}"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053A35F-3A26-418E-8B5B-4DADDE0300D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11111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107483B-48ED-4D84-ACFC-92575AE420DC}"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3883860955"/>
      </p:ext>
    </p:extLst>
  </p:cSld>
  <p:clrMapOvr>
    <a:masterClrMapping/>
  </p:clrMapOvr>
  <p:transition spd="med">
    <p:push/>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D84996-65EF-47AF-8252-A8F674893F8C}"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2313606886"/>
      </p:ext>
    </p:extLst>
  </p:cSld>
  <p:clrMapOvr>
    <a:masterClrMapping/>
  </p:clrMapOvr>
  <p:transition spd="med">
    <p:push/>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01123DA-4317-4FBB-97CA-F80F29180530}"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908702498"/>
      </p:ext>
    </p:extLst>
  </p:cSld>
  <p:clrMapOvr>
    <a:masterClrMapping/>
  </p:clrMapOvr>
  <p:transition spd="med">
    <p:push/>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8F9BE5-1D4D-47FD-8C4B-C6B67D2C81BE}"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962470065"/>
      </p:ext>
    </p:extLst>
  </p:cSld>
  <p:clrMapOvr>
    <a:masterClrMapping/>
  </p:clrMapOvr>
  <p:transition spd="med">
    <p:push/>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8534122-460B-4C6F-912A-A117487C8E07}"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467946594"/>
      </p:ext>
    </p:extLst>
  </p:cSld>
  <p:clrMapOvr>
    <a:masterClrMapping/>
  </p:clrMapOvr>
  <p:transition spd="med">
    <p:push/>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9E9AB5A-6C26-435A-90AD-6437923732A3}"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3845152330"/>
      </p:ext>
    </p:extLst>
  </p:cSld>
  <p:clrMapOvr>
    <a:masterClrMapping/>
  </p:clrMapOvr>
  <p:transition spd="med">
    <p:push/>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21035-03CC-4026-A2C7-7A3BC39AAEEF}"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989708405"/>
      </p:ext>
    </p:extLst>
  </p:cSld>
  <p:clrMapOvr>
    <a:masterClrMapping/>
  </p:clrMapOvr>
  <p:transition spd="med">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A567AB32-834D-43EE-B133-AAF4DE6B4649}" type="datetimeFigureOut">
              <a:rPr kumimoji="1" lang="ja-JP" altLang="en-US" smtClean="0"/>
              <a:t>2014/6/2</a:t>
            </a:fld>
            <a:endParaRPr kumimoji="1" lang="ja-JP" altLang="en-US"/>
          </a:p>
        </p:txBody>
      </p:sp>
      <p:sp>
        <p:nvSpPr>
          <p:cNvPr id="8" name="Slide Number Placeholder 7"/>
          <p:cNvSpPr>
            <a:spLocks noGrp="1"/>
          </p:cNvSpPr>
          <p:nvPr>
            <p:ph type="sldNum" sz="quarter" idx="11"/>
          </p:nvPr>
        </p:nvSpPr>
        <p:spPr/>
        <p:txBody>
          <a:bodyPr/>
          <a:lstStyle/>
          <a:p>
            <a:fld id="{8B6B4B3F-90CC-400C-ADB8-44D1A49D2C30}"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06D101-FB52-4F1E-A952-E21544E89F96}"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3174319501"/>
      </p:ext>
    </p:extLst>
  </p:cSld>
  <p:clrMapOvr>
    <a:masterClrMapping/>
  </p:clrMapOvr>
  <p:transition spd="med">
    <p:push/>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4FE4535-1E3E-4180-8441-DC588F94D8D2}"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2382723980"/>
      </p:ext>
    </p:extLst>
  </p:cSld>
  <p:clrMapOvr>
    <a:masterClrMapping/>
  </p:clrMapOvr>
  <p:transition spd="med">
    <p:push/>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14840A5F-0F89-45F6-AAA4-073F35940BAC}"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413990148"/>
      </p:ext>
    </p:extLst>
  </p:cSld>
  <p:clrMapOvr>
    <a:masterClrMapping/>
  </p:clrMapOvr>
  <p:transition spd="med">
    <p:push/>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2245C6C-4959-44C9-BB0D-F09E352D8F91}"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846146293"/>
      </p:ext>
    </p:extLst>
  </p:cSld>
  <p:clrMapOvr>
    <a:masterClrMapping/>
  </p:clrMapOvr>
  <p:transition spd="med">
    <p:push/>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6D85820-D776-49A5-8B04-54E14C826468}" type="datetimeFigureOut">
              <a:rPr lang="ja-JP" altLang="en-US" smtClean="0">
                <a:solidFill>
                  <a:prstClr val="black">
                    <a:tint val="75000"/>
                  </a:prstClr>
                </a:solidFill>
              </a:rPr>
              <a:pPr/>
              <a:t>2014/6/2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B42012F-567E-4DD1-B124-276ACB5F6A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8935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D85820-D776-49A5-8B04-54E14C826468}" type="datetimeFigureOut">
              <a:rPr lang="ja-JP" altLang="en-US" smtClean="0">
                <a:solidFill>
                  <a:prstClr val="black">
                    <a:tint val="75000"/>
                  </a:prstClr>
                </a:solidFill>
              </a:rPr>
              <a:pPr/>
              <a:t>2014/6/2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B42012F-567E-4DD1-B124-276ACB5F6A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5961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6D85820-D776-49A5-8B04-54E14C826468}" type="datetimeFigureOut">
              <a:rPr lang="ja-JP" altLang="en-US" smtClean="0">
                <a:solidFill>
                  <a:prstClr val="black">
                    <a:tint val="75000"/>
                  </a:prstClr>
                </a:solidFill>
              </a:rPr>
              <a:pPr/>
              <a:t>2014/6/2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B42012F-567E-4DD1-B124-276ACB5F6A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2250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6D85820-D776-49A5-8B04-54E14C826468}" type="datetimeFigureOut">
              <a:rPr lang="ja-JP" altLang="en-US" smtClean="0">
                <a:solidFill>
                  <a:prstClr val="black">
                    <a:tint val="75000"/>
                  </a:prstClr>
                </a:solidFill>
              </a:rPr>
              <a:pPr/>
              <a:t>2014/6/2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B42012F-567E-4DD1-B124-276ACB5F6A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4505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6D85820-D776-49A5-8B04-54E14C826468}" type="datetimeFigureOut">
              <a:rPr lang="ja-JP" altLang="en-US" smtClean="0">
                <a:solidFill>
                  <a:prstClr val="black">
                    <a:tint val="75000"/>
                  </a:prstClr>
                </a:solidFill>
              </a:rPr>
              <a:pPr/>
              <a:t>2014/6/2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B42012F-567E-4DD1-B124-276ACB5F6A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3226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6D85820-D776-49A5-8B04-54E14C826468}" type="datetimeFigureOut">
              <a:rPr lang="ja-JP" altLang="en-US" smtClean="0">
                <a:solidFill>
                  <a:prstClr val="black">
                    <a:tint val="75000"/>
                  </a:prstClr>
                </a:solidFill>
              </a:rPr>
              <a:pPr/>
              <a:t>2014/6/2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B42012F-567E-4DD1-B124-276ACB5F6A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71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9" name="Date Placeholder 8"/>
          <p:cNvSpPr>
            <a:spLocks noGrp="1"/>
          </p:cNvSpPr>
          <p:nvPr>
            <p:ph type="dt" sz="half" idx="10"/>
          </p:nvPr>
        </p:nvSpPr>
        <p:spPr/>
        <p:txBody>
          <a:bodyPr/>
          <a:lstStyle/>
          <a:p>
            <a:fld id="{A567AB32-834D-43EE-B133-AAF4DE6B4649}" type="datetimeFigureOut">
              <a:rPr kumimoji="1" lang="ja-JP" altLang="en-US" smtClean="0"/>
              <a:t>2014/6/2</a:t>
            </a:fld>
            <a:endParaRPr kumimoji="1" lang="ja-JP" altLang="en-US"/>
          </a:p>
        </p:txBody>
      </p:sp>
      <p:sp>
        <p:nvSpPr>
          <p:cNvPr id="10" name="Slide Number Placeholder 9"/>
          <p:cNvSpPr>
            <a:spLocks noGrp="1"/>
          </p:cNvSpPr>
          <p:nvPr>
            <p:ph type="sldNum" sz="quarter" idx="11"/>
          </p:nvPr>
        </p:nvSpPr>
        <p:spPr/>
        <p:txBody>
          <a:bodyPr/>
          <a:lstStyle/>
          <a:p>
            <a:fld id="{8B6B4B3F-90CC-400C-ADB8-44D1A49D2C30}" type="slidenum">
              <a:rPr kumimoji="1" lang="ja-JP" altLang="en-US" smtClean="0"/>
              <a:t>‹#›</a:t>
            </a:fld>
            <a:endParaRPr kumimoji="1" lang="ja-JP" altLang="en-US"/>
          </a:p>
        </p:txBody>
      </p:sp>
      <p:sp>
        <p:nvSpPr>
          <p:cNvPr id="11" name="Footer Placeholder 10"/>
          <p:cNvSpPr>
            <a:spLocks noGrp="1"/>
          </p:cNvSpPr>
          <p:nvPr>
            <p:ph type="ftr" sz="quarter" idx="12"/>
          </p:nvPr>
        </p:nvSpPr>
        <p:spPr>
          <a:xfrm>
            <a:off x="493776" y="6356350"/>
            <a:ext cx="5102352" cy="365125"/>
          </a:xfrm>
        </p:spPr>
        <p:txBody>
          <a:bodyPr/>
          <a:lstStyle/>
          <a:p>
            <a:endParaRPr kumimoji="1" lang="ja-JP" alt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6D85820-D776-49A5-8B04-54E14C826468}" type="datetimeFigureOut">
              <a:rPr lang="ja-JP" altLang="en-US" smtClean="0">
                <a:solidFill>
                  <a:prstClr val="black">
                    <a:tint val="75000"/>
                  </a:prstClr>
                </a:solidFill>
              </a:rPr>
              <a:pPr/>
              <a:t>2014/6/2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B42012F-567E-4DD1-B124-276ACB5F6A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8349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6D85820-D776-49A5-8B04-54E14C826468}" type="datetimeFigureOut">
              <a:rPr lang="ja-JP" altLang="en-US" smtClean="0">
                <a:solidFill>
                  <a:prstClr val="black">
                    <a:tint val="75000"/>
                  </a:prstClr>
                </a:solidFill>
              </a:rPr>
              <a:pPr/>
              <a:t>2014/6/2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B42012F-567E-4DD1-B124-276ACB5F6A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687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6D85820-D776-49A5-8B04-54E14C826468}" type="datetimeFigureOut">
              <a:rPr lang="ja-JP" altLang="en-US" smtClean="0">
                <a:solidFill>
                  <a:prstClr val="black">
                    <a:tint val="75000"/>
                  </a:prstClr>
                </a:solidFill>
              </a:rPr>
              <a:pPr/>
              <a:t>2014/6/2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B42012F-567E-4DD1-B124-276ACB5F6A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2722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D85820-D776-49A5-8B04-54E14C826468}" type="datetimeFigureOut">
              <a:rPr lang="ja-JP" altLang="en-US" smtClean="0">
                <a:solidFill>
                  <a:prstClr val="black">
                    <a:tint val="75000"/>
                  </a:prstClr>
                </a:solidFill>
              </a:rPr>
              <a:pPr/>
              <a:t>2014/6/2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B42012F-567E-4DD1-B124-276ACB5F6A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094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D85820-D776-49A5-8B04-54E14C826468}" type="datetimeFigureOut">
              <a:rPr lang="ja-JP" altLang="en-US" smtClean="0">
                <a:solidFill>
                  <a:prstClr val="black">
                    <a:tint val="75000"/>
                  </a:prstClr>
                </a:solidFill>
              </a:rPr>
              <a:pPr/>
              <a:t>2014/6/2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B42012F-567E-4DD1-B124-276ACB5F6A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24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 name="Date Placeholder 9"/>
          <p:cNvSpPr>
            <a:spLocks noGrp="1"/>
          </p:cNvSpPr>
          <p:nvPr>
            <p:ph type="dt" sz="half" idx="10"/>
          </p:nvPr>
        </p:nvSpPr>
        <p:spPr/>
        <p:txBody>
          <a:bodyPr/>
          <a:lstStyle/>
          <a:p>
            <a:fld id="{A567AB32-834D-43EE-B133-AAF4DE6B4649}" type="datetimeFigureOut">
              <a:rPr kumimoji="1" lang="ja-JP" altLang="en-US" smtClean="0"/>
              <a:t>2014/6/2</a:t>
            </a:fld>
            <a:endParaRPr kumimoji="1" lang="ja-JP" altLang="en-US"/>
          </a:p>
        </p:txBody>
      </p:sp>
      <p:sp>
        <p:nvSpPr>
          <p:cNvPr id="11" name="Slide Number Placeholder 10"/>
          <p:cNvSpPr>
            <a:spLocks noGrp="1"/>
          </p:cNvSpPr>
          <p:nvPr>
            <p:ph type="sldNum" sz="quarter" idx="11"/>
          </p:nvPr>
        </p:nvSpPr>
        <p:spPr/>
        <p:txBody>
          <a:bodyPr/>
          <a:lstStyle/>
          <a:p>
            <a:fld id="{8B6B4B3F-90CC-400C-ADB8-44D1A49D2C30}" type="slidenum">
              <a:rPr kumimoji="1" lang="ja-JP" altLang="en-US" smtClean="0"/>
              <a:t>‹#›</a:t>
            </a:fld>
            <a:endParaRPr kumimoji="1" lang="ja-JP" altLang="en-US"/>
          </a:p>
        </p:txBody>
      </p:sp>
      <p:sp>
        <p:nvSpPr>
          <p:cNvPr id="12" name="Footer Placeholder 11"/>
          <p:cNvSpPr>
            <a:spLocks noGrp="1"/>
          </p:cNvSpPr>
          <p:nvPr>
            <p:ph type="ftr" sz="quarter" idx="12"/>
          </p:nvPr>
        </p:nvSpPr>
        <p:spPr>
          <a:xfrm>
            <a:off x="493776" y="6356350"/>
            <a:ext cx="5102352" cy="365125"/>
          </a:xfrm>
        </p:spPr>
        <p:txBody>
          <a:bodyPr/>
          <a:lstStyle/>
          <a:p>
            <a:endParaRPr kumimoji="1"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A567AB32-834D-43EE-B133-AAF4DE6B4649}" type="datetimeFigureOut">
              <a:rPr kumimoji="1" lang="ja-JP" altLang="en-US" smtClean="0"/>
              <a:t>2014/6/2</a:t>
            </a:fld>
            <a:endParaRPr kumimoji="1" lang="ja-JP" altLang="en-US"/>
          </a:p>
        </p:txBody>
      </p:sp>
      <p:sp>
        <p:nvSpPr>
          <p:cNvPr id="5" name="Title 4"/>
          <p:cNvSpPr>
            <a:spLocks noGrp="1"/>
          </p:cNvSpPr>
          <p:nvPr>
            <p:ph type="title"/>
          </p:nvPr>
        </p:nvSpPr>
        <p:spPr/>
        <p:txBody>
          <a:bodyPr/>
          <a:lstStyle/>
          <a:p>
            <a:r>
              <a:rPr lang="ja-JP" altLang="en-US" smtClean="0"/>
              <a:t>マスター タイトルの書式設定</a:t>
            </a:r>
            <a:endParaRPr lang="en-US" dirty="0"/>
          </a:p>
        </p:txBody>
      </p:sp>
      <p:sp>
        <p:nvSpPr>
          <p:cNvPr id="4" name="Slide Number Placeholder 3"/>
          <p:cNvSpPr>
            <a:spLocks noGrp="1"/>
          </p:cNvSpPr>
          <p:nvPr>
            <p:ph type="sldNum" sz="quarter" idx="11"/>
          </p:nvPr>
        </p:nvSpPr>
        <p:spPr/>
        <p:txBody>
          <a:bodyPr/>
          <a:lstStyle/>
          <a:p>
            <a:fld id="{8B6B4B3F-90CC-400C-ADB8-44D1A49D2C30}" type="slidenum">
              <a:rPr kumimoji="1" lang="ja-JP" altLang="en-US" smtClean="0"/>
              <a:t>‹#›</a:t>
            </a:fld>
            <a:endParaRPr kumimoji="1" lang="ja-JP" altLang="en-US"/>
          </a:p>
        </p:txBody>
      </p:sp>
      <p:sp>
        <p:nvSpPr>
          <p:cNvPr id="6" name="Footer Placeholder 5"/>
          <p:cNvSpPr>
            <a:spLocks noGrp="1"/>
          </p:cNvSpPr>
          <p:nvPr>
            <p:ph type="ftr" sz="quarter" idx="12"/>
          </p:nvPr>
        </p:nvSpPr>
        <p:spPr/>
        <p:txBody>
          <a:bodyPr/>
          <a:lstStyle/>
          <a:p>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7AB32-834D-43EE-B133-AAF4DE6B4649}" type="datetimeFigureOut">
              <a:rPr kumimoji="1" lang="ja-JP" altLang="en-US" smtClean="0"/>
              <a:t>2014/6/2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B6B4B3F-90CC-400C-ADB8-44D1A49D2C30}"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8" name="Date Placeholder 7"/>
          <p:cNvSpPr>
            <a:spLocks noGrp="1"/>
          </p:cNvSpPr>
          <p:nvPr>
            <p:ph type="dt" sz="half" idx="10"/>
          </p:nvPr>
        </p:nvSpPr>
        <p:spPr/>
        <p:txBody>
          <a:bodyPr/>
          <a:lstStyle/>
          <a:p>
            <a:fld id="{A567AB32-834D-43EE-B133-AAF4DE6B4649}" type="datetimeFigureOut">
              <a:rPr kumimoji="1" lang="ja-JP" altLang="en-US" smtClean="0"/>
              <a:t>2014/6/2</a:t>
            </a:fld>
            <a:endParaRPr kumimoji="1" lang="ja-JP" altLang="en-US"/>
          </a:p>
        </p:txBody>
      </p:sp>
      <p:sp>
        <p:nvSpPr>
          <p:cNvPr id="9" name="Slide Number Placeholder 8"/>
          <p:cNvSpPr>
            <a:spLocks noGrp="1"/>
          </p:cNvSpPr>
          <p:nvPr>
            <p:ph type="sldNum" sz="quarter" idx="11"/>
          </p:nvPr>
        </p:nvSpPr>
        <p:spPr/>
        <p:txBody>
          <a:bodyPr/>
          <a:lstStyle/>
          <a:p>
            <a:fld id="{8B6B4B3F-90CC-400C-ADB8-44D1A49D2C30}" type="slidenum">
              <a:rPr kumimoji="1" lang="ja-JP" altLang="en-US" smtClean="0"/>
              <a:t>‹#›</a:t>
            </a:fld>
            <a:endParaRPr kumimoji="1" lang="ja-JP" altLang="en-US"/>
          </a:p>
        </p:txBody>
      </p:sp>
      <p:sp>
        <p:nvSpPr>
          <p:cNvPr id="10" name="Footer Placeholder 9"/>
          <p:cNvSpPr>
            <a:spLocks noGrp="1"/>
          </p:cNvSpPr>
          <p:nvPr>
            <p:ph type="ftr" sz="quarter" idx="12"/>
          </p:nvPr>
        </p:nvSpPr>
        <p:spPr>
          <a:xfrm>
            <a:off x="493776" y="6356350"/>
            <a:ext cx="5102352" cy="365125"/>
          </a:xfrm>
        </p:spPr>
        <p:txBody>
          <a:bodyPr/>
          <a:lstStyle/>
          <a:p>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8" name="Date Placeholder 7"/>
          <p:cNvSpPr>
            <a:spLocks noGrp="1"/>
          </p:cNvSpPr>
          <p:nvPr>
            <p:ph type="dt" sz="half" idx="10"/>
          </p:nvPr>
        </p:nvSpPr>
        <p:spPr/>
        <p:txBody>
          <a:bodyPr/>
          <a:lstStyle/>
          <a:p>
            <a:fld id="{A567AB32-834D-43EE-B133-AAF4DE6B4649}" type="datetimeFigureOut">
              <a:rPr kumimoji="1" lang="ja-JP" altLang="en-US" smtClean="0"/>
              <a:t>2014/6/2</a:t>
            </a:fld>
            <a:endParaRPr kumimoji="1" lang="ja-JP" altLang="en-US"/>
          </a:p>
        </p:txBody>
      </p:sp>
      <p:sp>
        <p:nvSpPr>
          <p:cNvPr id="9" name="Slide Number Placeholder 8"/>
          <p:cNvSpPr>
            <a:spLocks noGrp="1"/>
          </p:cNvSpPr>
          <p:nvPr>
            <p:ph type="sldNum" sz="quarter" idx="11"/>
          </p:nvPr>
        </p:nvSpPr>
        <p:spPr/>
        <p:txBody>
          <a:bodyPr/>
          <a:lstStyle/>
          <a:p>
            <a:fld id="{8B6B4B3F-90CC-400C-ADB8-44D1A49D2C30}" type="slidenum">
              <a:rPr kumimoji="1" lang="ja-JP" altLang="en-US" smtClean="0"/>
              <a:t>‹#›</a:t>
            </a:fld>
            <a:endParaRPr kumimoji="1" lang="ja-JP" altLang="en-US"/>
          </a:p>
        </p:txBody>
      </p:sp>
      <p:sp>
        <p:nvSpPr>
          <p:cNvPr id="10" name="Footer Placeholder 9"/>
          <p:cNvSpPr>
            <a:spLocks noGrp="1"/>
          </p:cNvSpPr>
          <p:nvPr>
            <p:ph type="ftr" sz="quarter" idx="12"/>
          </p:nvPr>
        </p:nvSpPr>
        <p:spPr>
          <a:xfrm>
            <a:off x="493776" y="6356350"/>
            <a:ext cx="5102352" cy="365125"/>
          </a:xfrm>
        </p:spPr>
        <p:txBody>
          <a:bodyPr/>
          <a:lstStyle/>
          <a:p>
            <a:endParaRPr kumimoji="1"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A567AB32-834D-43EE-B133-AAF4DE6B4649}" type="datetimeFigureOut">
              <a:rPr kumimoji="1" lang="ja-JP" altLang="en-US" smtClean="0"/>
              <a:t>2014/6/2</a:t>
            </a:fld>
            <a:endParaRPr kumimoji="1" lang="ja-JP" alt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8B6B4B3F-90CC-400C-ADB8-44D1A49D2C30}"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kumimoji="1" sz="1800" kern="1200" cap="all" baseline="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Font typeface="Arial" pitchFamily="34" charset="0"/>
        <a:buChar char="•"/>
        <a:defRPr kumimoji="1"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3EA0E655-24D0-4F1A-93E1-E997B899EC13}"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736273EA-5B61-401B-A5F9-B6A9D29FCF1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379061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FF7B506-3627-4901-B7FB-F87FF5F08778}"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38997629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push/>
  </p:transition>
  <p:timing>
    <p:tnLst>
      <p:par>
        <p:cTn id="1" dur="indefinite" restart="never" nodeType="tmRoot"/>
      </p:par>
    </p:tnLst>
  </p:timing>
  <p:hf hdr="0" ft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85820-D776-49A5-8B04-54E14C826468}" type="datetimeFigureOut">
              <a:rPr lang="ja-JP" altLang="en-US" smtClean="0">
                <a:solidFill>
                  <a:prstClr val="black">
                    <a:tint val="75000"/>
                  </a:prstClr>
                </a:solidFill>
              </a:rPr>
              <a:pPr/>
              <a:t>2014/6/2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2012F-567E-4DD1-B124-276ACB5F6A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80081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406020"/>
            <a:ext cx="9179031" cy="2251579"/>
          </a:xfrm>
        </p:spPr>
        <p:txBody>
          <a:bodyPr anchor="ctr" anchorCtr="0"/>
          <a:lstStyle/>
          <a:p>
            <a:pPr algn="ctr"/>
            <a:r>
              <a:rPr kumimoji="1" lang="ja-JP" altLang="en-US" sz="6400" dirty="0" smtClean="0">
                <a:latin typeface="AR新藝体U" pitchFamily="49" charset="-128"/>
                <a:ea typeface="AR新藝体U" pitchFamily="49" charset="-128"/>
              </a:rPr>
              <a:t>子どもの健康と生活習慣</a:t>
            </a:r>
            <a:endParaRPr kumimoji="1" lang="ja-JP" altLang="en-US" sz="6400" dirty="0">
              <a:latin typeface="AR新藝体U" pitchFamily="49" charset="-128"/>
              <a:ea typeface="AR新藝体U" pitchFamily="49" charset="-128"/>
            </a:endParaRPr>
          </a:p>
        </p:txBody>
      </p:sp>
      <p:sp>
        <p:nvSpPr>
          <p:cNvPr id="3" name="サブタイトル 2"/>
          <p:cNvSpPr>
            <a:spLocks noGrp="1"/>
          </p:cNvSpPr>
          <p:nvPr>
            <p:ph type="subTitle" idx="1"/>
          </p:nvPr>
        </p:nvSpPr>
        <p:spPr>
          <a:xfrm>
            <a:off x="2897487" y="5769546"/>
            <a:ext cx="6246513" cy="1123336"/>
          </a:xfrm>
        </p:spPr>
        <p:txBody>
          <a:bodyPr>
            <a:normAutofit/>
          </a:bodyPr>
          <a:lstStyle/>
          <a:p>
            <a:pPr algn="r"/>
            <a:r>
              <a:rPr kumimoji="1" lang="ja-JP" altLang="en-US" sz="4000" i="0" dirty="0" smtClean="0">
                <a:latin typeface="AR新藝体U" pitchFamily="49" charset="-128"/>
                <a:ea typeface="AR新藝体U" pitchFamily="49" charset="-128"/>
              </a:rPr>
              <a:t>熊本県天草教育事務所　</a:t>
            </a:r>
            <a:endParaRPr kumimoji="1" lang="ja-JP" altLang="en-US" sz="4000" i="0" dirty="0">
              <a:latin typeface="AR新藝体U" pitchFamily="49" charset="-128"/>
              <a:ea typeface="AR新藝体U" pitchFamily="49" charset="-128"/>
            </a:endParaRPr>
          </a:p>
        </p:txBody>
      </p:sp>
      <p:sp>
        <p:nvSpPr>
          <p:cNvPr id="4" name="タイトル 1"/>
          <p:cNvSpPr txBox="1">
            <a:spLocks/>
          </p:cNvSpPr>
          <p:nvPr/>
        </p:nvSpPr>
        <p:spPr>
          <a:xfrm>
            <a:off x="142535" y="1"/>
            <a:ext cx="9036496" cy="764703"/>
          </a:xfrm>
          <a:prstGeom prst="rect">
            <a:avLst/>
          </a:prstGeom>
        </p:spPr>
        <p:txBody>
          <a:bodyPr vert="horz" lIns="0" tIns="45720" rIns="0" bIns="45720" rtlCol="0" anchor="ctr" anchorCtr="0">
            <a:noAutofit/>
          </a:bodyPr>
          <a:lstStyle>
            <a:lvl1pPr algn="l" defTabSz="914400" rtl="0" eaLnBrk="1" latinLnBrk="0" hangingPunct="1">
              <a:spcBef>
                <a:spcPct val="0"/>
              </a:spcBef>
              <a:buNone/>
              <a:defRPr kumimoji="1" sz="6600" kern="1200" cap="all" baseline="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r>
              <a:rPr lang="ja-JP" altLang="en-US" sz="4000" dirty="0" smtClean="0">
                <a:latin typeface="AR新藝体U" pitchFamily="49" charset="-128"/>
                <a:ea typeface="AR新藝体U" pitchFamily="49" charset="-128"/>
              </a:rPr>
              <a:t>体育主任研修会　研修４</a:t>
            </a:r>
            <a:endParaRPr lang="ja-JP" altLang="en-US" sz="4000" dirty="0">
              <a:latin typeface="AR新藝体U" pitchFamily="49" charset="-128"/>
              <a:ea typeface="AR新藝体U" pitchFamily="49" charset="-128"/>
            </a:endParaRPr>
          </a:p>
        </p:txBody>
      </p:sp>
    </p:spTree>
    <p:extLst>
      <p:ext uri="{BB962C8B-B14F-4D97-AF65-F5344CB8AC3E}">
        <p14:creationId xmlns:p14="http://schemas.microsoft.com/office/powerpoint/2010/main" val="1336470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サブタイトル 2"/>
          <p:cNvSpPr>
            <a:spLocks noGrp="1"/>
          </p:cNvSpPr>
          <p:nvPr>
            <p:ph type="subTitle" idx="1"/>
          </p:nvPr>
        </p:nvSpPr>
        <p:spPr>
          <a:xfrm>
            <a:off x="1042988" y="6453188"/>
            <a:ext cx="8101012" cy="404812"/>
          </a:xfrm>
        </p:spPr>
        <p:txBody>
          <a:bodyPr>
            <a:normAutofit fontScale="92500"/>
          </a:bodyPr>
          <a:lstStyle/>
          <a:p>
            <a:pPr algn="r"/>
            <a:r>
              <a:rPr lang="ja-JP" altLang="en-US" sz="1800" smtClean="0">
                <a:solidFill>
                  <a:schemeClr val="tx1"/>
                </a:solidFill>
              </a:rPr>
              <a:t>Ｈ２２全国体力・運動能力、運動習慣等調査結果（文部科学省ＨＰより引用）</a:t>
            </a:r>
            <a:endParaRPr lang="en-US" altLang="ja-JP" sz="1800" smtClean="0">
              <a:solidFill>
                <a:schemeClr val="tx1"/>
              </a:solidFill>
            </a:endParaRPr>
          </a:p>
          <a:p>
            <a:pPr algn="r"/>
            <a:endParaRPr lang="ja-JP" altLang="en-US" sz="1800" smtClean="0">
              <a:solidFill>
                <a:schemeClr val="tx1"/>
              </a:solidFill>
            </a:endParaRPr>
          </a:p>
        </p:txBody>
      </p:sp>
      <p:sp>
        <p:nvSpPr>
          <p:cNvPr id="10" name="スライド番号プレースホルダ 5"/>
          <p:cNvSpPr>
            <a:spLocks noGrp="1"/>
          </p:cNvSpPr>
          <p:nvPr>
            <p:ph type="sldNum" sz="quarter" idx="12"/>
          </p:nvPr>
        </p:nvSpPr>
        <p:spPr/>
        <p:txBody>
          <a:bodyPr/>
          <a:lstStyle/>
          <a:p>
            <a:pPr>
              <a:defRPr/>
            </a:pPr>
            <a:fld id="{78311E75-134C-43BE-90F3-77E1549B1A4A}" type="slidenum">
              <a:rPr lang="ja-JP" altLang="en-US">
                <a:solidFill>
                  <a:prstClr val="black">
                    <a:tint val="75000"/>
                  </a:prstClr>
                </a:solidFill>
              </a:rPr>
              <a:pPr>
                <a:defRPr/>
              </a:pPr>
              <a:t>10</a:t>
            </a:fld>
            <a:endParaRPr lang="ja-JP" altLang="en-US">
              <a:solidFill>
                <a:prstClr val="black">
                  <a:tint val="75000"/>
                </a:prstClr>
              </a:solidFill>
            </a:endParaRPr>
          </a:p>
        </p:txBody>
      </p:sp>
      <p:pic>
        <p:nvPicPr>
          <p:cNvPr id="7" name="図 6" descr="新しい画像 (15).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268760"/>
            <a:ext cx="7920880" cy="491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 8"/>
          <p:cNvSpPr/>
          <p:nvPr/>
        </p:nvSpPr>
        <p:spPr>
          <a:xfrm>
            <a:off x="683568" y="93577"/>
            <a:ext cx="7272759" cy="9591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
        <p:nvSpPr>
          <p:cNvPr id="2" name="日付プレースホルダー 1"/>
          <p:cNvSpPr>
            <a:spLocks noGrp="1"/>
          </p:cNvSpPr>
          <p:nvPr>
            <p:ph type="dt" sz="half" idx="10"/>
          </p:nvPr>
        </p:nvSpPr>
        <p:spPr/>
        <p:txBody>
          <a:bodyPr/>
          <a:lstStyle/>
          <a:p>
            <a:fld id="{F7CF4942-EEC5-425C-B295-92974C917653}"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4214466033"/>
      </p:ext>
    </p:extLst>
  </p:cSld>
  <p:clrMapOvr>
    <a:masterClrMapping/>
  </p:clrMapOvr>
  <p:transition spd="med">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99FA6DA-7256-45C9-8524-0E99540658F6}"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868" y="260648"/>
            <a:ext cx="8207572" cy="274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748" y="3893315"/>
            <a:ext cx="8209692" cy="277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843808" y="6517383"/>
            <a:ext cx="6313795" cy="369332"/>
          </a:xfrm>
          <a:prstGeom prst="rect">
            <a:avLst/>
          </a:prstGeom>
        </p:spPr>
        <p:txBody>
          <a:bodyPr wrap="square">
            <a:spAutoFit/>
          </a:bodyPr>
          <a:lstStyle/>
          <a:p>
            <a:pPr algn="r"/>
            <a:r>
              <a:rPr lang="ja-JP" altLang="en-US" dirty="0">
                <a:solidFill>
                  <a:prstClr val="black"/>
                </a:solidFill>
              </a:rPr>
              <a:t>平成</a:t>
            </a:r>
            <a:r>
              <a:rPr lang="en-US" altLang="ja-JP" dirty="0">
                <a:solidFill>
                  <a:prstClr val="black"/>
                </a:solidFill>
              </a:rPr>
              <a:t>24</a:t>
            </a:r>
            <a:r>
              <a:rPr lang="ja-JP" altLang="en-US" dirty="0">
                <a:solidFill>
                  <a:prstClr val="black"/>
                </a:solidFill>
              </a:rPr>
              <a:t>年度全国体力・運動能力、運動習慣等調査</a:t>
            </a:r>
          </a:p>
        </p:txBody>
      </p:sp>
      <p:sp>
        <p:nvSpPr>
          <p:cNvPr id="8" name="テキスト ボックス 7"/>
          <p:cNvSpPr txBox="1"/>
          <p:nvPr/>
        </p:nvSpPr>
        <p:spPr>
          <a:xfrm>
            <a:off x="7380312" y="155679"/>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小学生</a:t>
            </a:r>
          </a:p>
        </p:txBody>
      </p:sp>
      <p:sp>
        <p:nvSpPr>
          <p:cNvPr id="9" name="テキスト ボックス 8"/>
          <p:cNvSpPr txBox="1"/>
          <p:nvPr/>
        </p:nvSpPr>
        <p:spPr>
          <a:xfrm>
            <a:off x="7380312" y="3910325"/>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中学生</a:t>
            </a:r>
          </a:p>
        </p:txBody>
      </p:sp>
      <p:sp>
        <p:nvSpPr>
          <p:cNvPr id="10" name="角丸四角形 9"/>
          <p:cNvSpPr/>
          <p:nvPr/>
        </p:nvSpPr>
        <p:spPr>
          <a:xfrm>
            <a:off x="179512" y="2996952"/>
            <a:ext cx="8785756" cy="82435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defRPr/>
            </a:pPr>
            <a:endParaRPr lang="ja-JP" altLang="en-US" sz="2400" b="1" dirty="0">
              <a:solidFill>
                <a:prstClr val="black"/>
              </a:solidFill>
              <a:latin typeface="AR P丸ゴシック体E" pitchFamily="50" charset="-128"/>
              <a:ea typeface="AR P丸ゴシック体E" pitchFamily="50" charset="-128"/>
            </a:endParaRPr>
          </a:p>
        </p:txBody>
      </p:sp>
      <p:sp>
        <p:nvSpPr>
          <p:cNvPr id="5" name="スライド番号プレースホルダー 4"/>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11</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943677209"/>
      </p:ext>
    </p:extLst>
  </p:cSld>
  <p:clrMapOvr>
    <a:masterClrMapping/>
  </p:clrMapOvr>
  <p:transition spd="med">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0" y="-27384"/>
            <a:ext cx="9144000" cy="576064"/>
          </a:xfrm>
          <a:prstGeom prst="rect">
            <a:avLst/>
          </a:prstGeom>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2600" dirty="0" smtClean="0">
                <a:solidFill>
                  <a:schemeClr val="tx1"/>
                </a:solidFill>
                <a:latin typeface="CRPＣ＆Ｇブーケ04" pitchFamily="2" charset="-128"/>
                <a:ea typeface="CRPＣ＆Ｇブーケ04" pitchFamily="2" charset="-128"/>
              </a:rPr>
              <a:t>「クイズ</a:t>
            </a:r>
            <a:r>
              <a:rPr lang="en-US" altLang="ja-JP" sz="2600" dirty="0" smtClean="0">
                <a:solidFill>
                  <a:schemeClr val="tx1"/>
                </a:solidFill>
                <a:latin typeface="CRPＣ＆Ｇブーケ04" pitchFamily="2" charset="-128"/>
                <a:ea typeface="CRPＣ＆Ｇブーケ04" pitchFamily="2" charset="-128"/>
              </a:rPr>
              <a:t>36962</a:t>
            </a:r>
            <a:r>
              <a:rPr lang="ja-JP" altLang="en-US" sz="2600" dirty="0" smtClean="0">
                <a:solidFill>
                  <a:schemeClr val="tx1"/>
                </a:solidFill>
                <a:latin typeface="CRPＣ＆Ｇブーケ04" pitchFamily="2" charset="-128"/>
                <a:ea typeface="CRPＣ＆Ｇブーケ04" pitchFamily="2" charset="-128"/>
              </a:rPr>
              <a:t>人に聞きました！」</a:t>
            </a:r>
            <a:endParaRPr lang="ja-JP" altLang="en-US" sz="2600" dirty="0">
              <a:solidFill>
                <a:schemeClr val="tx1"/>
              </a:solidFill>
              <a:latin typeface="CRPＣ＆Ｇブーケ04" pitchFamily="2" charset="-128"/>
              <a:ea typeface="CRPＣ＆Ｇブーケ04" pitchFamily="2" charset="-128"/>
            </a:endParaRPr>
          </a:p>
        </p:txBody>
      </p:sp>
      <p:sp>
        <p:nvSpPr>
          <p:cNvPr id="6" name="正方形/長方形 5"/>
          <p:cNvSpPr/>
          <p:nvPr/>
        </p:nvSpPr>
        <p:spPr>
          <a:xfrm>
            <a:off x="179512" y="586028"/>
            <a:ext cx="8856984" cy="1077218"/>
          </a:xfrm>
          <a:prstGeom prst="rect">
            <a:avLst/>
          </a:prstGeom>
          <a:solidFill>
            <a:schemeClr val="accent1">
              <a:lumMod val="20000"/>
              <a:lumOff val="80000"/>
            </a:schemeClr>
          </a:solidFill>
          <a:ln>
            <a:solidFill>
              <a:schemeClr val="tx1"/>
            </a:solidFill>
          </a:ln>
        </p:spPr>
        <p:txBody>
          <a:bodyPr wrap="square">
            <a:spAutoFit/>
          </a:bodyPr>
          <a:lstStyle/>
          <a:p>
            <a:pPr algn="ctr"/>
            <a:r>
              <a:rPr lang="ja-JP" altLang="en-US" sz="3200" dirty="0">
                <a:latin typeface="AR P隷書体M" pitchFamily="50" charset="-128"/>
                <a:ea typeface="AR P隷書体M" pitchFamily="50" charset="-128"/>
              </a:rPr>
              <a:t>学力の向上に効果が</a:t>
            </a:r>
            <a:r>
              <a:rPr lang="ja-JP" altLang="en-US" sz="3200" dirty="0" smtClean="0">
                <a:latin typeface="AR P隷書体M" pitchFamily="50" charset="-128"/>
                <a:ea typeface="AR P隷書体M" pitchFamily="50" charset="-128"/>
              </a:rPr>
              <a:t>あった</a:t>
            </a:r>
            <a:endParaRPr lang="en-US" altLang="ja-JP" sz="3200" dirty="0" smtClean="0">
              <a:latin typeface="AR P隷書体M" pitchFamily="50" charset="-128"/>
              <a:ea typeface="AR P隷書体M" pitchFamily="50" charset="-128"/>
            </a:endParaRPr>
          </a:p>
          <a:p>
            <a:pPr algn="ctr"/>
            <a:r>
              <a:rPr lang="ja-JP" altLang="en-US" sz="3200" dirty="0" smtClean="0">
                <a:latin typeface="AR P隷書体M" pitchFamily="50" charset="-128"/>
                <a:ea typeface="AR P隷書体M" pitchFamily="50" charset="-128"/>
              </a:rPr>
              <a:t>生活</a:t>
            </a:r>
            <a:r>
              <a:rPr lang="ja-JP" altLang="en-US" sz="3200" dirty="0">
                <a:latin typeface="AR P隷書体M" pitchFamily="50" charset="-128"/>
                <a:ea typeface="AR P隷書体M" pitchFamily="50" charset="-128"/>
              </a:rPr>
              <a:t>習慣に関する</a:t>
            </a:r>
            <a:r>
              <a:rPr lang="ja-JP" altLang="en-US" sz="3200" dirty="0" smtClean="0">
                <a:latin typeface="AR P隷書体M" pitchFamily="50" charset="-128"/>
                <a:ea typeface="AR P隷書体M" pitchFamily="50" charset="-128"/>
              </a:rPr>
              <a:t>働きかけとは？</a:t>
            </a:r>
            <a:endParaRPr lang="ja-JP" altLang="en-US" sz="3200" dirty="0">
              <a:latin typeface="AR P隷書体M" pitchFamily="50" charset="-128"/>
              <a:ea typeface="AR P隷書体M"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279529326"/>
              </p:ext>
            </p:extLst>
          </p:nvPr>
        </p:nvGraphicFramePr>
        <p:xfrm>
          <a:off x="755576" y="1844824"/>
          <a:ext cx="7604457" cy="4752528"/>
        </p:xfrm>
        <a:graphic>
          <a:graphicData uri="http://schemas.openxmlformats.org/drawingml/2006/table">
            <a:tbl>
              <a:tblPr firstRow="1" bandRow="1">
                <a:tableStyleId>{5C22544A-7EE6-4342-B048-85BDC9FD1C3A}</a:tableStyleId>
              </a:tblPr>
              <a:tblGrid>
                <a:gridCol w="2534819"/>
                <a:gridCol w="2534819"/>
                <a:gridCol w="2534819"/>
              </a:tblGrid>
              <a:tr h="1584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mn-lt"/>
                          <a:ea typeface="+mn-ea"/>
                          <a:cs typeface="+mn-cs"/>
                        </a:rPr>
                        <a:t>毎日決まった時間に起きるようにしている。</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mn-lt"/>
                          <a:ea typeface="+mn-ea"/>
                          <a:cs typeface="+mn-cs"/>
                        </a:rPr>
                        <a:t>毎日決まった時間に寝るようにしている。</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mn-lt"/>
                          <a:ea typeface="+mn-ea"/>
                          <a:cs typeface="+mn-cs"/>
                        </a:rPr>
                        <a:t>毎日朝食を食べさせている。</a:t>
                      </a:r>
                    </a:p>
                  </a:txBody>
                  <a:tcPr anchor="ctr"/>
                </a:tc>
              </a:tr>
              <a:tr h="1584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mn-lt"/>
                          <a:ea typeface="+mn-ea"/>
                          <a:cs typeface="+mn-cs"/>
                        </a:rPr>
                        <a:t>テレビゲームで遊ぶ時間を限定している。</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mn-lt"/>
                          <a:ea typeface="+mn-ea"/>
                          <a:cs typeface="+mn-cs"/>
                        </a:rPr>
                        <a:t>携帯電話等の使い方に関するルールや約束を作っている。</a:t>
                      </a:r>
                    </a:p>
                  </a:txBody>
                  <a:tcPr anchor="ctr"/>
                </a:tc>
                <a:tc>
                  <a:txBody>
                    <a:bodyPr/>
                    <a:lstStyle/>
                    <a:p>
                      <a:pPr algn="ctr"/>
                      <a:r>
                        <a:rPr kumimoji="1" lang="ja-JP" altLang="en-US" sz="2400" b="0" i="0" u="none" strike="noStrike" kern="1200" cap="none" spc="0" normalizeH="0" baseline="0" noProof="0" dirty="0" smtClean="0">
                          <a:ln>
                            <a:noFill/>
                          </a:ln>
                          <a:solidFill>
                            <a:prstClr val="black"/>
                          </a:solidFill>
                          <a:effectLst/>
                          <a:uLnTx/>
                          <a:uFillTx/>
                          <a:latin typeface="+mn-lt"/>
                          <a:ea typeface="+mn-ea"/>
                          <a:cs typeface="+mn-cs"/>
                        </a:rPr>
                        <a:t>テレビゲームや携帯電話等を持たせていない。</a:t>
                      </a:r>
                      <a:endParaRPr kumimoji="1" lang="ja-JP" altLang="en-US" sz="8000" dirty="0"/>
                    </a:p>
                  </a:txBody>
                  <a:tcPr anchor="ctr"/>
                </a:tc>
              </a:tr>
              <a:tr h="1584176">
                <a:tc>
                  <a:txBody>
                    <a:bodyPr/>
                    <a:lstStyle/>
                    <a:p>
                      <a:pPr algn="ctr"/>
                      <a:endParaRPr kumimoji="1" lang="ja-JP" altLang="en-US" sz="8000" dirty="0"/>
                    </a:p>
                  </a:txBody>
                  <a:tcPr anchor="ctr"/>
                </a:tc>
                <a:tc>
                  <a:txBody>
                    <a:bodyPr/>
                    <a:lstStyle/>
                    <a:p>
                      <a:pPr algn="ctr"/>
                      <a:endParaRPr kumimoji="1" lang="ja-JP" altLang="en-US" sz="8000" dirty="0"/>
                    </a:p>
                  </a:txBody>
                  <a:tcPr anchor="ctr"/>
                </a:tc>
                <a:tc>
                  <a:txBody>
                    <a:bodyPr/>
                    <a:lstStyle/>
                    <a:p>
                      <a:pPr algn="ctr"/>
                      <a:endParaRPr kumimoji="1" lang="ja-JP" altLang="en-US" sz="8000" dirty="0"/>
                    </a:p>
                  </a:txBody>
                  <a:tcPr anchor="ctr"/>
                </a:tc>
              </a:tr>
            </a:tbl>
          </a:graphicData>
        </a:graphic>
      </p:graphicFrame>
      <p:sp>
        <p:nvSpPr>
          <p:cNvPr id="5" name="正方形/長方形 4"/>
          <p:cNvSpPr/>
          <p:nvPr/>
        </p:nvSpPr>
        <p:spPr>
          <a:xfrm>
            <a:off x="827584" y="1916832"/>
            <a:ext cx="2376264" cy="13681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800" dirty="0" smtClean="0"/>
              <a:t>１</a:t>
            </a:r>
            <a:endParaRPr kumimoji="1" lang="ja-JP" altLang="en-US" sz="8800" dirty="0"/>
          </a:p>
        </p:txBody>
      </p:sp>
      <p:sp>
        <p:nvSpPr>
          <p:cNvPr id="18" name="サブタイトル 2"/>
          <p:cNvSpPr txBox="1">
            <a:spLocks/>
          </p:cNvSpPr>
          <p:nvPr/>
        </p:nvSpPr>
        <p:spPr>
          <a:xfrm>
            <a:off x="0" y="6569968"/>
            <a:ext cx="9144000" cy="288032"/>
          </a:xfrm>
          <a:prstGeom prst="rect">
            <a:avLst/>
          </a:prstGeom>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r"/>
            <a:r>
              <a:rPr lang="ja-JP" altLang="en-US" sz="1400" dirty="0">
                <a:solidFill>
                  <a:schemeClr val="tx1"/>
                </a:solidFill>
                <a:latin typeface="+mn-ea"/>
              </a:rPr>
              <a:t>平成</a:t>
            </a:r>
            <a:r>
              <a:rPr lang="en-US" altLang="ja-JP" sz="1400" dirty="0">
                <a:solidFill>
                  <a:schemeClr val="tx1"/>
                </a:solidFill>
                <a:latin typeface="+mn-ea"/>
              </a:rPr>
              <a:t>25</a:t>
            </a:r>
            <a:r>
              <a:rPr lang="ja-JP" altLang="en-US" sz="1400" dirty="0">
                <a:solidFill>
                  <a:schemeClr val="tx1"/>
                </a:solidFill>
                <a:latin typeface="+mn-ea"/>
              </a:rPr>
              <a:t>年度全国学力・学習状況調査「保護者に対する調査」</a:t>
            </a:r>
          </a:p>
        </p:txBody>
      </p:sp>
      <p:sp>
        <p:nvSpPr>
          <p:cNvPr id="20" name="正方形/長方形 19"/>
          <p:cNvSpPr/>
          <p:nvPr/>
        </p:nvSpPr>
        <p:spPr>
          <a:xfrm>
            <a:off x="3383868" y="1916832"/>
            <a:ext cx="2376264" cy="13681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800" dirty="0" smtClean="0"/>
              <a:t>２</a:t>
            </a:r>
            <a:endParaRPr kumimoji="1" lang="ja-JP" altLang="en-US" sz="8800" dirty="0"/>
          </a:p>
        </p:txBody>
      </p:sp>
      <p:sp>
        <p:nvSpPr>
          <p:cNvPr id="21" name="正方形/長方形 20"/>
          <p:cNvSpPr/>
          <p:nvPr/>
        </p:nvSpPr>
        <p:spPr>
          <a:xfrm>
            <a:off x="5940152" y="1927282"/>
            <a:ext cx="2376264" cy="13681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800" dirty="0" smtClean="0"/>
              <a:t>３</a:t>
            </a:r>
            <a:endParaRPr kumimoji="1" lang="ja-JP" altLang="en-US" sz="8800" dirty="0"/>
          </a:p>
        </p:txBody>
      </p:sp>
      <p:sp>
        <p:nvSpPr>
          <p:cNvPr id="22" name="正方形/長方形 21"/>
          <p:cNvSpPr/>
          <p:nvPr/>
        </p:nvSpPr>
        <p:spPr>
          <a:xfrm>
            <a:off x="842985" y="3501008"/>
            <a:ext cx="2376264" cy="13681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800" dirty="0" smtClean="0"/>
              <a:t>４</a:t>
            </a:r>
            <a:endParaRPr kumimoji="1" lang="ja-JP" altLang="en-US" sz="8800" dirty="0"/>
          </a:p>
        </p:txBody>
      </p:sp>
      <p:sp>
        <p:nvSpPr>
          <p:cNvPr id="23" name="正方形/長方形 22"/>
          <p:cNvSpPr/>
          <p:nvPr/>
        </p:nvSpPr>
        <p:spPr>
          <a:xfrm>
            <a:off x="5955553" y="3511458"/>
            <a:ext cx="2376264" cy="13681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800" dirty="0" smtClean="0"/>
              <a:t>６</a:t>
            </a:r>
            <a:endParaRPr kumimoji="1" lang="ja-JP" altLang="en-US" sz="8800" dirty="0"/>
          </a:p>
        </p:txBody>
      </p:sp>
      <p:sp>
        <p:nvSpPr>
          <p:cNvPr id="24" name="正方形/長方形 23"/>
          <p:cNvSpPr/>
          <p:nvPr/>
        </p:nvSpPr>
        <p:spPr>
          <a:xfrm>
            <a:off x="3383868" y="3517214"/>
            <a:ext cx="2376264" cy="13681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800" dirty="0" smtClean="0"/>
              <a:t>５</a:t>
            </a:r>
            <a:endParaRPr kumimoji="1" lang="ja-JP" altLang="en-US" sz="8800" dirty="0"/>
          </a:p>
        </p:txBody>
      </p:sp>
    </p:spTree>
    <p:extLst>
      <p:ext uri="{BB962C8B-B14F-4D97-AF65-F5344CB8AC3E}">
        <p14:creationId xmlns:p14="http://schemas.microsoft.com/office/powerpoint/2010/main" val="3005309567"/>
      </p:ext>
    </p:extLst>
  </p:cSld>
  <p:clrMapOvr>
    <a:masterClrMapping/>
  </p:clrMapOvr>
  <p:transition spd="med">
    <p:push/>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7" restart="whenNotActive" fill="hold" evtFilter="cancelBubble" nodeType="interactiveSeq">
                <p:stCondLst>
                  <p:cond evt="onClick" delay="0">
                    <p:tgtEl>
                      <p:spTgt spid="23"/>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5" grpId="0" animBg="1"/>
      <p:bldP spid="20"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19872" y="6470526"/>
            <a:ext cx="5724128" cy="387474"/>
          </a:xfrm>
        </p:spPr>
        <p:txBody>
          <a:bodyPr>
            <a:normAutofit fontScale="90000"/>
          </a:bodyPr>
          <a:lstStyle/>
          <a:p>
            <a:pPr algn="r"/>
            <a:r>
              <a:rPr kumimoji="1" lang="ja-JP" altLang="en-US" sz="1200" dirty="0" smtClean="0"/>
              <a:t>参考文献：</a:t>
            </a:r>
            <a:r>
              <a:rPr lang="ja-JP" altLang="en-US" sz="1100" dirty="0"/>
              <a:t>中高生を中心とした子供の生活習慣づくりに関する検討</a:t>
            </a:r>
            <a:r>
              <a:rPr lang="ja-JP" altLang="en-US" sz="1100" dirty="0" smtClean="0"/>
              <a:t>委員会</a:t>
            </a:r>
            <a:r>
              <a:rPr lang="en-US" altLang="ja-JP" sz="1100" dirty="0" smtClean="0"/>
              <a:t>(</a:t>
            </a:r>
            <a:r>
              <a:rPr lang="ja-JP" altLang="en-US" sz="1100" dirty="0" smtClean="0"/>
              <a:t>文部科学省２０１４．４）</a:t>
            </a:r>
            <a:endParaRPr kumimoji="1" lang="ja-JP" altLang="en-US" sz="1200" dirty="0"/>
          </a:p>
        </p:txBody>
      </p:sp>
      <p:sp>
        <p:nvSpPr>
          <p:cNvPr id="3" name="正方形/長方形 2"/>
          <p:cNvSpPr/>
          <p:nvPr/>
        </p:nvSpPr>
        <p:spPr>
          <a:xfrm>
            <a:off x="251520" y="1340768"/>
            <a:ext cx="8640960" cy="39604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4000" dirty="0">
                <a:solidFill>
                  <a:prstClr val="black"/>
                </a:solidFill>
                <a:latin typeface="AR古印体B" pitchFamily="49" charset="-128"/>
                <a:ea typeface="AR古印体B" pitchFamily="49" charset="-128"/>
              </a:rPr>
              <a:t>中高生は、将来の社会的自立に向けた時期であり、生活習慣の乱れが、将来的な自立に影響を与えるリスクがある。</a:t>
            </a:r>
          </a:p>
        </p:txBody>
      </p:sp>
      <p:sp>
        <p:nvSpPr>
          <p:cNvPr id="6" name="正方形/長方形 5"/>
          <p:cNvSpPr/>
          <p:nvPr/>
        </p:nvSpPr>
        <p:spPr>
          <a:xfrm>
            <a:off x="3851920" y="2564904"/>
            <a:ext cx="2088232"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rPr>
              <a:t>①</a:t>
            </a:r>
          </a:p>
        </p:txBody>
      </p:sp>
      <p:sp>
        <p:nvSpPr>
          <p:cNvPr id="8" name="テキスト ボックス 7"/>
          <p:cNvSpPr txBox="1"/>
          <p:nvPr/>
        </p:nvSpPr>
        <p:spPr>
          <a:xfrm>
            <a:off x="2051720" y="476672"/>
            <a:ext cx="5760640" cy="584775"/>
          </a:xfrm>
          <a:prstGeom prst="rect">
            <a:avLst/>
          </a:prstGeom>
          <a:noFill/>
        </p:spPr>
        <p:txBody>
          <a:bodyPr wrap="square" rtlCol="0">
            <a:spAutoFit/>
          </a:bodyPr>
          <a:lstStyle/>
          <a:p>
            <a:r>
              <a:rPr lang="ja-JP" altLang="en-US" sz="3200" dirty="0">
                <a:solidFill>
                  <a:prstClr val="black"/>
                </a:solidFill>
                <a:latin typeface="CRＣ＆Ｇ行刻04" pitchFamily="2" charset="-128"/>
                <a:ea typeface="CRＣ＆Ｇ行刻04" pitchFamily="2" charset="-128"/>
              </a:rPr>
              <a:t>□に入る言葉は何でしょう？</a:t>
            </a:r>
          </a:p>
        </p:txBody>
      </p:sp>
    </p:spTree>
    <p:extLst>
      <p:ext uri="{BB962C8B-B14F-4D97-AF65-F5344CB8AC3E}">
        <p14:creationId xmlns:p14="http://schemas.microsoft.com/office/powerpoint/2010/main" val="2769068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19872" y="6470526"/>
            <a:ext cx="5724128" cy="387474"/>
          </a:xfrm>
        </p:spPr>
        <p:txBody>
          <a:bodyPr>
            <a:normAutofit fontScale="90000"/>
          </a:bodyPr>
          <a:lstStyle/>
          <a:p>
            <a:pPr algn="r"/>
            <a:r>
              <a:rPr kumimoji="1" lang="ja-JP" altLang="en-US" sz="1200" dirty="0" smtClean="0"/>
              <a:t>参考文献：</a:t>
            </a:r>
            <a:r>
              <a:rPr lang="ja-JP" altLang="en-US" sz="1100" dirty="0" smtClean="0"/>
              <a:t>中高生</a:t>
            </a:r>
            <a:r>
              <a:rPr lang="ja-JP" altLang="en-US" sz="1100" dirty="0"/>
              <a:t>を中心とした子供の生活習慣づくりに関する検討</a:t>
            </a:r>
            <a:r>
              <a:rPr lang="ja-JP" altLang="en-US" sz="1100" dirty="0" smtClean="0"/>
              <a:t>委員会</a:t>
            </a:r>
            <a:r>
              <a:rPr lang="en-US" altLang="ja-JP" sz="1100" dirty="0" smtClean="0"/>
              <a:t>(</a:t>
            </a:r>
            <a:r>
              <a:rPr lang="ja-JP" altLang="en-US" sz="1100" dirty="0" smtClean="0"/>
              <a:t>文部科学省２０１４．４）</a:t>
            </a:r>
            <a:endParaRPr kumimoji="1" lang="ja-JP" altLang="en-US" sz="1200" dirty="0"/>
          </a:p>
        </p:txBody>
      </p:sp>
      <p:sp>
        <p:nvSpPr>
          <p:cNvPr id="3" name="正方形/長方形 2"/>
          <p:cNvSpPr/>
          <p:nvPr/>
        </p:nvSpPr>
        <p:spPr>
          <a:xfrm>
            <a:off x="251520" y="1340768"/>
            <a:ext cx="8640960" cy="39604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4000" dirty="0">
                <a:solidFill>
                  <a:prstClr val="black"/>
                </a:solidFill>
                <a:latin typeface="AR古印体B" pitchFamily="49" charset="-128"/>
                <a:ea typeface="AR古印体B" pitchFamily="49" charset="-128"/>
              </a:rPr>
              <a:t>起床時刻・就寝時刻の早まりなど改善傾向を示すデータがある一方で、睡眠時間が絶対的に不足しているとの指摘がある。</a:t>
            </a:r>
          </a:p>
        </p:txBody>
      </p:sp>
      <p:sp>
        <p:nvSpPr>
          <p:cNvPr id="6" name="正方形/長方形 5"/>
          <p:cNvSpPr/>
          <p:nvPr/>
        </p:nvSpPr>
        <p:spPr>
          <a:xfrm>
            <a:off x="344063" y="1700808"/>
            <a:ext cx="98757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rPr>
              <a:t>①</a:t>
            </a:r>
          </a:p>
        </p:txBody>
      </p:sp>
      <p:sp>
        <p:nvSpPr>
          <p:cNvPr id="8" name="テキスト ボックス 7"/>
          <p:cNvSpPr txBox="1"/>
          <p:nvPr/>
        </p:nvSpPr>
        <p:spPr>
          <a:xfrm>
            <a:off x="2051720" y="476672"/>
            <a:ext cx="5760640" cy="584775"/>
          </a:xfrm>
          <a:prstGeom prst="rect">
            <a:avLst/>
          </a:prstGeom>
          <a:noFill/>
        </p:spPr>
        <p:txBody>
          <a:bodyPr wrap="square" rtlCol="0">
            <a:spAutoFit/>
          </a:bodyPr>
          <a:lstStyle/>
          <a:p>
            <a:r>
              <a:rPr lang="ja-JP" altLang="en-US" sz="3200" dirty="0">
                <a:solidFill>
                  <a:prstClr val="black"/>
                </a:solidFill>
                <a:latin typeface="CRＣ＆Ｇ行刻04" pitchFamily="2" charset="-128"/>
                <a:ea typeface="CRＣ＆Ｇ行刻04" pitchFamily="2" charset="-128"/>
              </a:rPr>
              <a:t>□に入る言葉は何でしょう？</a:t>
            </a:r>
          </a:p>
        </p:txBody>
      </p:sp>
      <p:sp>
        <p:nvSpPr>
          <p:cNvPr id="7" name="正方形/長方形 6"/>
          <p:cNvSpPr/>
          <p:nvPr/>
        </p:nvSpPr>
        <p:spPr>
          <a:xfrm>
            <a:off x="323528" y="3573016"/>
            <a:ext cx="2088232"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rPr>
              <a:t>③</a:t>
            </a:r>
          </a:p>
        </p:txBody>
      </p:sp>
      <p:sp>
        <p:nvSpPr>
          <p:cNvPr id="9" name="正方形/長方形 8"/>
          <p:cNvSpPr/>
          <p:nvPr/>
        </p:nvSpPr>
        <p:spPr>
          <a:xfrm>
            <a:off x="2843808" y="1725337"/>
            <a:ext cx="98757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rPr>
              <a:t>②</a:t>
            </a:r>
          </a:p>
        </p:txBody>
      </p:sp>
    </p:spTree>
    <p:extLst>
      <p:ext uri="{BB962C8B-B14F-4D97-AF65-F5344CB8AC3E}">
        <p14:creationId xmlns:p14="http://schemas.microsoft.com/office/powerpoint/2010/main" val="1564100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19872" y="6470526"/>
            <a:ext cx="5724128" cy="387474"/>
          </a:xfrm>
        </p:spPr>
        <p:txBody>
          <a:bodyPr>
            <a:normAutofit fontScale="90000"/>
          </a:bodyPr>
          <a:lstStyle/>
          <a:p>
            <a:pPr algn="r"/>
            <a:r>
              <a:rPr kumimoji="1" lang="ja-JP" altLang="en-US" sz="1200" dirty="0" smtClean="0"/>
              <a:t>参考文献：</a:t>
            </a:r>
            <a:r>
              <a:rPr lang="ja-JP" altLang="en-US" sz="1100" dirty="0" smtClean="0"/>
              <a:t>中高生</a:t>
            </a:r>
            <a:r>
              <a:rPr lang="ja-JP" altLang="en-US" sz="1100" dirty="0"/>
              <a:t>を中心とした子供の生活習慣づくりに関する検討</a:t>
            </a:r>
            <a:r>
              <a:rPr lang="ja-JP" altLang="en-US" sz="1100" dirty="0" smtClean="0"/>
              <a:t>委員会</a:t>
            </a:r>
            <a:r>
              <a:rPr lang="en-US" altLang="ja-JP" sz="1100" dirty="0" smtClean="0"/>
              <a:t>(</a:t>
            </a:r>
            <a:r>
              <a:rPr lang="ja-JP" altLang="en-US" sz="1100" dirty="0" smtClean="0"/>
              <a:t>文部科学省２０１４．４）</a:t>
            </a:r>
            <a:endParaRPr kumimoji="1" lang="ja-JP" altLang="en-US" sz="1200" dirty="0"/>
          </a:p>
        </p:txBody>
      </p:sp>
      <p:sp>
        <p:nvSpPr>
          <p:cNvPr id="3" name="正方形/長方形 2"/>
          <p:cNvSpPr/>
          <p:nvPr/>
        </p:nvSpPr>
        <p:spPr>
          <a:xfrm>
            <a:off x="251520" y="1340768"/>
            <a:ext cx="8640960" cy="39604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4000" dirty="0">
                <a:solidFill>
                  <a:prstClr val="black"/>
                </a:solidFill>
                <a:latin typeface="AR古印体B" pitchFamily="49" charset="-128"/>
                <a:ea typeface="AR古印体B" pitchFamily="49" charset="-128"/>
              </a:rPr>
              <a:t>不適切な睡眠習慣は、朝食欠食につながりやすく、子供の日中の活動に影響を及ぼす場合がある。</a:t>
            </a:r>
          </a:p>
        </p:txBody>
      </p:sp>
      <p:sp>
        <p:nvSpPr>
          <p:cNvPr id="6" name="正方形/長方形 5"/>
          <p:cNvSpPr/>
          <p:nvPr/>
        </p:nvSpPr>
        <p:spPr>
          <a:xfrm>
            <a:off x="2355958" y="2132856"/>
            <a:ext cx="2088232"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rPr>
              <a:t>①</a:t>
            </a:r>
          </a:p>
        </p:txBody>
      </p:sp>
      <p:sp>
        <p:nvSpPr>
          <p:cNvPr id="8" name="テキスト ボックス 7"/>
          <p:cNvSpPr txBox="1"/>
          <p:nvPr/>
        </p:nvSpPr>
        <p:spPr>
          <a:xfrm>
            <a:off x="2051720" y="476672"/>
            <a:ext cx="5760640" cy="584775"/>
          </a:xfrm>
          <a:prstGeom prst="rect">
            <a:avLst/>
          </a:prstGeom>
          <a:noFill/>
        </p:spPr>
        <p:txBody>
          <a:bodyPr wrap="square" rtlCol="0">
            <a:spAutoFit/>
          </a:bodyPr>
          <a:lstStyle/>
          <a:p>
            <a:r>
              <a:rPr lang="ja-JP" altLang="en-US" sz="3200" dirty="0">
                <a:solidFill>
                  <a:prstClr val="black"/>
                </a:solidFill>
                <a:latin typeface="CRＣ＆Ｇ行刻04" pitchFamily="2" charset="-128"/>
                <a:ea typeface="CRＣ＆Ｇ行刻04" pitchFamily="2" charset="-128"/>
              </a:rPr>
              <a:t>□に入る言葉は何でしょう？</a:t>
            </a:r>
          </a:p>
        </p:txBody>
      </p:sp>
    </p:spTree>
    <p:extLst>
      <p:ext uri="{BB962C8B-B14F-4D97-AF65-F5344CB8AC3E}">
        <p14:creationId xmlns:p14="http://schemas.microsoft.com/office/powerpoint/2010/main" val="1160744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19872" y="6470526"/>
            <a:ext cx="5724128" cy="387474"/>
          </a:xfrm>
        </p:spPr>
        <p:txBody>
          <a:bodyPr>
            <a:normAutofit fontScale="90000"/>
          </a:bodyPr>
          <a:lstStyle/>
          <a:p>
            <a:pPr algn="r"/>
            <a:r>
              <a:rPr kumimoji="1" lang="ja-JP" altLang="en-US" sz="1200" dirty="0" smtClean="0"/>
              <a:t>参考文献：</a:t>
            </a:r>
            <a:r>
              <a:rPr lang="ja-JP" altLang="en-US" sz="1100" dirty="0" smtClean="0"/>
              <a:t>中高生</a:t>
            </a:r>
            <a:r>
              <a:rPr lang="ja-JP" altLang="en-US" sz="1100" dirty="0"/>
              <a:t>を中心とした子供の生活習慣づくりに関する検討</a:t>
            </a:r>
            <a:r>
              <a:rPr lang="ja-JP" altLang="en-US" sz="1100" dirty="0" smtClean="0"/>
              <a:t>委員会</a:t>
            </a:r>
            <a:r>
              <a:rPr lang="en-US" altLang="ja-JP" sz="1100" dirty="0" smtClean="0"/>
              <a:t>(</a:t>
            </a:r>
            <a:r>
              <a:rPr lang="ja-JP" altLang="en-US" sz="1100" dirty="0" smtClean="0"/>
              <a:t>文部科学省２０１４．４）</a:t>
            </a:r>
            <a:endParaRPr kumimoji="1" lang="ja-JP" altLang="en-US" sz="1200" dirty="0"/>
          </a:p>
        </p:txBody>
      </p:sp>
      <p:sp>
        <p:nvSpPr>
          <p:cNvPr id="3" name="正方形/長方形 2"/>
          <p:cNvSpPr/>
          <p:nvPr/>
        </p:nvSpPr>
        <p:spPr>
          <a:xfrm>
            <a:off x="251520" y="1340768"/>
            <a:ext cx="8640960" cy="39604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4000" dirty="0">
                <a:solidFill>
                  <a:prstClr val="black"/>
                </a:solidFill>
                <a:latin typeface="AR古印体B" pitchFamily="49" charset="-128"/>
                <a:ea typeface="AR古印体B" pitchFamily="49" charset="-128"/>
              </a:rPr>
              <a:t>不適切な睡眠習慣は、</a:t>
            </a:r>
            <a:endParaRPr lang="en-US" altLang="ja-JP" sz="4000" dirty="0">
              <a:solidFill>
                <a:prstClr val="black"/>
              </a:solidFill>
              <a:latin typeface="AR古印体B" pitchFamily="49" charset="-128"/>
              <a:ea typeface="AR古印体B" pitchFamily="49" charset="-128"/>
            </a:endParaRPr>
          </a:p>
          <a:p>
            <a:pPr>
              <a:lnSpc>
                <a:spcPct val="150000"/>
              </a:lnSpc>
            </a:pPr>
            <a:r>
              <a:rPr lang="ja-JP" altLang="en-US" sz="4000" dirty="0">
                <a:solidFill>
                  <a:prstClr val="black"/>
                </a:solidFill>
                <a:latin typeface="AR古印体B" pitchFamily="49" charset="-128"/>
                <a:ea typeface="AR古印体B" pitchFamily="49" charset="-128"/>
              </a:rPr>
              <a:t>学力や運動能力にも影響すると考えられる。</a:t>
            </a:r>
          </a:p>
        </p:txBody>
      </p:sp>
      <p:sp>
        <p:nvSpPr>
          <p:cNvPr id="6" name="正方形/長方形 5"/>
          <p:cNvSpPr/>
          <p:nvPr/>
        </p:nvSpPr>
        <p:spPr>
          <a:xfrm>
            <a:off x="323528" y="3068960"/>
            <a:ext cx="1008112"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rPr>
              <a:t>①</a:t>
            </a:r>
          </a:p>
        </p:txBody>
      </p:sp>
      <p:sp>
        <p:nvSpPr>
          <p:cNvPr id="8" name="テキスト ボックス 7"/>
          <p:cNvSpPr txBox="1"/>
          <p:nvPr/>
        </p:nvSpPr>
        <p:spPr>
          <a:xfrm>
            <a:off x="2051720" y="476672"/>
            <a:ext cx="5760640" cy="584775"/>
          </a:xfrm>
          <a:prstGeom prst="rect">
            <a:avLst/>
          </a:prstGeom>
          <a:noFill/>
        </p:spPr>
        <p:txBody>
          <a:bodyPr wrap="square" rtlCol="0">
            <a:spAutoFit/>
          </a:bodyPr>
          <a:lstStyle/>
          <a:p>
            <a:r>
              <a:rPr lang="ja-JP" altLang="en-US" sz="3200" dirty="0">
                <a:solidFill>
                  <a:prstClr val="black"/>
                </a:solidFill>
                <a:latin typeface="CRＣ＆Ｇ行刻04" pitchFamily="2" charset="-128"/>
                <a:ea typeface="CRＣ＆Ｇ行刻04" pitchFamily="2" charset="-128"/>
              </a:rPr>
              <a:t>□に入る言葉は何でしょう？</a:t>
            </a:r>
          </a:p>
        </p:txBody>
      </p:sp>
      <p:sp>
        <p:nvSpPr>
          <p:cNvPr id="7" name="正方形/長方形 6"/>
          <p:cNvSpPr/>
          <p:nvPr/>
        </p:nvSpPr>
        <p:spPr>
          <a:xfrm>
            <a:off x="1907704" y="3068960"/>
            <a:ext cx="2016224"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rPr>
              <a:t>②</a:t>
            </a:r>
          </a:p>
        </p:txBody>
      </p:sp>
    </p:spTree>
    <p:extLst>
      <p:ext uri="{BB962C8B-B14F-4D97-AF65-F5344CB8AC3E}">
        <p14:creationId xmlns:p14="http://schemas.microsoft.com/office/powerpoint/2010/main" val="39494155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19872" y="6470526"/>
            <a:ext cx="5724128" cy="387474"/>
          </a:xfrm>
        </p:spPr>
        <p:txBody>
          <a:bodyPr>
            <a:normAutofit fontScale="90000"/>
          </a:bodyPr>
          <a:lstStyle/>
          <a:p>
            <a:pPr algn="r"/>
            <a:r>
              <a:rPr kumimoji="1" lang="ja-JP" altLang="en-US" sz="1200" dirty="0" smtClean="0"/>
              <a:t>参考文献：</a:t>
            </a:r>
            <a:r>
              <a:rPr lang="ja-JP" altLang="en-US" sz="1100" dirty="0" smtClean="0"/>
              <a:t>中高生</a:t>
            </a:r>
            <a:r>
              <a:rPr lang="ja-JP" altLang="en-US" sz="1100" dirty="0"/>
              <a:t>を中心とした子供の生活習慣づくりに関する検討</a:t>
            </a:r>
            <a:r>
              <a:rPr lang="ja-JP" altLang="en-US" sz="1100" dirty="0" smtClean="0"/>
              <a:t>委員会</a:t>
            </a:r>
            <a:r>
              <a:rPr lang="en-US" altLang="ja-JP" sz="1100" dirty="0" smtClean="0"/>
              <a:t>(</a:t>
            </a:r>
            <a:r>
              <a:rPr lang="ja-JP" altLang="en-US" sz="1100" dirty="0" smtClean="0"/>
              <a:t>文部科学省２０１４．４）</a:t>
            </a:r>
            <a:endParaRPr kumimoji="1" lang="ja-JP" altLang="en-US" sz="1200" dirty="0"/>
          </a:p>
        </p:txBody>
      </p:sp>
      <p:sp>
        <p:nvSpPr>
          <p:cNvPr id="3" name="正方形/長方形 2"/>
          <p:cNvSpPr/>
          <p:nvPr/>
        </p:nvSpPr>
        <p:spPr>
          <a:xfrm>
            <a:off x="251520" y="1340768"/>
            <a:ext cx="8640960" cy="46805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4000" dirty="0">
                <a:solidFill>
                  <a:prstClr val="black"/>
                </a:solidFill>
                <a:latin typeface="AR古印体B" pitchFamily="49" charset="-128"/>
                <a:ea typeface="AR古印体B" pitchFamily="49" charset="-128"/>
              </a:rPr>
              <a:t>夜型生活による慢性的な睡眠不足等の不適切な睡眠習慣は、子供の心の健康を脅かし、非行、不登校、ひきこもりなどの問題行動等につながるリスクが高まるという指摘がある。</a:t>
            </a:r>
          </a:p>
        </p:txBody>
      </p:sp>
      <p:sp>
        <p:nvSpPr>
          <p:cNvPr id="6" name="正方形/長方形 5"/>
          <p:cNvSpPr/>
          <p:nvPr/>
        </p:nvSpPr>
        <p:spPr>
          <a:xfrm>
            <a:off x="323528" y="3429000"/>
            <a:ext cx="104411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rPr>
              <a:t>①</a:t>
            </a:r>
          </a:p>
        </p:txBody>
      </p:sp>
      <p:sp>
        <p:nvSpPr>
          <p:cNvPr id="8" name="テキスト ボックス 7"/>
          <p:cNvSpPr txBox="1"/>
          <p:nvPr/>
        </p:nvSpPr>
        <p:spPr>
          <a:xfrm>
            <a:off x="2051720" y="476672"/>
            <a:ext cx="5760640" cy="584775"/>
          </a:xfrm>
          <a:prstGeom prst="rect">
            <a:avLst/>
          </a:prstGeom>
          <a:noFill/>
        </p:spPr>
        <p:txBody>
          <a:bodyPr wrap="square" rtlCol="0">
            <a:spAutoFit/>
          </a:bodyPr>
          <a:lstStyle/>
          <a:p>
            <a:r>
              <a:rPr lang="ja-JP" altLang="en-US" sz="3200" dirty="0">
                <a:solidFill>
                  <a:prstClr val="black"/>
                </a:solidFill>
                <a:latin typeface="CRＣ＆Ｇ行刻04" pitchFamily="2" charset="-128"/>
                <a:ea typeface="CRＣ＆Ｇ行刻04" pitchFamily="2" charset="-128"/>
              </a:rPr>
              <a:t>□に入る言葉は何でしょう？</a:t>
            </a:r>
          </a:p>
        </p:txBody>
      </p:sp>
    </p:spTree>
    <p:extLst>
      <p:ext uri="{BB962C8B-B14F-4D97-AF65-F5344CB8AC3E}">
        <p14:creationId xmlns:p14="http://schemas.microsoft.com/office/powerpoint/2010/main" val="19037911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19872" y="6470526"/>
            <a:ext cx="5724128" cy="387474"/>
          </a:xfrm>
        </p:spPr>
        <p:txBody>
          <a:bodyPr>
            <a:normAutofit fontScale="90000"/>
          </a:bodyPr>
          <a:lstStyle/>
          <a:p>
            <a:pPr algn="r"/>
            <a:r>
              <a:rPr kumimoji="1" lang="ja-JP" altLang="en-US" sz="1200" dirty="0" smtClean="0"/>
              <a:t>参考文献：</a:t>
            </a:r>
            <a:r>
              <a:rPr lang="ja-JP" altLang="en-US" sz="1100" dirty="0" smtClean="0"/>
              <a:t>中高生</a:t>
            </a:r>
            <a:r>
              <a:rPr lang="ja-JP" altLang="en-US" sz="1100" dirty="0"/>
              <a:t>を中心とした子供の生活習慣づくりに関する検討</a:t>
            </a:r>
            <a:r>
              <a:rPr lang="ja-JP" altLang="en-US" sz="1100" dirty="0" smtClean="0"/>
              <a:t>委員会</a:t>
            </a:r>
            <a:r>
              <a:rPr lang="en-US" altLang="ja-JP" sz="1100" dirty="0" smtClean="0"/>
              <a:t>(</a:t>
            </a:r>
            <a:r>
              <a:rPr lang="ja-JP" altLang="en-US" sz="1100" dirty="0" smtClean="0"/>
              <a:t>文部科学省２０１４．４）</a:t>
            </a:r>
            <a:endParaRPr kumimoji="1" lang="ja-JP" altLang="en-US" sz="1200" dirty="0"/>
          </a:p>
        </p:txBody>
      </p:sp>
      <p:sp>
        <p:nvSpPr>
          <p:cNvPr id="3" name="正方形/長方形 2"/>
          <p:cNvSpPr/>
          <p:nvPr/>
        </p:nvSpPr>
        <p:spPr>
          <a:xfrm>
            <a:off x="251520" y="773415"/>
            <a:ext cx="8640960" cy="582393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prstClr val="black"/>
                </a:solidFill>
                <a:latin typeface="AR古印体B" pitchFamily="49" charset="-128"/>
                <a:ea typeface="AR古印体B" pitchFamily="49" charset="-128"/>
              </a:rPr>
              <a:t>（学力・運動能力との関係について）</a:t>
            </a:r>
          </a:p>
          <a:p>
            <a:r>
              <a:rPr lang="ja-JP" altLang="en-US" sz="3600" dirty="0">
                <a:solidFill>
                  <a:prstClr val="black"/>
                </a:solidFill>
                <a:latin typeface="AR古印体B" pitchFamily="49" charset="-128"/>
                <a:ea typeface="AR古印体B" pitchFamily="49" charset="-128"/>
              </a:rPr>
              <a:t>レム睡眠は、脳が覚醒に近い状態で活動している睡眠であるが、この時間に記憶の整理・定着が行われる。レム睡眠は、睡眠の後半に多く現れるため、睡眠不足だとレム睡眠が不十分となり、学習したことが脳に定着せず、成績にも関係すると考えられ、また、マイナスの記憶</a:t>
            </a:r>
            <a:r>
              <a:rPr lang="en-US" altLang="ja-JP" sz="3600" dirty="0">
                <a:solidFill>
                  <a:prstClr val="black"/>
                </a:solidFill>
                <a:latin typeface="AR古印体B" pitchFamily="49" charset="-128"/>
                <a:ea typeface="AR古印体B" pitchFamily="49" charset="-128"/>
              </a:rPr>
              <a:t>(</a:t>
            </a:r>
            <a:r>
              <a:rPr lang="ja-JP" altLang="en-US" sz="3600" dirty="0">
                <a:solidFill>
                  <a:prstClr val="black"/>
                </a:solidFill>
                <a:latin typeface="AR古印体B" pitchFamily="49" charset="-128"/>
                <a:ea typeface="AR古印体B" pitchFamily="49" charset="-128"/>
              </a:rPr>
              <a:t>嫌な思い出）の消去もできず、精神衛生上も望ましくないという指摘がある。</a:t>
            </a:r>
          </a:p>
        </p:txBody>
      </p:sp>
      <p:sp>
        <p:nvSpPr>
          <p:cNvPr id="6" name="正方形/長方形 5"/>
          <p:cNvSpPr/>
          <p:nvPr/>
        </p:nvSpPr>
        <p:spPr>
          <a:xfrm>
            <a:off x="4896036" y="4221088"/>
            <a:ext cx="900100" cy="611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rPr>
              <a:t>①</a:t>
            </a:r>
          </a:p>
        </p:txBody>
      </p:sp>
      <p:sp>
        <p:nvSpPr>
          <p:cNvPr id="8" name="テキスト ボックス 7"/>
          <p:cNvSpPr txBox="1"/>
          <p:nvPr/>
        </p:nvSpPr>
        <p:spPr>
          <a:xfrm>
            <a:off x="2051720" y="188640"/>
            <a:ext cx="5760640" cy="584775"/>
          </a:xfrm>
          <a:prstGeom prst="rect">
            <a:avLst/>
          </a:prstGeom>
          <a:noFill/>
        </p:spPr>
        <p:txBody>
          <a:bodyPr wrap="square" rtlCol="0">
            <a:spAutoFit/>
          </a:bodyPr>
          <a:lstStyle/>
          <a:p>
            <a:r>
              <a:rPr lang="ja-JP" altLang="en-US" sz="3200" dirty="0">
                <a:solidFill>
                  <a:prstClr val="black"/>
                </a:solidFill>
                <a:latin typeface="CRＣ＆Ｇ行刻04" pitchFamily="2" charset="-128"/>
                <a:ea typeface="CRＣ＆Ｇ行刻04" pitchFamily="2" charset="-128"/>
              </a:rPr>
              <a:t>□に入る言葉は何でしょう？</a:t>
            </a:r>
          </a:p>
        </p:txBody>
      </p:sp>
      <p:sp>
        <p:nvSpPr>
          <p:cNvPr id="7" name="正方形/長方形 6"/>
          <p:cNvSpPr/>
          <p:nvPr/>
        </p:nvSpPr>
        <p:spPr>
          <a:xfrm>
            <a:off x="3095836" y="5301208"/>
            <a:ext cx="900100" cy="611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rPr>
              <a:t>②</a:t>
            </a:r>
          </a:p>
        </p:txBody>
      </p:sp>
    </p:spTree>
    <p:extLst>
      <p:ext uri="{BB962C8B-B14F-4D97-AF65-F5344CB8AC3E}">
        <p14:creationId xmlns:p14="http://schemas.microsoft.com/office/powerpoint/2010/main" val="9453084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19872" y="6470526"/>
            <a:ext cx="5724128" cy="387474"/>
          </a:xfrm>
        </p:spPr>
        <p:txBody>
          <a:bodyPr>
            <a:normAutofit fontScale="90000"/>
          </a:bodyPr>
          <a:lstStyle/>
          <a:p>
            <a:pPr algn="r"/>
            <a:r>
              <a:rPr kumimoji="1" lang="ja-JP" altLang="en-US" sz="1200" dirty="0" smtClean="0"/>
              <a:t>参考文献：</a:t>
            </a:r>
            <a:r>
              <a:rPr lang="ja-JP" altLang="en-US" sz="1100" dirty="0" smtClean="0"/>
              <a:t>中高生</a:t>
            </a:r>
            <a:r>
              <a:rPr lang="ja-JP" altLang="en-US" sz="1100" dirty="0"/>
              <a:t>を中心とした子供の生活習慣づくりに関する検討</a:t>
            </a:r>
            <a:r>
              <a:rPr lang="ja-JP" altLang="en-US" sz="1100" dirty="0" smtClean="0"/>
              <a:t>委員会</a:t>
            </a:r>
            <a:r>
              <a:rPr lang="en-US" altLang="ja-JP" sz="1100" dirty="0" smtClean="0"/>
              <a:t>(</a:t>
            </a:r>
            <a:r>
              <a:rPr lang="ja-JP" altLang="en-US" sz="1100" dirty="0" smtClean="0"/>
              <a:t>文部科学省２０１４．４）</a:t>
            </a:r>
            <a:endParaRPr kumimoji="1" lang="ja-JP" altLang="en-US" sz="1200" dirty="0"/>
          </a:p>
        </p:txBody>
      </p:sp>
      <p:sp>
        <p:nvSpPr>
          <p:cNvPr id="3" name="正方形/長方形 2"/>
          <p:cNvSpPr/>
          <p:nvPr/>
        </p:nvSpPr>
        <p:spPr>
          <a:xfrm>
            <a:off x="251520" y="1052736"/>
            <a:ext cx="8640960" cy="525658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prstClr val="black"/>
                </a:solidFill>
                <a:latin typeface="AR古印体B" pitchFamily="49" charset="-128"/>
                <a:ea typeface="AR古印体B" pitchFamily="49" charset="-128"/>
              </a:rPr>
              <a:t>（学力・運動能力との関係について）</a:t>
            </a:r>
          </a:p>
          <a:p>
            <a:r>
              <a:rPr lang="ja-JP" altLang="en-US" sz="3600" dirty="0">
                <a:solidFill>
                  <a:prstClr val="black"/>
                </a:solidFill>
                <a:latin typeface="AR古印体B" pitchFamily="49" charset="-128"/>
                <a:ea typeface="AR古印体B" pitchFamily="49" charset="-128"/>
              </a:rPr>
              <a:t>ノンレム睡眠は、脳が休息している深い睡眠の状態であるが、眠りについた後の深睡眠時に成長ホルモンが大量に分泌される。このため、適切な睡眠をとらないと、成長に影響したり、部活動等を行う中高生の場合は、筋力やけがの回復にも影響したりする。</a:t>
            </a:r>
          </a:p>
        </p:txBody>
      </p:sp>
      <p:sp>
        <p:nvSpPr>
          <p:cNvPr id="6" name="正方形/長方形 5"/>
          <p:cNvSpPr/>
          <p:nvPr/>
        </p:nvSpPr>
        <p:spPr>
          <a:xfrm>
            <a:off x="1182270" y="4221087"/>
            <a:ext cx="1013466" cy="611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rPr>
              <a:t>①</a:t>
            </a:r>
          </a:p>
        </p:txBody>
      </p:sp>
      <p:sp>
        <p:nvSpPr>
          <p:cNvPr id="8" name="テキスト ボックス 7"/>
          <p:cNvSpPr txBox="1"/>
          <p:nvPr/>
        </p:nvSpPr>
        <p:spPr>
          <a:xfrm>
            <a:off x="2051720" y="188640"/>
            <a:ext cx="5760640" cy="584775"/>
          </a:xfrm>
          <a:prstGeom prst="rect">
            <a:avLst/>
          </a:prstGeom>
          <a:noFill/>
        </p:spPr>
        <p:txBody>
          <a:bodyPr wrap="square" rtlCol="0">
            <a:spAutoFit/>
          </a:bodyPr>
          <a:lstStyle/>
          <a:p>
            <a:r>
              <a:rPr lang="ja-JP" altLang="en-US" sz="3200" dirty="0">
                <a:solidFill>
                  <a:prstClr val="black"/>
                </a:solidFill>
                <a:latin typeface="CRＣ＆Ｇ行刻04" pitchFamily="2" charset="-128"/>
                <a:ea typeface="CRＣ＆Ｇ行刻04" pitchFamily="2" charset="-128"/>
              </a:rPr>
              <a:t>□に入る言葉は何でしょう？</a:t>
            </a:r>
          </a:p>
        </p:txBody>
      </p:sp>
      <p:sp>
        <p:nvSpPr>
          <p:cNvPr id="7" name="正方形/長方形 6"/>
          <p:cNvSpPr/>
          <p:nvPr/>
        </p:nvSpPr>
        <p:spPr>
          <a:xfrm>
            <a:off x="3995936" y="4761847"/>
            <a:ext cx="3672408" cy="611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rPr>
              <a:t>②</a:t>
            </a:r>
          </a:p>
        </p:txBody>
      </p:sp>
    </p:spTree>
    <p:extLst>
      <p:ext uri="{BB962C8B-B14F-4D97-AF65-F5344CB8AC3E}">
        <p14:creationId xmlns:p14="http://schemas.microsoft.com/office/powerpoint/2010/main" val="23640044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新しい画像 (17).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49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descr="新しい画像 (18).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451225"/>
            <a:ext cx="4427538"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新しい画像 (19).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500438"/>
            <a:ext cx="4427537"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サブタイトル 2"/>
          <p:cNvSpPr>
            <a:spLocks noGrp="1"/>
          </p:cNvSpPr>
          <p:nvPr>
            <p:ph type="subTitle" idx="1"/>
          </p:nvPr>
        </p:nvSpPr>
        <p:spPr>
          <a:xfrm>
            <a:off x="1042988" y="6453188"/>
            <a:ext cx="8101012" cy="404812"/>
          </a:xfrm>
        </p:spPr>
        <p:txBody>
          <a:bodyPr/>
          <a:lstStyle/>
          <a:p>
            <a:pPr algn="r"/>
            <a:r>
              <a:rPr lang="ja-JP" altLang="en-US" sz="1800" smtClean="0">
                <a:solidFill>
                  <a:schemeClr val="tx1"/>
                </a:solidFill>
              </a:rPr>
              <a:t>Ｈ２２全国体力・運動能力、運動習慣等調査結果（文部科学省ＨＰより引用）</a:t>
            </a:r>
            <a:endParaRPr lang="en-US" altLang="ja-JP" sz="1800" smtClean="0">
              <a:solidFill>
                <a:schemeClr val="tx1"/>
              </a:solidFill>
            </a:endParaRPr>
          </a:p>
          <a:p>
            <a:pPr algn="r"/>
            <a:endParaRPr lang="ja-JP" altLang="en-US" sz="1800" smtClean="0">
              <a:solidFill>
                <a:schemeClr val="tx1"/>
              </a:solidFill>
            </a:endParaRPr>
          </a:p>
        </p:txBody>
      </p:sp>
      <p:sp>
        <p:nvSpPr>
          <p:cNvPr id="9" name="角丸四角形 8"/>
          <p:cNvSpPr/>
          <p:nvPr/>
        </p:nvSpPr>
        <p:spPr>
          <a:xfrm>
            <a:off x="179512" y="2492896"/>
            <a:ext cx="8785101" cy="10801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3165074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19872" y="6470526"/>
            <a:ext cx="5724128" cy="387474"/>
          </a:xfrm>
        </p:spPr>
        <p:txBody>
          <a:bodyPr>
            <a:normAutofit fontScale="90000"/>
          </a:bodyPr>
          <a:lstStyle/>
          <a:p>
            <a:pPr algn="r"/>
            <a:r>
              <a:rPr kumimoji="1" lang="ja-JP" altLang="en-US" sz="1200" dirty="0" smtClean="0"/>
              <a:t>参考文献：</a:t>
            </a:r>
            <a:r>
              <a:rPr lang="ja-JP" altLang="en-US" sz="1100" dirty="0" smtClean="0"/>
              <a:t>中高生</a:t>
            </a:r>
            <a:r>
              <a:rPr lang="ja-JP" altLang="en-US" sz="1100" dirty="0"/>
              <a:t>を中心とした子供の生活習慣づくりに関する検討</a:t>
            </a:r>
            <a:r>
              <a:rPr lang="ja-JP" altLang="en-US" sz="1100" dirty="0" smtClean="0"/>
              <a:t>委員会</a:t>
            </a:r>
            <a:r>
              <a:rPr lang="en-US" altLang="ja-JP" sz="1100" dirty="0" smtClean="0"/>
              <a:t>(</a:t>
            </a:r>
            <a:r>
              <a:rPr lang="ja-JP" altLang="en-US" sz="1100" dirty="0" smtClean="0"/>
              <a:t>文部科学省２０１４．４）</a:t>
            </a:r>
            <a:endParaRPr kumimoji="1" lang="ja-JP" altLang="en-US" sz="1200" dirty="0"/>
          </a:p>
        </p:txBody>
      </p:sp>
      <p:sp>
        <p:nvSpPr>
          <p:cNvPr id="3" name="正方形/長方形 2"/>
          <p:cNvSpPr/>
          <p:nvPr/>
        </p:nvSpPr>
        <p:spPr>
          <a:xfrm>
            <a:off x="251520" y="1340768"/>
            <a:ext cx="8640960" cy="46805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4000" dirty="0">
                <a:solidFill>
                  <a:prstClr val="black"/>
                </a:solidFill>
                <a:latin typeface="AR古印体B" pitchFamily="49" charset="-128"/>
                <a:ea typeface="AR古印体B" pitchFamily="49" charset="-128"/>
              </a:rPr>
              <a:t>中高生に対しては、将来的な目標を持たせたり、ああせよ、こうせよと言うよりも、中高生自身がああなりたい、こうなりたいというモデルを示したりすることが有効である。</a:t>
            </a:r>
          </a:p>
        </p:txBody>
      </p:sp>
      <p:sp>
        <p:nvSpPr>
          <p:cNvPr id="6" name="正方形/長方形 5"/>
          <p:cNvSpPr/>
          <p:nvPr/>
        </p:nvSpPr>
        <p:spPr>
          <a:xfrm>
            <a:off x="6444208" y="4365104"/>
            <a:ext cx="1512168"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rPr>
              <a:t>①</a:t>
            </a:r>
          </a:p>
        </p:txBody>
      </p:sp>
      <p:sp>
        <p:nvSpPr>
          <p:cNvPr id="8" name="テキスト ボックス 7"/>
          <p:cNvSpPr txBox="1"/>
          <p:nvPr/>
        </p:nvSpPr>
        <p:spPr>
          <a:xfrm>
            <a:off x="2051720" y="476672"/>
            <a:ext cx="5760640" cy="584775"/>
          </a:xfrm>
          <a:prstGeom prst="rect">
            <a:avLst/>
          </a:prstGeom>
          <a:noFill/>
        </p:spPr>
        <p:txBody>
          <a:bodyPr wrap="square" rtlCol="0">
            <a:spAutoFit/>
          </a:bodyPr>
          <a:lstStyle/>
          <a:p>
            <a:r>
              <a:rPr lang="ja-JP" altLang="en-US" sz="3200" dirty="0">
                <a:solidFill>
                  <a:prstClr val="black"/>
                </a:solidFill>
                <a:latin typeface="CRＣ＆Ｇ行刻04" pitchFamily="2" charset="-128"/>
                <a:ea typeface="CRＣ＆Ｇ行刻04" pitchFamily="2" charset="-128"/>
              </a:rPr>
              <a:t>□に入る言葉は何でしょう？</a:t>
            </a:r>
          </a:p>
        </p:txBody>
      </p:sp>
    </p:spTree>
    <p:extLst>
      <p:ext uri="{BB962C8B-B14F-4D97-AF65-F5344CB8AC3E}">
        <p14:creationId xmlns:p14="http://schemas.microsoft.com/office/powerpoint/2010/main" val="13768954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a:spLocks noChangeArrowheads="1"/>
          </p:cNvSpPr>
          <p:nvPr/>
        </p:nvSpPr>
        <p:spPr bwMode="auto">
          <a:xfrm>
            <a:off x="4030504" y="34925"/>
            <a:ext cx="5170646" cy="60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just"/>
            <a:r>
              <a:rPr lang="ja-JP" altLang="en-US" sz="5400" dirty="0">
                <a:solidFill>
                  <a:srgbClr val="000000"/>
                </a:solidFill>
                <a:latin typeface="CRPＣ＆Ｇ行刻" pitchFamily="2" charset="-128"/>
                <a:ea typeface="CRPＣ＆Ｇ行刻" pitchFamily="2" charset="-128"/>
              </a:rPr>
              <a:t>土、日の休みが消え。 </a:t>
            </a:r>
            <a:endParaRPr lang="en-US" altLang="ja-JP" sz="5400" dirty="0" smtClean="0">
              <a:solidFill>
                <a:srgbClr val="000000"/>
              </a:solidFill>
              <a:latin typeface="CRPＣ＆Ｇ行刻" pitchFamily="2" charset="-128"/>
              <a:ea typeface="CRPＣ＆Ｇ行刻" pitchFamily="2" charset="-128"/>
            </a:endParaRPr>
          </a:p>
          <a:p>
            <a:pPr algn="just"/>
            <a:r>
              <a:rPr lang="ja-JP" altLang="en-US" sz="5400" dirty="0" smtClean="0">
                <a:solidFill>
                  <a:srgbClr val="000000"/>
                </a:solidFill>
                <a:latin typeface="CRPＣ＆Ｇ行刻" pitchFamily="2" charset="-128"/>
                <a:ea typeface="CRPＣ＆Ｇ行刻" pitchFamily="2" charset="-128"/>
              </a:rPr>
              <a:t>夏休み</a:t>
            </a:r>
            <a:r>
              <a:rPr lang="ja-JP" altLang="en-US" sz="5400" dirty="0">
                <a:solidFill>
                  <a:srgbClr val="000000"/>
                </a:solidFill>
                <a:latin typeface="CRPＣ＆Ｇ行刻" pitchFamily="2" charset="-128"/>
                <a:ea typeface="CRPＣ＆Ｇ行刻" pitchFamily="2" charset="-128"/>
              </a:rPr>
              <a:t>が消え</a:t>
            </a:r>
            <a:r>
              <a:rPr lang="ja-JP" altLang="en-US" sz="5400" dirty="0" smtClean="0">
                <a:solidFill>
                  <a:srgbClr val="000000"/>
                </a:solidFill>
                <a:latin typeface="CRPＣ＆Ｇ行刻" pitchFamily="2" charset="-128"/>
                <a:ea typeface="CRPＣ＆Ｇ行刻" pitchFamily="2" charset="-128"/>
              </a:rPr>
              <a:t>。</a:t>
            </a:r>
            <a:endParaRPr lang="en-US" altLang="ja-JP" sz="5400" dirty="0" smtClean="0">
              <a:solidFill>
                <a:srgbClr val="000000"/>
              </a:solidFill>
              <a:latin typeface="CRPＣ＆Ｇ行刻" pitchFamily="2" charset="-128"/>
              <a:ea typeface="CRPＣ＆Ｇ行刻" pitchFamily="2" charset="-128"/>
            </a:endParaRPr>
          </a:p>
          <a:p>
            <a:pPr algn="just"/>
            <a:r>
              <a:rPr lang="ja-JP" altLang="en-US" sz="5400" dirty="0" smtClean="0">
                <a:solidFill>
                  <a:srgbClr val="000000"/>
                </a:solidFill>
                <a:latin typeface="CRPＣ＆Ｇ行刻" pitchFamily="2" charset="-128"/>
                <a:ea typeface="CRPＣ＆Ｇ行刻" pitchFamily="2" charset="-128"/>
              </a:rPr>
              <a:t>冬休み</a:t>
            </a:r>
            <a:r>
              <a:rPr lang="ja-JP" altLang="en-US" sz="5400" dirty="0">
                <a:solidFill>
                  <a:srgbClr val="000000"/>
                </a:solidFill>
                <a:latin typeface="CRPＣ＆Ｇ行刻" pitchFamily="2" charset="-128"/>
                <a:ea typeface="CRPＣ＆Ｇ行刻" pitchFamily="2" charset="-128"/>
              </a:rPr>
              <a:t>が消え。 </a:t>
            </a:r>
          </a:p>
          <a:p>
            <a:pPr algn="just"/>
            <a:r>
              <a:rPr lang="ja-JP" altLang="en-US" sz="5400" dirty="0">
                <a:solidFill>
                  <a:srgbClr val="000000"/>
                </a:solidFill>
                <a:latin typeface="CRPＣ＆Ｇ行刻" pitchFamily="2" charset="-128"/>
                <a:ea typeface="CRPＣ＆Ｇ行刻" pitchFamily="2" charset="-128"/>
              </a:rPr>
              <a:t>友達が遊んでる時に練習してた</a:t>
            </a:r>
            <a:r>
              <a:rPr lang="ja-JP" altLang="en-US" sz="5400" dirty="0" smtClean="0">
                <a:solidFill>
                  <a:srgbClr val="000000"/>
                </a:solidFill>
                <a:latin typeface="CRPＣ＆Ｇ行刻" pitchFamily="2" charset="-128"/>
                <a:ea typeface="CRPＣ＆Ｇ行刻" pitchFamily="2" charset="-128"/>
              </a:rPr>
              <a:t>。</a:t>
            </a:r>
            <a:endParaRPr lang="en-US" altLang="ja-JP" sz="5400" dirty="0" smtClean="0">
              <a:solidFill>
                <a:srgbClr val="000000"/>
              </a:solidFill>
              <a:latin typeface="CRPＣ＆Ｇ行刻" pitchFamily="2" charset="-128"/>
              <a:ea typeface="CRPＣ＆Ｇ行刻" pitchFamily="2" charset="-128"/>
            </a:endParaRPr>
          </a:p>
          <a:p>
            <a:pPr algn="just"/>
            <a:r>
              <a:rPr lang="ja-JP" altLang="en-US" sz="5400" dirty="0" smtClean="0">
                <a:solidFill>
                  <a:srgbClr val="000000"/>
                </a:solidFill>
                <a:latin typeface="CRPＣ＆Ｇ行刻" pitchFamily="2" charset="-128"/>
                <a:ea typeface="CRPＣ＆Ｇ行刻" pitchFamily="2" charset="-128"/>
              </a:rPr>
              <a:t>だから</a:t>
            </a:r>
            <a:r>
              <a:rPr lang="ja-JP" altLang="en-US" sz="5400" dirty="0">
                <a:solidFill>
                  <a:srgbClr val="000000"/>
                </a:solidFill>
                <a:latin typeface="CRPＣ＆Ｇ行刻" pitchFamily="2" charset="-128"/>
                <a:ea typeface="CRPＣ＆Ｇ行刻" pitchFamily="2" charset="-128"/>
              </a:rPr>
              <a:t>今が</a:t>
            </a:r>
            <a:r>
              <a:rPr lang="ja-JP" altLang="en-US" sz="5400" dirty="0" smtClean="0">
                <a:solidFill>
                  <a:srgbClr val="000000"/>
                </a:solidFill>
                <a:latin typeface="CRPＣ＆Ｇ行刻" pitchFamily="2" charset="-128"/>
                <a:ea typeface="CRPＣ＆Ｇ行刻" pitchFamily="2" charset="-128"/>
              </a:rPr>
              <a:t>ある。</a:t>
            </a:r>
            <a:endParaRPr lang="en-US" altLang="ja-JP" sz="5400" dirty="0">
              <a:solidFill>
                <a:srgbClr val="000000"/>
              </a:solidFill>
              <a:latin typeface="CRPＣ＆Ｇ行刻" pitchFamily="2" charset="-128"/>
              <a:ea typeface="CRPＣ＆Ｇ行刻" pitchFamily="2" charset="-128"/>
            </a:endParaRPr>
          </a:p>
        </p:txBody>
      </p:sp>
      <p:sp>
        <p:nvSpPr>
          <p:cNvPr id="5" name="正方形/長方形 4"/>
          <p:cNvSpPr>
            <a:spLocks noChangeArrowheads="1"/>
          </p:cNvSpPr>
          <p:nvPr/>
        </p:nvSpPr>
        <p:spPr bwMode="auto">
          <a:xfrm>
            <a:off x="2077081" y="6472130"/>
            <a:ext cx="70537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ja-JP" altLang="en-US" sz="1400" dirty="0" smtClean="0"/>
              <a:t>資料引用：</a:t>
            </a:r>
            <a:r>
              <a:rPr lang="en-US" altLang="ja-JP" sz="1400" dirty="0"/>
              <a:t>http://matome.naver.jp/odai/2136370819374033601</a:t>
            </a:r>
          </a:p>
        </p:txBody>
      </p:sp>
    </p:spTree>
    <p:extLst>
      <p:ext uri="{BB962C8B-B14F-4D97-AF65-F5344CB8AC3E}">
        <p14:creationId xmlns:p14="http://schemas.microsoft.com/office/powerpoint/2010/main" val="414015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a:spLocks noChangeArrowheads="1"/>
          </p:cNvSpPr>
          <p:nvPr/>
        </p:nvSpPr>
        <p:spPr bwMode="auto">
          <a:xfrm>
            <a:off x="2450078" y="157163"/>
            <a:ext cx="6586418" cy="64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just"/>
            <a:r>
              <a:rPr lang="ja-JP" altLang="en-US" sz="3200" dirty="0">
                <a:latin typeface="CRＣ＆Ｇブーケ04" panose="02000600000000000000" pitchFamily="2" charset="-128"/>
                <a:ea typeface="CRＣ＆Ｇブーケ04" panose="02000600000000000000" pitchFamily="2" charset="-128"/>
              </a:rPr>
              <a:t>今日</a:t>
            </a:r>
            <a:r>
              <a:rPr lang="ja-JP" altLang="en-US" sz="3200" dirty="0" smtClean="0">
                <a:latin typeface="CRＣ＆Ｇブーケ04" panose="02000600000000000000" pitchFamily="2" charset="-128"/>
                <a:ea typeface="CRＣ＆Ｇブーケ04" panose="02000600000000000000" pitchFamily="2" charset="-128"/>
              </a:rPr>
              <a:t>、練習</a:t>
            </a:r>
            <a:r>
              <a:rPr lang="ja-JP" altLang="en-US" sz="3200" dirty="0">
                <a:latin typeface="CRＣ＆Ｇブーケ04" panose="02000600000000000000" pitchFamily="2" charset="-128"/>
                <a:ea typeface="CRＣ＆Ｇブーケ04" panose="02000600000000000000" pitchFamily="2" charset="-128"/>
              </a:rPr>
              <a:t>でボールを蹴ったら</a:t>
            </a:r>
            <a:r>
              <a:rPr lang="ja-JP" altLang="en-US" sz="3200" dirty="0" smtClean="0">
                <a:latin typeface="CRＣ＆Ｇブーケ04" panose="02000600000000000000" pitchFamily="2" charset="-128"/>
                <a:ea typeface="CRＣ＆Ｇブーケ04" panose="02000600000000000000" pitchFamily="2" charset="-128"/>
              </a:rPr>
              <a:t>、</a:t>
            </a:r>
            <a:endParaRPr lang="en-US" altLang="ja-JP" sz="3200" dirty="0" smtClean="0">
              <a:latin typeface="CRＣ＆Ｇブーケ04" panose="02000600000000000000" pitchFamily="2" charset="-128"/>
              <a:ea typeface="CRＣ＆Ｇブーケ04" panose="02000600000000000000" pitchFamily="2" charset="-128"/>
            </a:endParaRPr>
          </a:p>
          <a:p>
            <a:pPr algn="just"/>
            <a:r>
              <a:rPr lang="ja-JP" altLang="en-US" sz="3200" dirty="0" smtClean="0">
                <a:latin typeface="CRＣ＆Ｇブーケ04" panose="02000600000000000000" pitchFamily="2" charset="-128"/>
                <a:ea typeface="CRＣ＆Ｇブーケ04" panose="02000600000000000000" pitchFamily="2" charset="-128"/>
              </a:rPr>
              <a:t>その</a:t>
            </a:r>
            <a:r>
              <a:rPr lang="ja-JP" altLang="en-US" sz="3200" dirty="0">
                <a:latin typeface="CRＣ＆Ｇブーケ04" panose="02000600000000000000" pitchFamily="2" charset="-128"/>
                <a:ea typeface="CRＣ＆Ｇブーケ04" panose="02000600000000000000" pitchFamily="2" charset="-128"/>
              </a:rPr>
              <a:t>瞬間</a:t>
            </a:r>
            <a:r>
              <a:rPr lang="ja-JP" altLang="en-US" sz="3200" dirty="0" smtClean="0">
                <a:latin typeface="CRＣ＆Ｇブーケ04" panose="02000600000000000000" pitchFamily="2" charset="-128"/>
                <a:ea typeface="CRＣ＆Ｇブーケ04" panose="02000600000000000000" pitchFamily="2" charset="-128"/>
              </a:rPr>
              <a:t>は</a:t>
            </a:r>
            <a:endParaRPr lang="en-US" altLang="ja-JP" sz="3200" dirty="0" smtClean="0">
              <a:latin typeface="CRＣ＆Ｇブーケ04" panose="02000600000000000000" pitchFamily="2" charset="-128"/>
              <a:ea typeface="CRＣ＆Ｇブーケ04" panose="02000600000000000000" pitchFamily="2" charset="-128"/>
            </a:endParaRPr>
          </a:p>
          <a:p>
            <a:pPr algn="just"/>
            <a:r>
              <a:rPr lang="ja-JP" altLang="en-US" sz="3200" dirty="0" smtClean="0">
                <a:latin typeface="CRＣ＆Ｇブーケ04" panose="02000600000000000000" pitchFamily="2" charset="-128"/>
                <a:ea typeface="CRＣ＆Ｇブーケ04" panose="02000600000000000000" pitchFamily="2" charset="-128"/>
              </a:rPr>
              <a:t>落選</a:t>
            </a:r>
            <a:r>
              <a:rPr lang="ja-JP" altLang="en-US" sz="3200" dirty="0">
                <a:latin typeface="CRＣ＆Ｇブーケ04" panose="02000600000000000000" pitchFamily="2" charset="-128"/>
                <a:ea typeface="CRＣ＆Ｇブーケ04" panose="02000600000000000000" pitchFamily="2" charset="-128"/>
              </a:rPr>
              <a:t>したことを忘れていました</a:t>
            </a:r>
            <a:r>
              <a:rPr lang="ja-JP" altLang="en-US" sz="3200" dirty="0" smtClean="0">
                <a:latin typeface="CRＣ＆Ｇブーケ04" panose="02000600000000000000" pitchFamily="2" charset="-128"/>
                <a:ea typeface="CRＣ＆Ｇブーケ04" panose="02000600000000000000" pitchFamily="2" charset="-128"/>
              </a:rPr>
              <a:t>。</a:t>
            </a:r>
            <a:endParaRPr lang="en-US" altLang="ja-JP" sz="3200" dirty="0" smtClean="0">
              <a:latin typeface="CRＣ＆Ｇブーケ04" panose="02000600000000000000" pitchFamily="2" charset="-128"/>
              <a:ea typeface="CRＣ＆Ｇブーケ04" panose="02000600000000000000" pitchFamily="2" charset="-128"/>
            </a:endParaRPr>
          </a:p>
          <a:p>
            <a:pPr algn="just"/>
            <a:r>
              <a:rPr lang="ja-JP" altLang="en-US" sz="3200" dirty="0" smtClean="0">
                <a:latin typeface="CRＣ＆Ｇブーケ04" panose="02000600000000000000" pitchFamily="2" charset="-128"/>
                <a:ea typeface="CRＣ＆Ｇブーケ04" panose="02000600000000000000" pitchFamily="2" charset="-128"/>
              </a:rPr>
              <a:t>ああ</a:t>
            </a:r>
            <a:r>
              <a:rPr lang="ja-JP" altLang="en-US" sz="3200" dirty="0">
                <a:latin typeface="CRＣ＆Ｇブーケ04" panose="02000600000000000000" pitchFamily="2" charset="-128"/>
                <a:ea typeface="CRＣ＆Ｇブーケ04" panose="02000600000000000000" pitchFamily="2" charset="-128"/>
              </a:rPr>
              <a:t>、サッカーって楽しいなって</a:t>
            </a:r>
            <a:r>
              <a:rPr lang="ja-JP" altLang="en-US" sz="3200" dirty="0" smtClean="0">
                <a:latin typeface="CRＣ＆Ｇブーケ04" panose="02000600000000000000" pitchFamily="2" charset="-128"/>
                <a:ea typeface="CRＣ＆Ｇブーケ04" panose="02000600000000000000" pitchFamily="2" charset="-128"/>
              </a:rPr>
              <a:t>。</a:t>
            </a:r>
            <a:endParaRPr lang="en-US" altLang="ja-JP" sz="3200" dirty="0" smtClean="0">
              <a:latin typeface="CRＣ＆Ｇブーケ04" panose="02000600000000000000" pitchFamily="2" charset="-128"/>
              <a:ea typeface="CRＣ＆Ｇブーケ04" panose="02000600000000000000" pitchFamily="2" charset="-128"/>
            </a:endParaRPr>
          </a:p>
          <a:p>
            <a:pPr algn="just"/>
            <a:r>
              <a:rPr lang="ja-JP" altLang="en-US" sz="3200" dirty="0" smtClean="0">
                <a:latin typeface="CRＣ＆Ｇブーケ04" panose="02000600000000000000" pitchFamily="2" charset="-128"/>
                <a:ea typeface="CRＣ＆Ｇブーケ04" panose="02000600000000000000" pitchFamily="2" charset="-128"/>
              </a:rPr>
              <a:t>サッカー</a:t>
            </a:r>
            <a:r>
              <a:rPr lang="ja-JP" altLang="en-US" sz="3200" dirty="0">
                <a:latin typeface="CRＣ＆Ｇブーケ04" panose="02000600000000000000" pitchFamily="2" charset="-128"/>
                <a:ea typeface="CRＣ＆Ｇブーケ04" panose="02000600000000000000" pitchFamily="2" charset="-128"/>
              </a:rPr>
              <a:t>って凄いなって</a:t>
            </a:r>
            <a:r>
              <a:rPr lang="ja-JP" altLang="en-US" sz="3200" dirty="0" smtClean="0">
                <a:latin typeface="CRＣ＆Ｇブーケ04" panose="02000600000000000000" pitchFamily="2" charset="-128"/>
                <a:ea typeface="CRＣ＆Ｇブーケ04" panose="02000600000000000000" pitchFamily="2" charset="-128"/>
              </a:rPr>
              <a:t>。</a:t>
            </a:r>
            <a:endParaRPr lang="en-US" altLang="ja-JP" sz="3200" dirty="0" smtClean="0">
              <a:latin typeface="CRＣ＆Ｇブーケ04" panose="02000600000000000000" pitchFamily="2" charset="-128"/>
              <a:ea typeface="CRＣ＆Ｇブーケ04" panose="02000600000000000000" pitchFamily="2" charset="-128"/>
            </a:endParaRPr>
          </a:p>
          <a:p>
            <a:pPr algn="just"/>
            <a:r>
              <a:rPr lang="ja-JP" altLang="en-US" sz="3200" dirty="0" smtClean="0">
                <a:latin typeface="CRＣ＆Ｇブーケ04" panose="02000600000000000000" pitchFamily="2" charset="-128"/>
                <a:ea typeface="CRＣ＆Ｇブーケ04" panose="02000600000000000000" pitchFamily="2" charset="-128"/>
              </a:rPr>
              <a:t>だから</a:t>
            </a:r>
            <a:r>
              <a:rPr lang="ja-JP" altLang="en-US" sz="3200" dirty="0">
                <a:latin typeface="CRＣ＆Ｇブーケ04" panose="02000600000000000000" pitchFamily="2" charset="-128"/>
                <a:ea typeface="CRＣ＆Ｇブーケ04" panose="02000600000000000000" pitchFamily="2" charset="-128"/>
              </a:rPr>
              <a:t>、ボールがあれば</a:t>
            </a:r>
            <a:r>
              <a:rPr lang="ja-JP" altLang="en-US" sz="3200" dirty="0" smtClean="0">
                <a:latin typeface="CRＣ＆Ｇブーケ04" panose="02000600000000000000" pitchFamily="2" charset="-128"/>
                <a:ea typeface="CRＣ＆Ｇブーケ04" panose="02000600000000000000" pitchFamily="2" charset="-128"/>
              </a:rPr>
              <a:t>、</a:t>
            </a:r>
            <a:endParaRPr lang="en-US" altLang="ja-JP" sz="3200" dirty="0" smtClean="0">
              <a:latin typeface="CRＣ＆Ｇブーケ04" panose="02000600000000000000" pitchFamily="2" charset="-128"/>
              <a:ea typeface="CRＣ＆Ｇブーケ04" panose="02000600000000000000" pitchFamily="2" charset="-128"/>
            </a:endParaRPr>
          </a:p>
          <a:p>
            <a:pPr algn="just"/>
            <a:r>
              <a:rPr lang="ja-JP" altLang="en-US" sz="3200" dirty="0" smtClean="0">
                <a:latin typeface="CRＣ＆Ｇブーケ04" panose="02000600000000000000" pitchFamily="2" charset="-128"/>
                <a:ea typeface="CRＣ＆Ｇブーケ04" panose="02000600000000000000" pitchFamily="2" charset="-128"/>
              </a:rPr>
              <a:t>サッカー</a:t>
            </a:r>
            <a:r>
              <a:rPr lang="ja-JP" altLang="en-US" sz="3200" dirty="0">
                <a:latin typeface="CRＣ＆Ｇブーケ04" panose="02000600000000000000" pitchFamily="2" charset="-128"/>
                <a:ea typeface="CRＣ＆Ｇブーケ04" panose="02000600000000000000" pitchFamily="2" charset="-128"/>
              </a:rPr>
              <a:t>が</a:t>
            </a:r>
            <a:r>
              <a:rPr lang="ja-JP" altLang="en-US" sz="3200" dirty="0" smtClean="0">
                <a:latin typeface="CRＣ＆Ｇブーケ04" panose="02000600000000000000" pitchFamily="2" charset="-128"/>
                <a:ea typeface="CRＣ＆Ｇブーケ04" panose="02000600000000000000" pitchFamily="2" charset="-128"/>
              </a:rPr>
              <a:t>あれば</a:t>
            </a:r>
            <a:endParaRPr lang="en-US" altLang="ja-JP" sz="3200" dirty="0" smtClean="0">
              <a:latin typeface="CRＣ＆Ｇブーケ04" panose="02000600000000000000" pitchFamily="2" charset="-128"/>
              <a:ea typeface="CRＣ＆Ｇブーケ04" panose="02000600000000000000" pitchFamily="2" charset="-128"/>
            </a:endParaRPr>
          </a:p>
          <a:p>
            <a:pPr algn="just"/>
            <a:r>
              <a:rPr lang="ja-JP" altLang="en-US" sz="3200" dirty="0" smtClean="0">
                <a:latin typeface="CRＣ＆Ｇブーケ04" panose="02000600000000000000" pitchFamily="2" charset="-128"/>
                <a:ea typeface="CRＣ＆Ｇブーケ04" panose="02000600000000000000" pitchFamily="2" charset="-128"/>
              </a:rPr>
              <a:t>俺</a:t>
            </a:r>
            <a:r>
              <a:rPr lang="ja-JP" altLang="en-US" sz="3200" dirty="0">
                <a:latin typeface="CRＣ＆Ｇブーケ04" panose="02000600000000000000" pitchFamily="2" charset="-128"/>
                <a:ea typeface="CRＣ＆Ｇブーケ04" panose="02000600000000000000" pitchFamily="2" charset="-128"/>
              </a:rPr>
              <a:t>は前を向いて</a:t>
            </a:r>
            <a:r>
              <a:rPr lang="ja-JP" altLang="en-US" sz="3200" dirty="0" smtClean="0">
                <a:latin typeface="CRＣ＆Ｇブーケ04" panose="02000600000000000000" pitchFamily="2" charset="-128"/>
                <a:ea typeface="CRＣ＆Ｇブーケ04" panose="02000600000000000000" pitchFamily="2" charset="-128"/>
              </a:rPr>
              <a:t>いける</a:t>
            </a:r>
            <a:endParaRPr lang="en-US" altLang="ja-JP" sz="3200" dirty="0" smtClean="0">
              <a:latin typeface="CRＣ＆Ｇブーケ04" panose="02000600000000000000" pitchFamily="2" charset="-128"/>
              <a:ea typeface="CRＣ＆Ｇブーケ04" panose="02000600000000000000" pitchFamily="2" charset="-128"/>
            </a:endParaRPr>
          </a:p>
          <a:p>
            <a:pPr algn="just"/>
            <a:r>
              <a:rPr lang="ja-JP" altLang="en-US" sz="3200" dirty="0" smtClean="0">
                <a:latin typeface="CRＣ＆Ｇブーケ04" panose="02000600000000000000" pitchFamily="2" charset="-128"/>
                <a:ea typeface="CRＣ＆Ｇブーケ04" panose="02000600000000000000" pitchFamily="2" charset="-128"/>
              </a:rPr>
              <a:t>と</a:t>
            </a:r>
            <a:r>
              <a:rPr lang="ja-JP" altLang="en-US" sz="3200" dirty="0">
                <a:latin typeface="CRＣ＆Ｇブーケ04" panose="02000600000000000000" pitchFamily="2" charset="-128"/>
                <a:ea typeface="CRＣ＆Ｇブーケ04" panose="02000600000000000000" pitchFamily="2" charset="-128"/>
              </a:rPr>
              <a:t>思っています</a:t>
            </a:r>
            <a:r>
              <a:rPr lang="ja-JP" altLang="en-US" sz="3200" dirty="0" smtClean="0">
                <a:latin typeface="CRＣ＆Ｇブーケ04" panose="02000600000000000000" pitchFamily="2" charset="-128"/>
                <a:ea typeface="CRＣ＆Ｇブーケ04" panose="02000600000000000000" pitchFamily="2" charset="-128"/>
              </a:rPr>
              <a:t>。</a:t>
            </a:r>
            <a:endParaRPr lang="en-US" altLang="ja-JP" sz="3200" dirty="0" smtClean="0">
              <a:latin typeface="CRＣ＆Ｇブーケ04" panose="02000600000000000000" pitchFamily="2" charset="-128"/>
              <a:ea typeface="CRＣ＆Ｇブーケ04" panose="02000600000000000000" pitchFamily="2" charset="-128"/>
            </a:endParaRPr>
          </a:p>
          <a:p>
            <a:pPr algn="just"/>
            <a:r>
              <a:rPr lang="ja-JP" altLang="en-US" sz="3200" dirty="0" smtClean="0">
                <a:latin typeface="CRＣ＆Ｇブーケ04" panose="02000600000000000000" pitchFamily="2" charset="-128"/>
                <a:ea typeface="CRＣ＆Ｇブーケ04" panose="02000600000000000000" pitchFamily="2" charset="-128"/>
              </a:rPr>
              <a:t>今</a:t>
            </a:r>
            <a:r>
              <a:rPr lang="ja-JP" altLang="en-US" sz="3200" dirty="0">
                <a:latin typeface="CRＣ＆Ｇブーケ04" panose="02000600000000000000" pitchFamily="2" charset="-128"/>
                <a:ea typeface="CRＣ＆Ｇブーケ04" panose="02000600000000000000" pitchFamily="2" charset="-128"/>
              </a:rPr>
              <a:t>まで辿ってきた道</a:t>
            </a:r>
            <a:r>
              <a:rPr lang="ja-JP" altLang="en-US" sz="3200" dirty="0" smtClean="0">
                <a:latin typeface="CRＣ＆Ｇブーケ04" panose="02000600000000000000" pitchFamily="2" charset="-128"/>
                <a:ea typeface="CRＣ＆Ｇブーケ04" panose="02000600000000000000" pitchFamily="2" charset="-128"/>
              </a:rPr>
              <a:t>は</a:t>
            </a:r>
            <a:endParaRPr lang="en-US" altLang="ja-JP" sz="3200" dirty="0" smtClean="0">
              <a:latin typeface="CRＣ＆Ｇブーケ04" panose="02000600000000000000" pitchFamily="2" charset="-128"/>
              <a:ea typeface="CRＣ＆Ｇブーケ04" panose="02000600000000000000" pitchFamily="2" charset="-128"/>
            </a:endParaRPr>
          </a:p>
          <a:p>
            <a:pPr algn="just"/>
            <a:r>
              <a:rPr lang="ja-JP" altLang="en-US" sz="3200" dirty="0" smtClean="0">
                <a:latin typeface="CRＣ＆Ｇブーケ04" panose="02000600000000000000" pitchFamily="2" charset="-128"/>
                <a:ea typeface="CRＣ＆Ｇブーケ04" panose="02000600000000000000" pitchFamily="2" charset="-128"/>
              </a:rPr>
              <a:t>間違って</a:t>
            </a:r>
            <a:r>
              <a:rPr lang="ja-JP" altLang="en-US" sz="3200" dirty="0">
                <a:latin typeface="CRＣ＆Ｇブーケ04" panose="02000600000000000000" pitchFamily="2" charset="-128"/>
                <a:ea typeface="CRＣ＆Ｇブーケ04" panose="02000600000000000000" pitchFamily="2" charset="-128"/>
              </a:rPr>
              <a:t>いなかったと思うし</a:t>
            </a:r>
            <a:r>
              <a:rPr lang="ja-JP" altLang="en-US" sz="3200" dirty="0" smtClean="0">
                <a:latin typeface="CRＣ＆Ｇブーケ04" panose="02000600000000000000" pitchFamily="2" charset="-128"/>
                <a:ea typeface="CRＣ＆Ｇブーケ04" panose="02000600000000000000" pitchFamily="2" charset="-128"/>
              </a:rPr>
              <a:t>、</a:t>
            </a:r>
            <a:endParaRPr lang="en-US" altLang="ja-JP" sz="3200" dirty="0" smtClean="0">
              <a:latin typeface="CRＣ＆Ｇブーケ04" panose="02000600000000000000" pitchFamily="2" charset="-128"/>
              <a:ea typeface="CRＣ＆Ｇブーケ04" panose="02000600000000000000" pitchFamily="2" charset="-128"/>
            </a:endParaRPr>
          </a:p>
          <a:p>
            <a:pPr algn="just"/>
            <a:r>
              <a:rPr lang="ja-JP" altLang="en-US" sz="3200" dirty="0" smtClean="0">
                <a:latin typeface="CRＣ＆Ｇブーケ04" panose="02000600000000000000" pitchFamily="2" charset="-128"/>
                <a:ea typeface="CRＣ＆Ｇブーケ04" panose="02000600000000000000" pitchFamily="2" charset="-128"/>
              </a:rPr>
              <a:t>今</a:t>
            </a:r>
            <a:r>
              <a:rPr lang="ja-JP" altLang="en-US" sz="3200" dirty="0">
                <a:latin typeface="CRＣ＆Ｇブーケ04" panose="02000600000000000000" pitchFamily="2" charset="-128"/>
                <a:ea typeface="CRＣ＆Ｇブーケ04" panose="02000600000000000000" pitchFamily="2" charset="-128"/>
              </a:rPr>
              <a:t>までやってきたこと</a:t>
            </a:r>
            <a:r>
              <a:rPr lang="ja-JP" altLang="en-US" sz="3200" dirty="0" smtClean="0">
                <a:latin typeface="CRＣ＆Ｇブーケ04" panose="02000600000000000000" pitchFamily="2" charset="-128"/>
                <a:ea typeface="CRＣ＆Ｇブーケ04" panose="02000600000000000000" pitchFamily="2" charset="-128"/>
              </a:rPr>
              <a:t>に</a:t>
            </a:r>
            <a:endParaRPr lang="en-US" altLang="ja-JP" sz="3200" dirty="0" smtClean="0">
              <a:latin typeface="CRＣ＆Ｇブーケ04" panose="02000600000000000000" pitchFamily="2" charset="-128"/>
              <a:ea typeface="CRＣ＆Ｇブーケ04" panose="02000600000000000000" pitchFamily="2" charset="-128"/>
            </a:endParaRPr>
          </a:p>
          <a:p>
            <a:pPr algn="just"/>
            <a:r>
              <a:rPr lang="ja-JP" altLang="en-US" sz="3200" dirty="0" smtClean="0">
                <a:latin typeface="CRＣ＆Ｇブーケ04" panose="02000600000000000000" pitchFamily="2" charset="-128"/>
                <a:ea typeface="CRＣ＆Ｇブーケ04" panose="02000600000000000000" pitchFamily="2" charset="-128"/>
              </a:rPr>
              <a:t>悔い</a:t>
            </a:r>
            <a:r>
              <a:rPr lang="ja-JP" altLang="en-US" sz="3200" dirty="0">
                <a:latin typeface="CRＣ＆Ｇブーケ04" panose="02000600000000000000" pitchFamily="2" charset="-128"/>
                <a:ea typeface="CRＣ＆Ｇブーケ04" panose="02000600000000000000" pitchFamily="2" charset="-128"/>
              </a:rPr>
              <a:t>は一切ないので</a:t>
            </a:r>
            <a:r>
              <a:rPr lang="ja-JP" altLang="en-US" sz="3200" dirty="0" smtClean="0">
                <a:solidFill>
                  <a:srgbClr val="000000"/>
                </a:solidFill>
                <a:latin typeface="CRＣ＆Ｇブーケ04" panose="02000600000000000000" pitchFamily="2" charset="-128"/>
                <a:ea typeface="CRＣ＆Ｇブーケ04" panose="02000600000000000000" pitchFamily="2" charset="-128"/>
              </a:rPr>
              <a:t>。</a:t>
            </a:r>
            <a:endParaRPr lang="ja-JP" altLang="en-US" sz="3200" dirty="0">
              <a:solidFill>
                <a:srgbClr val="000000"/>
              </a:solidFill>
              <a:latin typeface="CRＣ＆Ｇブーケ04" panose="02000600000000000000" pitchFamily="2" charset="-128"/>
              <a:ea typeface="CRＣ＆Ｇブーケ04" panose="02000600000000000000" pitchFamily="2" charset="-128"/>
            </a:endParaRPr>
          </a:p>
        </p:txBody>
      </p:sp>
      <p:sp>
        <p:nvSpPr>
          <p:cNvPr id="5" name="正方形/長方形 4"/>
          <p:cNvSpPr>
            <a:spLocks noChangeArrowheads="1"/>
          </p:cNvSpPr>
          <p:nvPr/>
        </p:nvSpPr>
        <p:spPr bwMode="auto">
          <a:xfrm>
            <a:off x="179388" y="6597352"/>
            <a:ext cx="8964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ja-JP" altLang="en-US" sz="1400" dirty="0"/>
              <a:t>資料</a:t>
            </a:r>
            <a:r>
              <a:rPr lang="ja-JP" altLang="en-US" sz="1400" dirty="0" smtClean="0"/>
              <a:t>引用</a:t>
            </a:r>
            <a:r>
              <a:rPr lang="ja-JP" altLang="en-US" sz="1400" dirty="0" smtClean="0"/>
              <a:t>：</a:t>
            </a:r>
            <a:r>
              <a:rPr lang="en-US" altLang="ja-JP" sz="1400" dirty="0"/>
              <a:t>http://brazil2014.headlines.yahoo.co.jp/wc2014/hl?a=20140514-00189847-soccerk-socc.view-000/</a:t>
            </a:r>
          </a:p>
        </p:txBody>
      </p:sp>
    </p:spTree>
    <p:extLst>
      <p:ext uri="{BB962C8B-B14F-4D97-AF65-F5344CB8AC3E}">
        <p14:creationId xmlns:p14="http://schemas.microsoft.com/office/powerpoint/2010/main" val="10842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fade">
                                      <p:cBhvr>
                                        <p:cTn id="57" dur="500"/>
                                        <p:tgtEl>
                                          <p:spTgt spid="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xEl>
                                              <p:pRg st="11" end="11"/>
                                            </p:txEl>
                                          </p:spTgt>
                                        </p:tgtEl>
                                        <p:attrNameLst>
                                          <p:attrName>style.visibility</p:attrName>
                                        </p:attrNameLst>
                                      </p:cBhvr>
                                      <p:to>
                                        <p:strVal val="visible"/>
                                      </p:to>
                                    </p:set>
                                    <p:animEffect transition="in" filter="fade">
                                      <p:cBhvr>
                                        <p:cTn id="62" dur="500"/>
                                        <p:tgtEl>
                                          <p:spTgt spid="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
                                            <p:txEl>
                                              <p:pRg st="12" end="12"/>
                                            </p:txEl>
                                          </p:spTgt>
                                        </p:tgtEl>
                                        <p:attrNameLst>
                                          <p:attrName>style.visibility</p:attrName>
                                        </p:attrNameLst>
                                      </p:cBhvr>
                                      <p:to>
                                        <p:strVal val="visible"/>
                                      </p:to>
                                    </p:set>
                                    <p:animEffect transition="in" filter="fade">
                                      <p:cBhvr>
                                        <p:cTn id="67" dur="500"/>
                                        <p:tgtEl>
                                          <p:spTgt spid="9">
                                            <p:txEl>
                                              <p:pRg st="12" end="12"/>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a:spLocks noChangeArrowheads="1"/>
          </p:cNvSpPr>
          <p:nvPr/>
        </p:nvSpPr>
        <p:spPr bwMode="auto">
          <a:xfrm>
            <a:off x="4399836" y="34925"/>
            <a:ext cx="4801314" cy="651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just"/>
            <a:r>
              <a:rPr lang="ja-JP" altLang="en-US" sz="6000" dirty="0" smtClean="0">
                <a:solidFill>
                  <a:srgbClr val="000000"/>
                </a:solidFill>
                <a:latin typeface="CRPＣ＆Ｇ行刻" pitchFamily="2" charset="-128"/>
                <a:ea typeface="CRPＣ＆Ｇ行刻" pitchFamily="2" charset="-128"/>
              </a:rPr>
              <a:t>僕が</a:t>
            </a:r>
            <a:endParaRPr lang="en-US" altLang="ja-JP" sz="6000" dirty="0" smtClean="0">
              <a:solidFill>
                <a:srgbClr val="000000"/>
              </a:solidFill>
              <a:latin typeface="CRPＣ＆Ｇ行刻" pitchFamily="2" charset="-128"/>
              <a:ea typeface="CRPＣ＆Ｇ行刻" pitchFamily="2" charset="-128"/>
            </a:endParaRPr>
          </a:p>
          <a:p>
            <a:pPr algn="just"/>
            <a:r>
              <a:rPr lang="ja-JP" altLang="en-US" sz="6000" dirty="0" smtClean="0">
                <a:solidFill>
                  <a:srgbClr val="000000"/>
                </a:solidFill>
                <a:latin typeface="CRPＣ＆Ｇ行刻" pitchFamily="2" charset="-128"/>
                <a:ea typeface="CRPＣ＆Ｇ行刻" pitchFamily="2" charset="-128"/>
              </a:rPr>
              <a:t>持って</a:t>
            </a:r>
            <a:r>
              <a:rPr lang="ja-JP" altLang="en-US" sz="6000" dirty="0">
                <a:solidFill>
                  <a:srgbClr val="000000"/>
                </a:solidFill>
                <a:latin typeface="CRPＣ＆Ｇ行刻" pitchFamily="2" charset="-128"/>
                <a:ea typeface="CRPＣ＆Ｇ行刻" pitchFamily="2" charset="-128"/>
              </a:rPr>
              <a:t>いるものは</a:t>
            </a:r>
            <a:r>
              <a:rPr lang="ja-JP" altLang="en-US" sz="6000" dirty="0" smtClean="0">
                <a:solidFill>
                  <a:srgbClr val="000000"/>
                </a:solidFill>
                <a:latin typeface="CRPＣ＆Ｇ行刻" pitchFamily="2" charset="-128"/>
                <a:ea typeface="CRPＣ＆Ｇ行刻" pitchFamily="2" charset="-128"/>
              </a:rPr>
              <a:t>、</a:t>
            </a:r>
            <a:endParaRPr lang="en-US" altLang="ja-JP" sz="6000" dirty="0" smtClean="0">
              <a:solidFill>
                <a:srgbClr val="000000"/>
              </a:solidFill>
              <a:latin typeface="CRPＣ＆Ｇ行刻" pitchFamily="2" charset="-128"/>
              <a:ea typeface="CRPＣ＆Ｇ行刻" pitchFamily="2" charset="-128"/>
            </a:endParaRPr>
          </a:p>
          <a:p>
            <a:pPr algn="just"/>
            <a:r>
              <a:rPr lang="ja-JP" altLang="en-US" sz="6000" dirty="0" smtClean="0">
                <a:solidFill>
                  <a:srgbClr val="000000"/>
                </a:solidFill>
                <a:latin typeface="CRPＣ＆Ｇ行刻" pitchFamily="2" charset="-128"/>
                <a:ea typeface="CRPＣ＆Ｇ行刻" pitchFamily="2" charset="-128"/>
              </a:rPr>
              <a:t>すべて</a:t>
            </a:r>
            <a:endParaRPr lang="en-US" altLang="ja-JP" sz="6000" dirty="0" smtClean="0">
              <a:solidFill>
                <a:srgbClr val="000000"/>
              </a:solidFill>
              <a:latin typeface="CRPＣ＆Ｇ行刻" pitchFamily="2" charset="-128"/>
              <a:ea typeface="CRPＣ＆Ｇ行刻" pitchFamily="2" charset="-128"/>
            </a:endParaRPr>
          </a:p>
          <a:p>
            <a:pPr algn="just"/>
            <a:r>
              <a:rPr lang="ja-JP" altLang="en-US" sz="6000" dirty="0" smtClean="0">
                <a:solidFill>
                  <a:srgbClr val="000000"/>
                </a:solidFill>
                <a:latin typeface="CRPＣ＆Ｇ行刻" pitchFamily="2" charset="-128"/>
                <a:ea typeface="CRPＣ＆Ｇ行刻" pitchFamily="2" charset="-128"/>
              </a:rPr>
              <a:t>努力</a:t>
            </a:r>
            <a:r>
              <a:rPr lang="ja-JP" altLang="en-US" sz="6000" dirty="0">
                <a:solidFill>
                  <a:srgbClr val="000000"/>
                </a:solidFill>
                <a:latin typeface="CRPＣ＆Ｇ行刻" pitchFamily="2" charset="-128"/>
                <a:ea typeface="CRPＣ＆Ｇ行刻" pitchFamily="2" charset="-128"/>
              </a:rPr>
              <a:t>に</a:t>
            </a:r>
            <a:r>
              <a:rPr lang="ja-JP" altLang="en-US" sz="6000" dirty="0" smtClean="0">
                <a:solidFill>
                  <a:srgbClr val="000000"/>
                </a:solidFill>
                <a:latin typeface="CRPＣ＆Ｇ行刻" pitchFamily="2" charset="-128"/>
                <a:ea typeface="CRPＣ＆Ｇ行刻" pitchFamily="2" charset="-128"/>
              </a:rPr>
              <a:t>よって</a:t>
            </a:r>
            <a:endParaRPr lang="en-US" altLang="ja-JP" sz="6000" dirty="0" smtClean="0">
              <a:solidFill>
                <a:srgbClr val="000000"/>
              </a:solidFill>
              <a:latin typeface="CRPＣ＆Ｇ行刻" pitchFamily="2" charset="-128"/>
              <a:ea typeface="CRPＣ＆Ｇ行刻" pitchFamily="2" charset="-128"/>
            </a:endParaRPr>
          </a:p>
          <a:p>
            <a:pPr algn="just"/>
            <a:r>
              <a:rPr lang="ja-JP" altLang="en-US" sz="6000" dirty="0" smtClean="0">
                <a:solidFill>
                  <a:srgbClr val="000000"/>
                </a:solidFill>
                <a:latin typeface="CRPＣ＆Ｇ行刻" pitchFamily="2" charset="-128"/>
                <a:ea typeface="CRPＣ＆Ｇ行刻" pitchFamily="2" charset="-128"/>
              </a:rPr>
              <a:t>手</a:t>
            </a:r>
            <a:r>
              <a:rPr lang="ja-JP" altLang="en-US" sz="6000" dirty="0">
                <a:solidFill>
                  <a:srgbClr val="000000"/>
                </a:solidFill>
                <a:latin typeface="CRPＣ＆Ｇ行刻" pitchFamily="2" charset="-128"/>
                <a:ea typeface="CRPＣ＆Ｇ行刻" pitchFamily="2" charset="-128"/>
              </a:rPr>
              <a:t>に入れた。</a:t>
            </a:r>
            <a:endParaRPr lang="en-US" altLang="ja-JP" sz="6000" dirty="0">
              <a:solidFill>
                <a:srgbClr val="000000"/>
              </a:solidFill>
              <a:latin typeface="CRPＣ＆Ｇ行刻" pitchFamily="2" charset="-128"/>
              <a:ea typeface="CRPＣ＆Ｇ行刻" pitchFamily="2" charset="-128"/>
            </a:endParaRPr>
          </a:p>
        </p:txBody>
      </p:sp>
      <p:sp>
        <p:nvSpPr>
          <p:cNvPr id="5" name="正方形/長方形 4"/>
          <p:cNvSpPr>
            <a:spLocks noChangeArrowheads="1"/>
          </p:cNvSpPr>
          <p:nvPr/>
        </p:nvSpPr>
        <p:spPr bwMode="auto">
          <a:xfrm>
            <a:off x="2125881" y="6550223"/>
            <a:ext cx="70537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ja-JP" altLang="en-US" sz="1400" dirty="0" smtClean="0"/>
              <a:t>資料引用：</a:t>
            </a:r>
            <a:r>
              <a:rPr lang="en-US" altLang="ja-JP" sz="1400" dirty="0"/>
              <a:t>http://matome.naver.jp/odai/2127728259419585301</a:t>
            </a:r>
          </a:p>
        </p:txBody>
      </p:sp>
    </p:spTree>
    <p:extLst>
      <p:ext uri="{BB962C8B-B14F-4D97-AF65-F5344CB8AC3E}">
        <p14:creationId xmlns:p14="http://schemas.microsoft.com/office/powerpoint/2010/main" val="414042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a:spLocks noChangeArrowheads="1"/>
          </p:cNvSpPr>
          <p:nvPr/>
        </p:nvSpPr>
        <p:spPr bwMode="auto">
          <a:xfrm>
            <a:off x="2598747" y="238631"/>
            <a:ext cx="6278642" cy="548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just"/>
            <a:r>
              <a:rPr lang="ja-JP" altLang="en-US" sz="4400" dirty="0" smtClean="0">
                <a:solidFill>
                  <a:srgbClr val="000000"/>
                </a:solidFill>
                <a:latin typeface="CRPＣ＆Ｇ行刻" pitchFamily="2" charset="-128"/>
                <a:ea typeface="CRPＣ＆Ｇ行刻" pitchFamily="2" charset="-128"/>
              </a:rPr>
              <a:t>小さい</a:t>
            </a:r>
            <a:r>
              <a:rPr lang="ja-JP" altLang="en-US" sz="4400" dirty="0" smtClean="0">
                <a:solidFill>
                  <a:srgbClr val="000000"/>
                </a:solidFill>
                <a:latin typeface="CRPＣ＆Ｇ行刻" pitchFamily="2" charset="-128"/>
                <a:ea typeface="CRPＣ＆Ｇ行刻" pitchFamily="2" charset="-128"/>
              </a:rPr>
              <a:t>から</a:t>
            </a:r>
            <a:endParaRPr lang="en-US" altLang="ja-JP" sz="4400" dirty="0" smtClean="0">
              <a:solidFill>
                <a:srgbClr val="000000"/>
              </a:solidFill>
              <a:latin typeface="CRPＣ＆Ｇ行刻" pitchFamily="2" charset="-128"/>
              <a:ea typeface="CRPＣ＆Ｇ行刻" pitchFamily="2" charset="-128"/>
            </a:endParaRPr>
          </a:p>
          <a:p>
            <a:pPr algn="just"/>
            <a:r>
              <a:rPr lang="ja-JP" altLang="en-US" sz="4400" dirty="0" smtClean="0">
                <a:solidFill>
                  <a:srgbClr val="000000"/>
                </a:solidFill>
                <a:latin typeface="CRPＣ＆Ｇ行刻" pitchFamily="2" charset="-128"/>
                <a:ea typeface="CRPＣ＆Ｇ行刻" pitchFamily="2" charset="-128"/>
              </a:rPr>
              <a:t>弱いから</a:t>
            </a:r>
            <a:endParaRPr lang="en-US" altLang="ja-JP" sz="4400" dirty="0" smtClean="0">
              <a:solidFill>
                <a:srgbClr val="000000"/>
              </a:solidFill>
              <a:latin typeface="CRPＣ＆Ｇ行刻" pitchFamily="2" charset="-128"/>
              <a:ea typeface="CRPＣ＆Ｇ行刻" pitchFamily="2" charset="-128"/>
            </a:endParaRPr>
          </a:p>
          <a:p>
            <a:pPr algn="just"/>
            <a:r>
              <a:rPr lang="ja-JP" altLang="en-US" sz="4400" dirty="0" smtClean="0">
                <a:solidFill>
                  <a:srgbClr val="000000"/>
                </a:solidFill>
                <a:latin typeface="CRPＣ＆Ｇ行刻" pitchFamily="2" charset="-128"/>
                <a:ea typeface="CRPＣ＆Ｇ行刻" pitchFamily="2" charset="-128"/>
              </a:rPr>
              <a:t>虐められた</a:t>
            </a:r>
            <a:r>
              <a:rPr lang="ja-JP" altLang="en-US" sz="4400" dirty="0">
                <a:solidFill>
                  <a:srgbClr val="000000"/>
                </a:solidFill>
                <a:latin typeface="CRPＣ＆Ｇ行刻" pitchFamily="2" charset="-128"/>
                <a:ea typeface="CRPＣ＆Ｇ行刻" pitchFamily="2" charset="-128"/>
              </a:rPr>
              <a:t>と思っていた。</a:t>
            </a:r>
          </a:p>
          <a:p>
            <a:pPr algn="just"/>
            <a:r>
              <a:rPr lang="ja-JP" altLang="en-US" sz="4400" dirty="0" smtClean="0">
                <a:solidFill>
                  <a:srgbClr val="000000"/>
                </a:solidFill>
                <a:latin typeface="CRPＣ＆Ｇ行刻" pitchFamily="2" charset="-128"/>
                <a:ea typeface="CRPＣ＆Ｇ行刻" pitchFamily="2" charset="-128"/>
              </a:rPr>
              <a:t>違うん</a:t>
            </a:r>
            <a:r>
              <a:rPr lang="ja-JP" altLang="en-US" sz="4400" dirty="0">
                <a:solidFill>
                  <a:srgbClr val="000000"/>
                </a:solidFill>
                <a:latin typeface="CRPＣ＆Ｇ行刻" pitchFamily="2" charset="-128"/>
                <a:ea typeface="CRPＣ＆Ｇ行刻" pitchFamily="2" charset="-128"/>
              </a:rPr>
              <a:t>ですよ</a:t>
            </a:r>
            <a:r>
              <a:rPr lang="ja-JP" altLang="en-US" sz="4400" dirty="0" smtClean="0">
                <a:solidFill>
                  <a:srgbClr val="000000"/>
                </a:solidFill>
                <a:latin typeface="CRPＣ＆Ｇ行刻" pitchFamily="2" charset="-128"/>
                <a:ea typeface="CRPＣ＆Ｇ行刻" pitchFamily="2" charset="-128"/>
              </a:rPr>
              <a:t>！</a:t>
            </a:r>
            <a:endParaRPr lang="en-US" altLang="ja-JP" sz="4400" dirty="0" smtClean="0">
              <a:solidFill>
                <a:srgbClr val="000000"/>
              </a:solidFill>
              <a:latin typeface="CRPＣ＆Ｇ行刻" pitchFamily="2" charset="-128"/>
              <a:ea typeface="CRPＣ＆Ｇ行刻" pitchFamily="2" charset="-128"/>
            </a:endParaRPr>
          </a:p>
          <a:p>
            <a:pPr algn="just"/>
            <a:r>
              <a:rPr lang="ja-JP" altLang="en-US" sz="4400" dirty="0" smtClean="0">
                <a:solidFill>
                  <a:srgbClr val="000000"/>
                </a:solidFill>
                <a:latin typeface="CRPＣ＆Ｇ行刻" pitchFamily="2" charset="-128"/>
                <a:ea typeface="CRPＣ＆Ｇ行刻" pitchFamily="2" charset="-128"/>
              </a:rPr>
              <a:t>ここ！</a:t>
            </a:r>
            <a:endParaRPr lang="en-US" altLang="ja-JP" sz="4400" dirty="0" smtClean="0">
              <a:solidFill>
                <a:srgbClr val="000000"/>
              </a:solidFill>
              <a:latin typeface="CRPＣ＆Ｇ行刻" pitchFamily="2" charset="-128"/>
              <a:ea typeface="CRPＣ＆Ｇ行刻" pitchFamily="2" charset="-128"/>
            </a:endParaRPr>
          </a:p>
          <a:p>
            <a:pPr algn="just"/>
            <a:r>
              <a:rPr lang="ja-JP" altLang="en-US" sz="4400" dirty="0" smtClean="0">
                <a:solidFill>
                  <a:srgbClr val="000000"/>
                </a:solidFill>
                <a:latin typeface="CRPＣ＆Ｇ行刻" pitchFamily="2" charset="-128"/>
                <a:ea typeface="CRPＣ＆Ｇ行刻" pitchFamily="2" charset="-128"/>
              </a:rPr>
              <a:t>ハート</a:t>
            </a:r>
            <a:r>
              <a:rPr lang="ja-JP" altLang="en-US" sz="4400" dirty="0">
                <a:solidFill>
                  <a:srgbClr val="000000"/>
                </a:solidFill>
                <a:latin typeface="CRPＣ＆Ｇ行刻" pitchFamily="2" charset="-128"/>
                <a:ea typeface="CRPＣ＆Ｇ行刻" pitchFamily="2" charset="-128"/>
              </a:rPr>
              <a:t>でした。</a:t>
            </a:r>
          </a:p>
          <a:p>
            <a:pPr algn="just"/>
            <a:r>
              <a:rPr lang="ja-JP" altLang="en-US" sz="4400" dirty="0" smtClean="0">
                <a:solidFill>
                  <a:srgbClr val="000000"/>
                </a:solidFill>
                <a:latin typeface="CRPＣ＆Ｇ行刻" pitchFamily="2" charset="-128"/>
                <a:ea typeface="CRPＣ＆Ｇ行刻" pitchFamily="2" charset="-128"/>
              </a:rPr>
              <a:t>目標</a:t>
            </a:r>
            <a:r>
              <a:rPr lang="ja-JP" altLang="en-US" sz="4400" dirty="0">
                <a:solidFill>
                  <a:srgbClr val="000000"/>
                </a:solidFill>
                <a:latin typeface="CRPＣ＆Ｇ行刻" pitchFamily="2" charset="-128"/>
                <a:ea typeface="CRPＣ＆Ｇ行刻" pitchFamily="2" charset="-128"/>
              </a:rPr>
              <a:t>を</a:t>
            </a:r>
            <a:r>
              <a:rPr lang="ja-JP" altLang="en-US" sz="4400" dirty="0" smtClean="0">
                <a:solidFill>
                  <a:srgbClr val="000000"/>
                </a:solidFill>
                <a:latin typeface="CRPＣ＆Ｇ行刻" pitchFamily="2" charset="-128"/>
                <a:ea typeface="CRPＣ＆Ｇ行刻" pitchFamily="2" charset="-128"/>
              </a:rPr>
              <a:t>持って</a:t>
            </a:r>
            <a:endParaRPr lang="en-US" altLang="ja-JP" sz="4400" dirty="0" smtClean="0">
              <a:solidFill>
                <a:srgbClr val="000000"/>
              </a:solidFill>
              <a:latin typeface="CRPＣ＆Ｇ行刻" pitchFamily="2" charset="-128"/>
              <a:ea typeface="CRPＣ＆Ｇ行刻" pitchFamily="2" charset="-128"/>
            </a:endParaRPr>
          </a:p>
          <a:p>
            <a:pPr algn="just"/>
            <a:r>
              <a:rPr lang="ja-JP" altLang="en-US" sz="4400" dirty="0" smtClean="0">
                <a:solidFill>
                  <a:srgbClr val="000000"/>
                </a:solidFill>
                <a:latin typeface="CRPＣ＆Ｇ行刻" pitchFamily="2" charset="-128"/>
                <a:ea typeface="CRPＣ＆Ｇ行刻" pitchFamily="2" charset="-128"/>
              </a:rPr>
              <a:t>懸命に頑張れば、</a:t>
            </a:r>
            <a:endParaRPr lang="en-US" altLang="ja-JP" sz="4400" dirty="0" smtClean="0">
              <a:solidFill>
                <a:srgbClr val="000000"/>
              </a:solidFill>
              <a:latin typeface="CRPＣ＆Ｇ行刻" pitchFamily="2" charset="-128"/>
              <a:ea typeface="CRPＣ＆Ｇ行刻" pitchFamily="2" charset="-128"/>
            </a:endParaRPr>
          </a:p>
          <a:p>
            <a:pPr algn="just"/>
            <a:r>
              <a:rPr lang="ja-JP" altLang="en-US" sz="4400" dirty="0" smtClean="0">
                <a:solidFill>
                  <a:srgbClr val="000000"/>
                </a:solidFill>
                <a:latin typeface="CRPＣ＆Ｇ行刻" pitchFamily="2" charset="-128"/>
                <a:ea typeface="CRPＣ＆Ｇ行刻" pitchFamily="2" charset="-128"/>
              </a:rPr>
              <a:t>見て</a:t>
            </a:r>
            <a:r>
              <a:rPr lang="ja-JP" altLang="en-US" sz="4400" dirty="0">
                <a:solidFill>
                  <a:srgbClr val="000000"/>
                </a:solidFill>
                <a:latin typeface="CRPＣ＆Ｇ行刻" pitchFamily="2" charset="-128"/>
                <a:ea typeface="CRPＣ＆Ｇ行刻" pitchFamily="2" charset="-128"/>
              </a:rPr>
              <a:t>いる人がいるんです。</a:t>
            </a:r>
            <a:endParaRPr lang="en-US" altLang="ja-JP" sz="4400" dirty="0">
              <a:solidFill>
                <a:srgbClr val="000000"/>
              </a:solidFill>
              <a:latin typeface="CRPＣ＆Ｇ行刻" pitchFamily="2" charset="-128"/>
              <a:ea typeface="CRPＣ＆Ｇ行刻" pitchFamily="2" charset="-128"/>
            </a:endParaRPr>
          </a:p>
        </p:txBody>
      </p:sp>
      <p:sp>
        <p:nvSpPr>
          <p:cNvPr id="5" name="正方形/長方形 4"/>
          <p:cNvSpPr>
            <a:spLocks noChangeArrowheads="1"/>
          </p:cNvSpPr>
          <p:nvPr/>
        </p:nvSpPr>
        <p:spPr bwMode="auto">
          <a:xfrm>
            <a:off x="3923928" y="6525344"/>
            <a:ext cx="5220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ja-JP" altLang="en-US" sz="1400" dirty="0" smtClean="0"/>
              <a:t>資料引用：</a:t>
            </a:r>
            <a:r>
              <a:rPr lang="en-US" altLang="ja-JP" sz="1400" dirty="0"/>
              <a:t>http://hatarakikata-design.com/</a:t>
            </a:r>
          </a:p>
        </p:txBody>
      </p:sp>
    </p:spTree>
    <p:extLst>
      <p:ext uri="{BB962C8B-B14F-4D97-AF65-F5344CB8AC3E}">
        <p14:creationId xmlns:p14="http://schemas.microsoft.com/office/powerpoint/2010/main" val="2582647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500"/>
                                        <p:tgtEl>
                                          <p:spTgt spid="9">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a:spLocks noChangeArrowheads="1"/>
          </p:cNvSpPr>
          <p:nvPr/>
        </p:nvSpPr>
        <p:spPr bwMode="auto">
          <a:xfrm>
            <a:off x="4399836" y="34925"/>
            <a:ext cx="4801314" cy="641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just"/>
            <a:endParaRPr lang="en-US" altLang="ja-JP" sz="6000" dirty="0">
              <a:solidFill>
                <a:srgbClr val="000000"/>
              </a:solidFill>
              <a:latin typeface="CRPＣ＆Ｇ行刻" pitchFamily="2" charset="-128"/>
              <a:ea typeface="CRPＣ＆Ｇ行刻" pitchFamily="2" charset="-128"/>
            </a:endParaRPr>
          </a:p>
          <a:p>
            <a:pPr algn="just"/>
            <a:r>
              <a:rPr lang="ja-JP" altLang="en-US" sz="6000" dirty="0">
                <a:solidFill>
                  <a:srgbClr val="000000"/>
                </a:solidFill>
                <a:latin typeface="CRPＣ＆Ｇ行刻" pitchFamily="2" charset="-128"/>
                <a:ea typeface="CRPＣ＆Ｇ行刻" pitchFamily="2" charset="-128"/>
              </a:rPr>
              <a:t>よかったことの現実も、</a:t>
            </a:r>
          </a:p>
          <a:p>
            <a:pPr algn="just"/>
            <a:r>
              <a:rPr lang="ja-JP" altLang="en-US" sz="6000" dirty="0">
                <a:solidFill>
                  <a:srgbClr val="000000"/>
                </a:solidFill>
                <a:latin typeface="CRPＣ＆Ｇ行刻" pitchFamily="2" charset="-128"/>
                <a:ea typeface="CRPＣ＆Ｇ行刻" pitchFamily="2" charset="-128"/>
              </a:rPr>
              <a:t>悪いことの現実も、</a:t>
            </a:r>
          </a:p>
          <a:p>
            <a:pPr algn="just"/>
            <a:r>
              <a:rPr lang="ja-JP" altLang="en-US" sz="6000" dirty="0">
                <a:solidFill>
                  <a:srgbClr val="000000"/>
                </a:solidFill>
                <a:latin typeface="CRPＣ＆Ｇ行刻" pitchFamily="2" charset="-128"/>
                <a:ea typeface="CRPＣ＆Ｇ行刻" pitchFamily="2" charset="-128"/>
              </a:rPr>
              <a:t>次へ</a:t>
            </a:r>
            <a:r>
              <a:rPr lang="ja-JP" altLang="en-US" sz="6000" dirty="0" smtClean="0">
                <a:solidFill>
                  <a:srgbClr val="000000"/>
                </a:solidFill>
                <a:latin typeface="CRPＣ＆Ｇ行刻" pitchFamily="2" charset="-128"/>
                <a:ea typeface="CRPＣ＆Ｇ行刻" pitchFamily="2" charset="-128"/>
              </a:rPr>
              <a:t>向かう</a:t>
            </a:r>
            <a:endParaRPr lang="en-US" altLang="ja-JP" sz="6000" dirty="0" smtClean="0">
              <a:solidFill>
                <a:srgbClr val="000000"/>
              </a:solidFill>
              <a:latin typeface="CRPＣ＆Ｇ行刻" pitchFamily="2" charset="-128"/>
              <a:ea typeface="CRPＣ＆Ｇ行刻" pitchFamily="2" charset="-128"/>
            </a:endParaRPr>
          </a:p>
          <a:p>
            <a:pPr algn="just"/>
            <a:r>
              <a:rPr lang="ja-JP" altLang="en-US" sz="6000" dirty="0" smtClean="0">
                <a:solidFill>
                  <a:srgbClr val="000000"/>
                </a:solidFill>
                <a:latin typeface="CRPＣ＆Ｇ行刻" pitchFamily="2" charset="-128"/>
                <a:ea typeface="CRPＣ＆Ｇ行刻" pitchFamily="2" charset="-128"/>
              </a:rPr>
              <a:t>糧</a:t>
            </a:r>
            <a:r>
              <a:rPr lang="ja-JP" altLang="en-US" sz="6000" dirty="0">
                <a:solidFill>
                  <a:srgbClr val="000000"/>
                </a:solidFill>
                <a:latin typeface="CRPＣ＆Ｇ行刻" pitchFamily="2" charset="-128"/>
                <a:ea typeface="CRPＣ＆Ｇ行刻" pitchFamily="2" charset="-128"/>
              </a:rPr>
              <a:t>にしたい。</a:t>
            </a:r>
            <a:endParaRPr lang="en-US" altLang="ja-JP" sz="6000" dirty="0">
              <a:solidFill>
                <a:srgbClr val="000000"/>
              </a:solidFill>
              <a:latin typeface="CRPＣ＆Ｇ行刻" pitchFamily="2" charset="-128"/>
              <a:ea typeface="CRPＣ＆Ｇ行刻" pitchFamily="2" charset="-128"/>
            </a:endParaRPr>
          </a:p>
        </p:txBody>
      </p:sp>
    </p:spTree>
    <p:extLst>
      <p:ext uri="{BB962C8B-B14F-4D97-AF65-F5344CB8AC3E}">
        <p14:creationId xmlns:p14="http://schemas.microsoft.com/office/powerpoint/2010/main" val="87147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a:spLocks noChangeArrowheads="1"/>
          </p:cNvSpPr>
          <p:nvPr/>
        </p:nvSpPr>
        <p:spPr bwMode="auto">
          <a:xfrm>
            <a:off x="3699967" y="81756"/>
            <a:ext cx="5170646" cy="638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just"/>
            <a:r>
              <a:rPr lang="ja-JP" altLang="en-US" sz="5400" dirty="0">
                <a:solidFill>
                  <a:srgbClr val="000000"/>
                </a:solidFill>
                <a:latin typeface="ＤＦＧロマン雪W9" pitchFamily="50" charset="-128"/>
                <a:ea typeface="ＤＦＧロマン雪W9" pitchFamily="50" charset="-128"/>
              </a:rPr>
              <a:t>壁と言うのは</a:t>
            </a:r>
            <a:r>
              <a:rPr lang="ja-JP" altLang="en-US" sz="5400" dirty="0" smtClean="0">
                <a:solidFill>
                  <a:srgbClr val="000000"/>
                </a:solidFill>
                <a:latin typeface="ＤＦＧロマン雪W9" pitchFamily="50" charset="-128"/>
                <a:ea typeface="ＤＦＧロマン雪W9" pitchFamily="50" charset="-128"/>
              </a:rPr>
              <a:t>、</a:t>
            </a:r>
            <a:endParaRPr lang="en-US" altLang="ja-JP" sz="5400" dirty="0" smtClean="0">
              <a:solidFill>
                <a:srgbClr val="000000"/>
              </a:solidFill>
              <a:latin typeface="ＤＦＧロマン雪W9" pitchFamily="50" charset="-128"/>
              <a:ea typeface="ＤＦＧロマン雪W9" pitchFamily="50" charset="-128"/>
            </a:endParaRPr>
          </a:p>
          <a:p>
            <a:pPr algn="just"/>
            <a:r>
              <a:rPr lang="ja-JP" altLang="en-US" sz="5400" dirty="0" smtClean="0">
                <a:solidFill>
                  <a:srgbClr val="000000"/>
                </a:solidFill>
                <a:latin typeface="ＤＦＧロマン雪W9" pitchFamily="50" charset="-128"/>
                <a:ea typeface="ＤＦＧロマン雪W9" pitchFamily="50" charset="-128"/>
              </a:rPr>
              <a:t>できる</a:t>
            </a:r>
            <a:r>
              <a:rPr lang="ja-JP" altLang="en-US" sz="5400" dirty="0">
                <a:solidFill>
                  <a:srgbClr val="000000"/>
                </a:solidFill>
                <a:latin typeface="ＤＦＧロマン雪W9" pitchFamily="50" charset="-128"/>
                <a:ea typeface="ＤＦＧロマン雪W9" pitchFamily="50" charset="-128"/>
              </a:rPr>
              <a:t>人に</a:t>
            </a:r>
            <a:r>
              <a:rPr lang="ja-JP" altLang="en-US" sz="5400" dirty="0" smtClean="0">
                <a:solidFill>
                  <a:srgbClr val="000000"/>
                </a:solidFill>
                <a:latin typeface="ＤＦＧロマン雪W9" pitchFamily="50" charset="-128"/>
                <a:ea typeface="ＤＦＧロマン雪W9" pitchFamily="50" charset="-128"/>
              </a:rPr>
              <a:t>しか</a:t>
            </a:r>
            <a:endParaRPr lang="en-US" altLang="ja-JP" sz="5400" dirty="0" smtClean="0">
              <a:solidFill>
                <a:srgbClr val="000000"/>
              </a:solidFill>
              <a:latin typeface="ＤＦＧロマン雪W9" pitchFamily="50" charset="-128"/>
              <a:ea typeface="ＤＦＧロマン雪W9" pitchFamily="50" charset="-128"/>
            </a:endParaRPr>
          </a:p>
          <a:p>
            <a:pPr algn="just"/>
            <a:r>
              <a:rPr lang="ja-JP" altLang="en-US" sz="5400" dirty="0" smtClean="0">
                <a:solidFill>
                  <a:srgbClr val="000000"/>
                </a:solidFill>
                <a:latin typeface="ＤＦＧロマン雪W9" pitchFamily="50" charset="-128"/>
                <a:ea typeface="ＤＦＧロマン雪W9" pitchFamily="50" charset="-128"/>
              </a:rPr>
              <a:t>やって</a:t>
            </a:r>
            <a:r>
              <a:rPr lang="ja-JP" altLang="en-US" sz="5400" dirty="0">
                <a:solidFill>
                  <a:srgbClr val="000000"/>
                </a:solidFill>
                <a:latin typeface="ＤＦＧロマン雪W9" pitchFamily="50" charset="-128"/>
                <a:ea typeface="ＤＦＧロマン雪W9" pitchFamily="50" charset="-128"/>
              </a:rPr>
              <a:t>こない。</a:t>
            </a:r>
          </a:p>
          <a:p>
            <a:pPr algn="just"/>
            <a:r>
              <a:rPr lang="ja-JP" altLang="en-US" sz="5400" dirty="0" smtClean="0">
                <a:solidFill>
                  <a:srgbClr val="000000"/>
                </a:solidFill>
                <a:latin typeface="ＤＦＧロマン雪W9" pitchFamily="50" charset="-128"/>
                <a:ea typeface="ＤＦＧロマン雪W9" pitchFamily="50" charset="-128"/>
              </a:rPr>
              <a:t>超えられる可能性が</a:t>
            </a:r>
            <a:endParaRPr lang="en-US" altLang="ja-JP" sz="5400" dirty="0" smtClean="0">
              <a:solidFill>
                <a:srgbClr val="000000"/>
              </a:solidFill>
              <a:latin typeface="ＤＦＧロマン雪W9" pitchFamily="50" charset="-128"/>
              <a:ea typeface="ＤＦＧロマン雪W9" pitchFamily="50" charset="-128"/>
            </a:endParaRPr>
          </a:p>
          <a:p>
            <a:pPr algn="just"/>
            <a:r>
              <a:rPr lang="ja-JP" altLang="en-US" sz="5400" dirty="0" smtClean="0">
                <a:solidFill>
                  <a:srgbClr val="000000"/>
                </a:solidFill>
                <a:latin typeface="ＤＦＧロマン雪W9" pitchFamily="50" charset="-128"/>
                <a:ea typeface="ＤＦＧロマン雪W9" pitchFamily="50" charset="-128"/>
              </a:rPr>
              <a:t>ある</a:t>
            </a:r>
            <a:r>
              <a:rPr lang="ja-JP" altLang="en-US" sz="5400" dirty="0">
                <a:solidFill>
                  <a:srgbClr val="000000"/>
                </a:solidFill>
                <a:latin typeface="ＤＦＧロマン雪W9" pitchFamily="50" charset="-128"/>
                <a:ea typeface="ＤＦＧロマン雪W9" pitchFamily="50" charset="-128"/>
              </a:rPr>
              <a:t>人に</a:t>
            </a:r>
            <a:r>
              <a:rPr lang="ja-JP" altLang="en-US" sz="5400" dirty="0" smtClean="0">
                <a:solidFill>
                  <a:srgbClr val="000000"/>
                </a:solidFill>
                <a:latin typeface="ＤＦＧロマン雪W9" pitchFamily="50" charset="-128"/>
                <a:ea typeface="ＤＦＧロマン雪W9" pitchFamily="50" charset="-128"/>
              </a:rPr>
              <a:t>しか</a:t>
            </a:r>
            <a:endParaRPr lang="en-US" altLang="ja-JP" sz="5400" dirty="0" smtClean="0">
              <a:solidFill>
                <a:srgbClr val="000000"/>
              </a:solidFill>
              <a:latin typeface="ＤＦＧロマン雪W9" pitchFamily="50" charset="-128"/>
              <a:ea typeface="ＤＦＧロマン雪W9" pitchFamily="50" charset="-128"/>
            </a:endParaRPr>
          </a:p>
          <a:p>
            <a:pPr algn="just"/>
            <a:r>
              <a:rPr lang="ja-JP" altLang="en-US" sz="5400" dirty="0" smtClean="0">
                <a:solidFill>
                  <a:srgbClr val="000000"/>
                </a:solidFill>
                <a:latin typeface="ＤＦＧロマン雪W9" pitchFamily="50" charset="-128"/>
                <a:ea typeface="ＤＦＧロマン雪W9" pitchFamily="50" charset="-128"/>
              </a:rPr>
              <a:t>やって</a:t>
            </a:r>
            <a:r>
              <a:rPr lang="ja-JP" altLang="en-US" sz="5400" dirty="0">
                <a:solidFill>
                  <a:srgbClr val="000000"/>
                </a:solidFill>
                <a:latin typeface="ＤＦＧロマン雪W9" pitchFamily="50" charset="-128"/>
                <a:ea typeface="ＤＦＧロマン雪W9" pitchFamily="50" charset="-128"/>
              </a:rPr>
              <a:t>こない。</a:t>
            </a:r>
          </a:p>
        </p:txBody>
      </p:sp>
      <p:sp>
        <p:nvSpPr>
          <p:cNvPr id="55302" name="正方形/長方形 1"/>
          <p:cNvSpPr>
            <a:spLocks noChangeArrowheads="1"/>
          </p:cNvSpPr>
          <p:nvPr/>
        </p:nvSpPr>
        <p:spPr bwMode="auto">
          <a:xfrm>
            <a:off x="4791030" y="6467462"/>
            <a:ext cx="4378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dirty="0"/>
              <a:t>資料引用</a:t>
            </a:r>
            <a:r>
              <a:rPr lang="ja-JP" altLang="en-US" dirty="0" smtClean="0"/>
              <a:t>：</a:t>
            </a:r>
            <a:r>
              <a:rPr lang="en-US" altLang="ja-JP" dirty="0"/>
              <a:t>http://hatarakikata-design.com/</a:t>
            </a:r>
            <a:endParaRPr lang="ja-JP" altLang="en-US" dirty="0"/>
          </a:p>
        </p:txBody>
      </p:sp>
    </p:spTree>
    <p:extLst>
      <p:ext uri="{BB962C8B-B14F-4D97-AF65-F5344CB8AC3E}">
        <p14:creationId xmlns:p14="http://schemas.microsoft.com/office/powerpoint/2010/main" val="1814854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5302"/>
                                        </p:tgtEl>
                                        <p:attrNameLst>
                                          <p:attrName>style.visibility</p:attrName>
                                        </p:attrNameLst>
                                      </p:cBhvr>
                                      <p:to>
                                        <p:strVal val="visible"/>
                                      </p:to>
                                    </p:set>
                                    <p:animEffect transition="in" filter="fade">
                                      <p:cBhvr>
                                        <p:cTn id="35" dur="5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a:spLocks noChangeArrowheads="1"/>
          </p:cNvSpPr>
          <p:nvPr/>
        </p:nvSpPr>
        <p:spPr bwMode="auto">
          <a:xfrm>
            <a:off x="1791752" y="81757"/>
            <a:ext cx="7078861" cy="608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just"/>
            <a:r>
              <a:rPr lang="ja-JP" altLang="en-US" sz="3200" dirty="0">
                <a:solidFill>
                  <a:srgbClr val="000000"/>
                </a:solidFill>
                <a:latin typeface="ＤＦＧロマン雪W9" pitchFamily="50" charset="-128"/>
                <a:ea typeface="ＤＦＧロマン雪W9" pitchFamily="50" charset="-128"/>
              </a:rPr>
              <a:t>人間に</a:t>
            </a:r>
            <a:r>
              <a:rPr lang="ja-JP" altLang="en-US" sz="3200" dirty="0" smtClean="0">
                <a:solidFill>
                  <a:srgbClr val="000000"/>
                </a:solidFill>
                <a:latin typeface="ＤＦＧロマン雪W9" pitchFamily="50" charset="-128"/>
                <a:ea typeface="ＤＦＧロマン雪W9" pitchFamily="50" charset="-128"/>
              </a:rPr>
              <a:t>は</a:t>
            </a:r>
            <a:endParaRPr lang="en-US" altLang="ja-JP" sz="3200" dirty="0" smtClean="0">
              <a:solidFill>
                <a:srgbClr val="000000"/>
              </a:solidFill>
              <a:latin typeface="ＤＦＧロマン雪W9" pitchFamily="50" charset="-128"/>
              <a:ea typeface="ＤＦＧロマン雪W9" pitchFamily="50" charset="-128"/>
            </a:endParaRPr>
          </a:p>
          <a:p>
            <a:pPr algn="just"/>
            <a:r>
              <a:rPr lang="ja-JP" altLang="en-US" sz="3200" dirty="0" smtClean="0">
                <a:solidFill>
                  <a:srgbClr val="000000"/>
                </a:solidFill>
                <a:latin typeface="ＤＦＧロマン雪W9" pitchFamily="50" charset="-128"/>
                <a:ea typeface="ＤＦＧロマン雪W9" pitchFamily="50" charset="-128"/>
              </a:rPr>
              <a:t>無限</a:t>
            </a:r>
            <a:r>
              <a:rPr lang="ja-JP" altLang="en-US" sz="3200" dirty="0">
                <a:solidFill>
                  <a:srgbClr val="000000"/>
                </a:solidFill>
                <a:latin typeface="ＤＦＧロマン雪W9" pitchFamily="50" charset="-128"/>
                <a:ea typeface="ＤＦＧロマン雪W9" pitchFamily="50" charset="-128"/>
              </a:rPr>
              <a:t>の可能性</a:t>
            </a:r>
            <a:r>
              <a:rPr lang="ja-JP" altLang="en-US" sz="3200" dirty="0" smtClean="0">
                <a:solidFill>
                  <a:srgbClr val="000000"/>
                </a:solidFill>
                <a:latin typeface="ＤＦＧロマン雪W9" pitchFamily="50" charset="-128"/>
                <a:ea typeface="ＤＦＧロマン雪W9" pitchFamily="50" charset="-128"/>
              </a:rPr>
              <a:t>が</a:t>
            </a:r>
            <a:endParaRPr lang="en-US" altLang="ja-JP" sz="3200" dirty="0" smtClean="0">
              <a:solidFill>
                <a:srgbClr val="000000"/>
              </a:solidFill>
              <a:latin typeface="ＤＦＧロマン雪W9" pitchFamily="50" charset="-128"/>
              <a:ea typeface="ＤＦＧロマン雪W9" pitchFamily="50" charset="-128"/>
            </a:endParaRPr>
          </a:p>
          <a:p>
            <a:pPr algn="just"/>
            <a:r>
              <a:rPr lang="ja-JP" altLang="en-US" sz="3200" dirty="0" smtClean="0">
                <a:solidFill>
                  <a:srgbClr val="000000"/>
                </a:solidFill>
                <a:latin typeface="ＤＦＧロマン雪W9" pitchFamily="50" charset="-128"/>
                <a:ea typeface="ＤＦＧロマン雪W9" pitchFamily="50" charset="-128"/>
              </a:rPr>
              <a:t>秘められて</a:t>
            </a:r>
            <a:r>
              <a:rPr lang="ja-JP" altLang="en-US" sz="3200" dirty="0">
                <a:solidFill>
                  <a:srgbClr val="000000"/>
                </a:solidFill>
                <a:latin typeface="ＤＦＧロマン雪W9" pitchFamily="50" charset="-128"/>
                <a:ea typeface="ＤＦＧロマン雪W9" pitchFamily="50" charset="-128"/>
              </a:rPr>
              <a:t>いる</a:t>
            </a:r>
            <a:r>
              <a:rPr lang="ja-JP" altLang="en-US" sz="3200" dirty="0" smtClean="0">
                <a:solidFill>
                  <a:srgbClr val="000000"/>
                </a:solidFill>
                <a:latin typeface="ＤＦＧロマン雪W9" pitchFamily="50" charset="-128"/>
                <a:ea typeface="ＤＦＧロマン雪W9" pitchFamily="50" charset="-128"/>
              </a:rPr>
              <a:t>。</a:t>
            </a:r>
            <a:endParaRPr lang="en-US" altLang="ja-JP" sz="3200" dirty="0" smtClean="0">
              <a:solidFill>
                <a:srgbClr val="000000"/>
              </a:solidFill>
              <a:latin typeface="ＤＦＧロマン雪W9" pitchFamily="50" charset="-128"/>
              <a:ea typeface="ＤＦＧロマン雪W9" pitchFamily="50" charset="-128"/>
            </a:endParaRPr>
          </a:p>
          <a:p>
            <a:pPr algn="just"/>
            <a:r>
              <a:rPr lang="ja-JP" altLang="en-US" sz="3200" dirty="0" smtClean="0">
                <a:solidFill>
                  <a:srgbClr val="000000"/>
                </a:solidFill>
                <a:latin typeface="ＤＦＧロマン雪W9" pitchFamily="50" charset="-128"/>
                <a:ea typeface="ＤＦＧロマン雪W9" pitchFamily="50" charset="-128"/>
              </a:rPr>
              <a:t>だから</a:t>
            </a:r>
            <a:r>
              <a:rPr lang="ja-JP" altLang="en-US" sz="3200" dirty="0">
                <a:solidFill>
                  <a:srgbClr val="000000"/>
                </a:solidFill>
                <a:latin typeface="ＤＦＧロマン雪W9" pitchFamily="50" charset="-128"/>
                <a:ea typeface="ＤＦＧロマン雪W9" pitchFamily="50" charset="-128"/>
              </a:rPr>
              <a:t>こそ</a:t>
            </a:r>
            <a:r>
              <a:rPr lang="ja-JP" altLang="en-US" sz="3200" dirty="0" smtClean="0">
                <a:solidFill>
                  <a:srgbClr val="000000"/>
                </a:solidFill>
                <a:latin typeface="ＤＦＧロマン雪W9" pitchFamily="50" charset="-128"/>
                <a:ea typeface="ＤＦＧロマン雪W9" pitchFamily="50" charset="-128"/>
              </a:rPr>
              <a:t>、</a:t>
            </a:r>
            <a:endParaRPr lang="en-US" altLang="ja-JP" sz="3200" dirty="0" smtClean="0">
              <a:solidFill>
                <a:srgbClr val="000000"/>
              </a:solidFill>
              <a:latin typeface="ＤＦＧロマン雪W9" pitchFamily="50" charset="-128"/>
              <a:ea typeface="ＤＦＧロマン雪W9" pitchFamily="50" charset="-128"/>
            </a:endParaRPr>
          </a:p>
          <a:p>
            <a:pPr algn="just"/>
            <a:r>
              <a:rPr lang="ja-JP" altLang="en-US" sz="3200" dirty="0" smtClean="0">
                <a:solidFill>
                  <a:srgbClr val="000000"/>
                </a:solidFill>
                <a:latin typeface="ＤＦＧロマン雪W9" pitchFamily="50" charset="-128"/>
                <a:ea typeface="ＤＦＧロマン雪W9" pitchFamily="50" charset="-128"/>
              </a:rPr>
              <a:t>誰</a:t>
            </a:r>
            <a:r>
              <a:rPr lang="ja-JP" altLang="en-US" sz="3200" dirty="0">
                <a:solidFill>
                  <a:srgbClr val="000000"/>
                </a:solidFill>
                <a:latin typeface="ＤＦＧロマン雪W9" pitchFamily="50" charset="-128"/>
                <a:ea typeface="ＤＦＧロマン雪W9" pitchFamily="50" charset="-128"/>
              </a:rPr>
              <a:t>もが夢を持ち</a:t>
            </a:r>
            <a:r>
              <a:rPr lang="ja-JP" altLang="en-US" sz="3200" dirty="0" smtClean="0">
                <a:solidFill>
                  <a:srgbClr val="000000"/>
                </a:solidFill>
                <a:latin typeface="ＤＦＧロマン雪W9" pitchFamily="50" charset="-128"/>
                <a:ea typeface="ＤＦＧロマン雪W9" pitchFamily="50" charset="-128"/>
              </a:rPr>
              <a:t>、</a:t>
            </a:r>
            <a:endParaRPr lang="en-US" altLang="ja-JP" sz="3200" dirty="0" smtClean="0">
              <a:solidFill>
                <a:srgbClr val="000000"/>
              </a:solidFill>
              <a:latin typeface="ＤＦＧロマン雪W9" pitchFamily="50" charset="-128"/>
              <a:ea typeface="ＤＦＧロマン雪W9" pitchFamily="50" charset="-128"/>
            </a:endParaRPr>
          </a:p>
          <a:p>
            <a:pPr algn="just"/>
            <a:r>
              <a:rPr lang="ja-JP" altLang="en-US" sz="3200" dirty="0" smtClean="0">
                <a:solidFill>
                  <a:srgbClr val="000000"/>
                </a:solidFill>
                <a:latin typeface="ＤＦＧロマン雪W9" pitchFamily="50" charset="-128"/>
                <a:ea typeface="ＤＦＧロマン雪W9" pitchFamily="50" charset="-128"/>
              </a:rPr>
              <a:t>それ</a:t>
            </a:r>
            <a:r>
              <a:rPr lang="ja-JP" altLang="en-US" sz="3200" dirty="0">
                <a:solidFill>
                  <a:srgbClr val="000000"/>
                </a:solidFill>
                <a:latin typeface="ＤＦＧロマン雪W9" pitchFamily="50" charset="-128"/>
                <a:ea typeface="ＤＦＧロマン雪W9" pitchFamily="50" charset="-128"/>
              </a:rPr>
              <a:t>を実現させよう</a:t>
            </a:r>
            <a:r>
              <a:rPr lang="ja-JP" altLang="en-US" sz="3200" dirty="0" smtClean="0">
                <a:solidFill>
                  <a:srgbClr val="000000"/>
                </a:solidFill>
                <a:latin typeface="ＤＦＧロマン雪W9" pitchFamily="50" charset="-128"/>
                <a:ea typeface="ＤＦＧロマン雪W9" pitchFamily="50" charset="-128"/>
              </a:rPr>
              <a:t>と頑張れる。</a:t>
            </a:r>
            <a:endParaRPr lang="en-US" altLang="ja-JP" sz="3200" dirty="0" smtClean="0">
              <a:solidFill>
                <a:srgbClr val="000000"/>
              </a:solidFill>
              <a:latin typeface="ＤＦＧロマン雪W9" pitchFamily="50" charset="-128"/>
              <a:ea typeface="ＤＦＧロマン雪W9" pitchFamily="50" charset="-128"/>
            </a:endParaRPr>
          </a:p>
          <a:p>
            <a:pPr algn="just"/>
            <a:r>
              <a:rPr lang="ja-JP" altLang="en-US" sz="3200" dirty="0" smtClean="0">
                <a:solidFill>
                  <a:srgbClr val="000000"/>
                </a:solidFill>
                <a:latin typeface="ＤＦＧロマン雪W9" pitchFamily="50" charset="-128"/>
                <a:ea typeface="ＤＦＧロマン雪W9" pitchFamily="50" charset="-128"/>
              </a:rPr>
              <a:t>なに</a:t>
            </a:r>
            <a:r>
              <a:rPr lang="ja-JP" altLang="en-US" sz="3200" dirty="0">
                <a:solidFill>
                  <a:srgbClr val="000000"/>
                </a:solidFill>
                <a:latin typeface="ＤＦＧロマン雪W9" pitchFamily="50" charset="-128"/>
                <a:ea typeface="ＤＦＧロマン雪W9" pitchFamily="50" charset="-128"/>
              </a:rPr>
              <a:t>を頑張るかと言えば</a:t>
            </a:r>
            <a:r>
              <a:rPr lang="ja-JP" altLang="en-US" sz="3200" dirty="0" smtClean="0">
                <a:solidFill>
                  <a:srgbClr val="000000"/>
                </a:solidFill>
                <a:latin typeface="ＤＦＧロマン雪W9" pitchFamily="50" charset="-128"/>
                <a:ea typeface="ＤＦＧロマン雪W9" pitchFamily="50" charset="-128"/>
              </a:rPr>
              <a:t>、</a:t>
            </a:r>
            <a:endParaRPr lang="en-US" altLang="ja-JP" sz="3200" dirty="0" smtClean="0">
              <a:solidFill>
                <a:srgbClr val="000000"/>
              </a:solidFill>
              <a:latin typeface="ＤＦＧロマン雪W9" pitchFamily="50" charset="-128"/>
              <a:ea typeface="ＤＦＧロマン雪W9" pitchFamily="50" charset="-128"/>
            </a:endParaRPr>
          </a:p>
          <a:p>
            <a:pPr algn="just"/>
            <a:r>
              <a:rPr lang="ja-JP" altLang="en-US" sz="3200" dirty="0" smtClean="0">
                <a:solidFill>
                  <a:srgbClr val="000000"/>
                </a:solidFill>
                <a:latin typeface="ＤＦＧロマン雪W9" pitchFamily="50" charset="-128"/>
                <a:ea typeface="ＤＦＧロマン雪W9" pitchFamily="50" charset="-128"/>
              </a:rPr>
              <a:t>まず</a:t>
            </a:r>
            <a:r>
              <a:rPr lang="ja-JP" altLang="en-US" sz="3200" dirty="0">
                <a:solidFill>
                  <a:srgbClr val="000000"/>
                </a:solidFill>
                <a:latin typeface="ＤＦＧロマン雪W9" pitchFamily="50" charset="-128"/>
                <a:ea typeface="ＤＦＧロマン雪W9" pitchFamily="50" charset="-128"/>
              </a:rPr>
              <a:t>は自分という人間</a:t>
            </a:r>
            <a:r>
              <a:rPr lang="ja-JP" altLang="en-US" sz="3200" dirty="0" smtClean="0">
                <a:solidFill>
                  <a:srgbClr val="000000"/>
                </a:solidFill>
                <a:latin typeface="ＤＦＧロマン雪W9" pitchFamily="50" charset="-128"/>
                <a:ea typeface="ＤＦＧロマン雪W9" pitchFamily="50" charset="-128"/>
              </a:rPr>
              <a:t>を</a:t>
            </a:r>
            <a:endParaRPr lang="en-US" altLang="ja-JP" sz="3200" dirty="0" smtClean="0">
              <a:solidFill>
                <a:srgbClr val="000000"/>
              </a:solidFill>
              <a:latin typeface="ＤＦＧロマン雪W9" pitchFamily="50" charset="-128"/>
              <a:ea typeface="ＤＦＧロマン雪W9" pitchFamily="50" charset="-128"/>
            </a:endParaRPr>
          </a:p>
          <a:p>
            <a:pPr algn="just"/>
            <a:r>
              <a:rPr lang="ja-JP" altLang="en-US" sz="3200" dirty="0" smtClean="0">
                <a:solidFill>
                  <a:srgbClr val="000000"/>
                </a:solidFill>
                <a:latin typeface="ＤＦＧロマン雪W9" pitchFamily="50" charset="-128"/>
                <a:ea typeface="ＤＦＧロマン雪W9" pitchFamily="50" charset="-128"/>
              </a:rPr>
              <a:t>磨く</a:t>
            </a:r>
            <a:r>
              <a:rPr lang="ja-JP" altLang="en-US" sz="3200" dirty="0">
                <a:solidFill>
                  <a:srgbClr val="000000"/>
                </a:solidFill>
                <a:latin typeface="ＤＦＧロマン雪W9" pitchFamily="50" charset="-128"/>
                <a:ea typeface="ＤＦＧロマン雪W9" pitchFamily="50" charset="-128"/>
              </a:rPr>
              <a:t>ことだ</a:t>
            </a:r>
            <a:r>
              <a:rPr lang="ja-JP" altLang="en-US" sz="3200" dirty="0" smtClean="0">
                <a:solidFill>
                  <a:srgbClr val="000000"/>
                </a:solidFill>
                <a:latin typeface="ＤＦＧロマン雪W9" pitchFamily="50" charset="-128"/>
                <a:ea typeface="ＤＦＧロマン雪W9" pitchFamily="50" charset="-128"/>
              </a:rPr>
              <a:t>と</a:t>
            </a:r>
            <a:endParaRPr lang="en-US" altLang="ja-JP" sz="3200" dirty="0" smtClean="0">
              <a:solidFill>
                <a:srgbClr val="000000"/>
              </a:solidFill>
              <a:latin typeface="ＤＦＧロマン雪W9" pitchFamily="50" charset="-128"/>
              <a:ea typeface="ＤＦＧロマン雪W9" pitchFamily="50" charset="-128"/>
            </a:endParaRPr>
          </a:p>
          <a:p>
            <a:pPr algn="just"/>
            <a:r>
              <a:rPr lang="ja-JP" altLang="en-US" sz="3200" dirty="0" smtClean="0">
                <a:solidFill>
                  <a:srgbClr val="000000"/>
                </a:solidFill>
                <a:latin typeface="ＤＦＧロマン雪W9" pitchFamily="50" charset="-128"/>
                <a:ea typeface="ＤＦＧロマン雪W9" pitchFamily="50" charset="-128"/>
              </a:rPr>
              <a:t>僕</a:t>
            </a:r>
            <a:r>
              <a:rPr lang="ja-JP" altLang="en-US" sz="3200" dirty="0">
                <a:solidFill>
                  <a:srgbClr val="000000"/>
                </a:solidFill>
                <a:latin typeface="ＤＦＧロマン雪W9" pitchFamily="50" charset="-128"/>
                <a:ea typeface="ＤＦＧロマン雪W9" pitchFamily="50" charset="-128"/>
              </a:rPr>
              <a:t>は思っている</a:t>
            </a:r>
            <a:r>
              <a:rPr lang="ja-JP" altLang="en-US" sz="3200" dirty="0" smtClean="0">
                <a:solidFill>
                  <a:srgbClr val="000000"/>
                </a:solidFill>
                <a:latin typeface="ＤＦＧロマン雪W9" pitchFamily="50" charset="-128"/>
                <a:ea typeface="ＤＦＧロマン雪W9" pitchFamily="50" charset="-128"/>
              </a:rPr>
              <a:t>。</a:t>
            </a:r>
            <a:endParaRPr lang="en-US" altLang="ja-JP" sz="3200" dirty="0" smtClean="0">
              <a:solidFill>
                <a:srgbClr val="000000"/>
              </a:solidFill>
              <a:latin typeface="ＤＦＧロマン雪W9" pitchFamily="50" charset="-128"/>
              <a:ea typeface="ＤＦＧロマン雪W9" pitchFamily="50" charset="-128"/>
            </a:endParaRPr>
          </a:p>
          <a:p>
            <a:pPr algn="just"/>
            <a:r>
              <a:rPr lang="ja-JP" altLang="en-US" sz="3200" dirty="0" smtClean="0">
                <a:solidFill>
                  <a:srgbClr val="000000"/>
                </a:solidFill>
                <a:latin typeface="ＤＦＧロマン雪W9" pitchFamily="50" charset="-128"/>
                <a:ea typeface="ＤＦＧロマン雪W9" pitchFamily="50" charset="-128"/>
              </a:rPr>
              <a:t>諦めず、</a:t>
            </a:r>
            <a:endParaRPr lang="en-US" altLang="ja-JP" sz="3200" dirty="0" smtClean="0">
              <a:solidFill>
                <a:srgbClr val="000000"/>
              </a:solidFill>
              <a:latin typeface="ＤＦＧロマン雪W9" pitchFamily="50" charset="-128"/>
              <a:ea typeface="ＤＦＧロマン雪W9" pitchFamily="50" charset="-128"/>
            </a:endParaRPr>
          </a:p>
          <a:p>
            <a:pPr algn="just"/>
            <a:r>
              <a:rPr lang="ja-JP" altLang="en-US" sz="3200" dirty="0" smtClean="0">
                <a:solidFill>
                  <a:srgbClr val="000000"/>
                </a:solidFill>
                <a:latin typeface="ＤＦＧロマン雪W9" pitchFamily="50" charset="-128"/>
                <a:ea typeface="ＤＦＧロマン雪W9" pitchFamily="50" charset="-128"/>
              </a:rPr>
              <a:t>妥協</a:t>
            </a:r>
            <a:r>
              <a:rPr lang="ja-JP" altLang="en-US" sz="3200" dirty="0">
                <a:solidFill>
                  <a:srgbClr val="000000"/>
                </a:solidFill>
                <a:latin typeface="ＤＦＧロマン雪W9" pitchFamily="50" charset="-128"/>
                <a:ea typeface="ＤＦＧロマン雪W9" pitchFamily="50" charset="-128"/>
              </a:rPr>
              <a:t>せず</a:t>
            </a:r>
            <a:r>
              <a:rPr lang="ja-JP" altLang="en-US" sz="3200" dirty="0" smtClean="0">
                <a:solidFill>
                  <a:srgbClr val="000000"/>
                </a:solidFill>
                <a:latin typeface="ＤＦＧロマン雪W9" pitchFamily="50" charset="-128"/>
                <a:ea typeface="ＤＦＧロマン雪W9" pitchFamily="50" charset="-128"/>
              </a:rPr>
              <a:t>、</a:t>
            </a:r>
            <a:endParaRPr lang="en-US" altLang="ja-JP" sz="3200" dirty="0" smtClean="0">
              <a:solidFill>
                <a:srgbClr val="000000"/>
              </a:solidFill>
              <a:latin typeface="ＤＦＧロマン雪W9" pitchFamily="50" charset="-128"/>
              <a:ea typeface="ＤＦＧロマン雪W9" pitchFamily="50" charset="-128"/>
            </a:endParaRPr>
          </a:p>
          <a:p>
            <a:pPr algn="just"/>
            <a:r>
              <a:rPr lang="ja-JP" altLang="en-US" sz="3200" dirty="0" smtClean="0">
                <a:solidFill>
                  <a:srgbClr val="000000"/>
                </a:solidFill>
                <a:latin typeface="ＤＦＧロマン雪W9" pitchFamily="50" charset="-128"/>
                <a:ea typeface="ＤＦＧロマン雪W9" pitchFamily="50" charset="-128"/>
              </a:rPr>
              <a:t>挑戦</a:t>
            </a:r>
            <a:r>
              <a:rPr lang="ja-JP" altLang="en-US" sz="3200" dirty="0">
                <a:solidFill>
                  <a:srgbClr val="000000"/>
                </a:solidFill>
                <a:latin typeface="ＤＦＧロマン雪W9" pitchFamily="50" charset="-128"/>
                <a:ea typeface="ＤＦＧロマン雪W9" pitchFamily="50" charset="-128"/>
              </a:rPr>
              <a:t>する勇気</a:t>
            </a:r>
            <a:r>
              <a:rPr lang="ja-JP" altLang="en-US" sz="3200" dirty="0" smtClean="0">
                <a:solidFill>
                  <a:srgbClr val="000000"/>
                </a:solidFill>
                <a:latin typeface="ＤＦＧロマン雪W9" pitchFamily="50" charset="-128"/>
                <a:ea typeface="ＤＦＧロマン雪W9" pitchFamily="50" charset="-128"/>
              </a:rPr>
              <a:t>、</a:t>
            </a:r>
            <a:endParaRPr lang="en-US" altLang="ja-JP" sz="3200" dirty="0" smtClean="0">
              <a:solidFill>
                <a:srgbClr val="000000"/>
              </a:solidFill>
              <a:latin typeface="ＤＦＧロマン雪W9" pitchFamily="50" charset="-128"/>
              <a:ea typeface="ＤＦＧロマン雪W9" pitchFamily="50" charset="-128"/>
            </a:endParaRPr>
          </a:p>
          <a:p>
            <a:pPr algn="just"/>
            <a:r>
              <a:rPr lang="ja-JP" altLang="en-US" sz="3200" dirty="0" smtClean="0">
                <a:solidFill>
                  <a:srgbClr val="000000"/>
                </a:solidFill>
                <a:latin typeface="ＤＦＧロマン雪W9" pitchFamily="50" charset="-128"/>
                <a:ea typeface="ＤＦＧロマン雪W9" pitchFamily="50" charset="-128"/>
              </a:rPr>
              <a:t>努力</a:t>
            </a:r>
            <a:r>
              <a:rPr lang="ja-JP" altLang="en-US" sz="3200" dirty="0">
                <a:solidFill>
                  <a:srgbClr val="000000"/>
                </a:solidFill>
                <a:latin typeface="ＤＦＧロマン雪W9" pitchFamily="50" charset="-128"/>
                <a:ea typeface="ＤＦＧロマン雪W9" pitchFamily="50" charset="-128"/>
              </a:rPr>
              <a:t>を</a:t>
            </a:r>
            <a:r>
              <a:rPr lang="ja-JP" altLang="en-US" sz="3200" dirty="0" smtClean="0">
                <a:solidFill>
                  <a:srgbClr val="000000"/>
                </a:solidFill>
                <a:latin typeface="ＤＦＧロマン雪W9" pitchFamily="50" charset="-128"/>
                <a:ea typeface="ＤＦＧロマン雪W9" pitchFamily="50" charset="-128"/>
              </a:rPr>
              <a:t>惜しまない姿勢</a:t>
            </a:r>
            <a:r>
              <a:rPr lang="ja-JP" altLang="en-US" sz="3200" dirty="0">
                <a:solidFill>
                  <a:srgbClr val="000000"/>
                </a:solidFill>
                <a:latin typeface="ＤＦＧロマン雪W9" pitchFamily="50" charset="-128"/>
                <a:ea typeface="ＤＦＧロマン雪W9" pitchFamily="50" charset="-128"/>
              </a:rPr>
              <a:t>。</a:t>
            </a:r>
          </a:p>
        </p:txBody>
      </p:sp>
      <p:sp>
        <p:nvSpPr>
          <p:cNvPr id="55302" name="正方形/長方形 1"/>
          <p:cNvSpPr>
            <a:spLocks noChangeArrowheads="1"/>
          </p:cNvSpPr>
          <p:nvPr/>
        </p:nvSpPr>
        <p:spPr bwMode="auto">
          <a:xfrm>
            <a:off x="31939" y="6374074"/>
            <a:ext cx="4378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dirty="0"/>
              <a:t>資料引用</a:t>
            </a:r>
            <a:r>
              <a:rPr lang="ja-JP" altLang="en-US" dirty="0" smtClean="0"/>
              <a:t>：</a:t>
            </a:r>
            <a:r>
              <a:rPr lang="en-US" altLang="ja-JP" dirty="0"/>
              <a:t>http://hatarakikata-design.com/</a:t>
            </a:r>
            <a:endParaRPr lang="ja-JP" altLang="en-US" dirty="0"/>
          </a:p>
        </p:txBody>
      </p:sp>
    </p:spTree>
    <p:extLst>
      <p:ext uri="{BB962C8B-B14F-4D97-AF65-F5344CB8AC3E}">
        <p14:creationId xmlns:p14="http://schemas.microsoft.com/office/powerpoint/2010/main" val="800976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fade">
                                      <p:cBhvr>
                                        <p:cTn id="57" dur="500"/>
                                        <p:tgtEl>
                                          <p:spTgt spid="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xEl>
                                              <p:pRg st="11" end="11"/>
                                            </p:txEl>
                                          </p:spTgt>
                                        </p:tgtEl>
                                        <p:attrNameLst>
                                          <p:attrName>style.visibility</p:attrName>
                                        </p:attrNameLst>
                                      </p:cBhvr>
                                      <p:to>
                                        <p:strVal val="visible"/>
                                      </p:to>
                                    </p:set>
                                    <p:animEffect transition="in" filter="fade">
                                      <p:cBhvr>
                                        <p:cTn id="62" dur="500"/>
                                        <p:tgtEl>
                                          <p:spTgt spid="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
                                            <p:txEl>
                                              <p:pRg st="12" end="12"/>
                                            </p:txEl>
                                          </p:spTgt>
                                        </p:tgtEl>
                                        <p:attrNameLst>
                                          <p:attrName>style.visibility</p:attrName>
                                        </p:attrNameLst>
                                      </p:cBhvr>
                                      <p:to>
                                        <p:strVal val="visible"/>
                                      </p:to>
                                    </p:set>
                                    <p:animEffect transition="in" filter="fade">
                                      <p:cBhvr>
                                        <p:cTn id="67" dur="500"/>
                                        <p:tgtEl>
                                          <p:spTgt spid="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
                                            <p:txEl>
                                              <p:pRg st="13" end="13"/>
                                            </p:txEl>
                                          </p:spTgt>
                                        </p:tgtEl>
                                        <p:attrNameLst>
                                          <p:attrName>style.visibility</p:attrName>
                                        </p:attrNameLst>
                                      </p:cBhvr>
                                      <p:to>
                                        <p:strVal val="visible"/>
                                      </p:to>
                                    </p:set>
                                    <p:animEffect transition="in" filter="fade">
                                      <p:cBhvr>
                                        <p:cTn id="72" dur="500"/>
                                        <p:tgtEl>
                                          <p:spTgt spid="9">
                                            <p:txEl>
                                              <p:pRg st="13" end="13"/>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5302"/>
                                        </p:tgtEl>
                                        <p:attrNameLst>
                                          <p:attrName>style.visibility</p:attrName>
                                        </p:attrNameLst>
                                      </p:cBhvr>
                                      <p:to>
                                        <p:strVal val="visible"/>
                                      </p:to>
                                    </p:set>
                                    <p:animEffect transition="in" filter="fade">
                                      <p:cBhvr>
                                        <p:cTn id="75" dur="5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a:spLocks noChangeArrowheads="1"/>
          </p:cNvSpPr>
          <p:nvPr/>
        </p:nvSpPr>
        <p:spPr bwMode="auto">
          <a:xfrm>
            <a:off x="1629847" y="34925"/>
            <a:ext cx="7571303" cy="641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just"/>
            <a:r>
              <a:rPr lang="ja-JP" altLang="en-US" sz="4000" dirty="0" smtClean="0">
                <a:solidFill>
                  <a:srgbClr val="000000"/>
                </a:solidFill>
                <a:latin typeface="CRPＣ＆Ｇ行刻" pitchFamily="2" charset="-128"/>
                <a:ea typeface="CRPＣ＆Ｇ行刻" pitchFamily="2" charset="-128"/>
              </a:rPr>
              <a:t>夢</a:t>
            </a:r>
            <a:r>
              <a:rPr lang="ja-JP" altLang="en-US" sz="4000" dirty="0">
                <a:solidFill>
                  <a:srgbClr val="000000"/>
                </a:solidFill>
                <a:latin typeface="CRPＣ＆Ｇ行刻" pitchFamily="2" charset="-128"/>
                <a:ea typeface="CRPＣ＆Ｇ行刻" pitchFamily="2" charset="-128"/>
              </a:rPr>
              <a:t>や目標に</a:t>
            </a:r>
            <a:r>
              <a:rPr lang="ja-JP" altLang="en-US" sz="4000" dirty="0" smtClean="0">
                <a:solidFill>
                  <a:srgbClr val="000000"/>
                </a:solidFill>
                <a:latin typeface="CRPＣ＆Ｇ行刻" pitchFamily="2" charset="-128"/>
                <a:ea typeface="CRPＣ＆Ｇ行刻" pitchFamily="2" charset="-128"/>
              </a:rPr>
              <a:t>向かって</a:t>
            </a:r>
            <a:endParaRPr lang="en-US" altLang="ja-JP" sz="4000" dirty="0">
              <a:solidFill>
                <a:srgbClr val="000000"/>
              </a:solidFill>
              <a:latin typeface="CRPＣ＆Ｇ行刻" pitchFamily="2" charset="-128"/>
              <a:ea typeface="CRPＣ＆Ｇ行刻" pitchFamily="2" charset="-128"/>
            </a:endParaRPr>
          </a:p>
          <a:p>
            <a:pPr algn="just"/>
            <a:r>
              <a:rPr lang="ja-JP" altLang="en-US" sz="4000" dirty="0" smtClean="0">
                <a:solidFill>
                  <a:srgbClr val="000000"/>
                </a:solidFill>
                <a:latin typeface="CRPＣ＆Ｇ行刻" pitchFamily="2" charset="-128"/>
                <a:ea typeface="CRPＣ＆Ｇ行刻" pitchFamily="2" charset="-128"/>
              </a:rPr>
              <a:t>頑張る</a:t>
            </a:r>
            <a:r>
              <a:rPr lang="ja-JP" altLang="en-US" sz="4000" dirty="0">
                <a:solidFill>
                  <a:srgbClr val="000000"/>
                </a:solidFill>
                <a:latin typeface="CRPＣ＆Ｇ行刻" pitchFamily="2" charset="-128"/>
                <a:ea typeface="CRPＣ＆Ｇ行刻" pitchFamily="2" charset="-128"/>
              </a:rPr>
              <a:t>姿は</a:t>
            </a:r>
            <a:r>
              <a:rPr lang="ja-JP" altLang="en-US" sz="4000" dirty="0" smtClean="0">
                <a:solidFill>
                  <a:srgbClr val="000000"/>
                </a:solidFill>
                <a:latin typeface="CRPＣ＆Ｇ行刻" pitchFamily="2" charset="-128"/>
                <a:ea typeface="CRPＣ＆Ｇ行刻" pitchFamily="2" charset="-128"/>
              </a:rPr>
              <a:t>、</a:t>
            </a:r>
            <a:endParaRPr lang="en-US" altLang="ja-JP" sz="4000" dirty="0" smtClean="0">
              <a:solidFill>
                <a:srgbClr val="000000"/>
              </a:solidFill>
              <a:latin typeface="CRPＣ＆Ｇ行刻" pitchFamily="2" charset="-128"/>
              <a:ea typeface="CRPＣ＆Ｇ行刻" pitchFamily="2" charset="-128"/>
            </a:endParaRPr>
          </a:p>
          <a:p>
            <a:pPr algn="just"/>
            <a:r>
              <a:rPr lang="ja-JP" altLang="en-US" sz="4000" dirty="0" smtClean="0">
                <a:solidFill>
                  <a:srgbClr val="000000"/>
                </a:solidFill>
                <a:latin typeface="CRPＣ＆Ｇ行刻" pitchFamily="2" charset="-128"/>
                <a:ea typeface="CRPＣ＆Ｇ行刻" pitchFamily="2" charset="-128"/>
              </a:rPr>
              <a:t>とても</a:t>
            </a:r>
            <a:r>
              <a:rPr lang="ja-JP" altLang="en-US" sz="4000" dirty="0">
                <a:solidFill>
                  <a:srgbClr val="000000"/>
                </a:solidFill>
                <a:latin typeface="CRPＣ＆Ｇ行刻" pitchFamily="2" charset="-128"/>
                <a:ea typeface="CRPＣ＆Ｇ行刻" pitchFamily="2" charset="-128"/>
              </a:rPr>
              <a:t>素敵なものです</a:t>
            </a:r>
            <a:r>
              <a:rPr lang="ja-JP" altLang="en-US" sz="4000" dirty="0" smtClean="0">
                <a:solidFill>
                  <a:srgbClr val="000000"/>
                </a:solidFill>
                <a:latin typeface="CRPＣ＆Ｇ行刻" pitchFamily="2" charset="-128"/>
                <a:ea typeface="CRPＣ＆Ｇ行刻" pitchFamily="2" charset="-128"/>
              </a:rPr>
              <a:t>。</a:t>
            </a:r>
            <a:endParaRPr lang="en-US" altLang="ja-JP" sz="4000" dirty="0" smtClean="0">
              <a:solidFill>
                <a:srgbClr val="000000"/>
              </a:solidFill>
              <a:latin typeface="CRPＣ＆Ｇ行刻" pitchFamily="2" charset="-128"/>
              <a:ea typeface="CRPＣ＆Ｇ行刻" pitchFamily="2" charset="-128"/>
            </a:endParaRPr>
          </a:p>
          <a:p>
            <a:pPr algn="just"/>
            <a:r>
              <a:rPr lang="ja-JP" altLang="en-US" sz="4000" dirty="0" smtClean="0">
                <a:solidFill>
                  <a:srgbClr val="000000"/>
                </a:solidFill>
                <a:latin typeface="CRPＣ＆Ｇ行刻" pitchFamily="2" charset="-128"/>
                <a:ea typeface="CRPＣ＆Ｇ行刻" pitchFamily="2" charset="-128"/>
              </a:rPr>
              <a:t>また</a:t>
            </a:r>
            <a:r>
              <a:rPr lang="ja-JP" altLang="en-US" sz="4000" dirty="0">
                <a:solidFill>
                  <a:srgbClr val="000000"/>
                </a:solidFill>
                <a:latin typeface="CRPＣ＆Ｇ行刻" pitchFamily="2" charset="-128"/>
                <a:ea typeface="CRPＣ＆Ｇ行刻" pitchFamily="2" charset="-128"/>
              </a:rPr>
              <a:t>、その頑張り</a:t>
            </a:r>
            <a:r>
              <a:rPr lang="ja-JP" altLang="en-US" sz="4000" dirty="0" smtClean="0">
                <a:solidFill>
                  <a:srgbClr val="000000"/>
                </a:solidFill>
                <a:latin typeface="CRPＣ＆Ｇ行刻" pitchFamily="2" charset="-128"/>
                <a:ea typeface="CRPＣ＆Ｇ行刻" pitchFamily="2" charset="-128"/>
              </a:rPr>
              <a:t>は</a:t>
            </a:r>
            <a:endParaRPr lang="en-US" altLang="ja-JP" sz="4000" dirty="0" smtClean="0">
              <a:solidFill>
                <a:srgbClr val="000000"/>
              </a:solidFill>
              <a:latin typeface="CRPＣ＆Ｇ行刻" pitchFamily="2" charset="-128"/>
              <a:ea typeface="CRPＣ＆Ｇ行刻" pitchFamily="2" charset="-128"/>
            </a:endParaRPr>
          </a:p>
          <a:p>
            <a:pPr algn="just"/>
            <a:r>
              <a:rPr lang="ja-JP" altLang="en-US" sz="4000" dirty="0" smtClean="0">
                <a:solidFill>
                  <a:srgbClr val="000000"/>
                </a:solidFill>
                <a:latin typeface="CRPＣ＆Ｇ行刻" pitchFamily="2" charset="-128"/>
                <a:ea typeface="CRPＣ＆Ｇ行刻" pitchFamily="2" charset="-128"/>
              </a:rPr>
              <a:t>やがて</a:t>
            </a:r>
            <a:r>
              <a:rPr lang="ja-JP" altLang="en-US" sz="4000" dirty="0">
                <a:solidFill>
                  <a:srgbClr val="000000"/>
                </a:solidFill>
                <a:latin typeface="CRPＣ＆Ｇ行刻" pitchFamily="2" charset="-128"/>
                <a:ea typeface="CRPＣ＆Ｇ行刻" pitchFamily="2" charset="-128"/>
              </a:rPr>
              <a:t>人生の財産</a:t>
            </a:r>
            <a:r>
              <a:rPr lang="ja-JP" altLang="en-US" sz="4000" dirty="0" smtClean="0">
                <a:solidFill>
                  <a:srgbClr val="000000"/>
                </a:solidFill>
                <a:latin typeface="CRPＣ＆Ｇ行刻" pitchFamily="2" charset="-128"/>
                <a:ea typeface="CRPＣ＆Ｇ行刻" pitchFamily="2" charset="-128"/>
              </a:rPr>
              <a:t>に</a:t>
            </a:r>
            <a:endParaRPr lang="en-US" altLang="ja-JP" sz="4000" dirty="0" smtClean="0">
              <a:solidFill>
                <a:srgbClr val="000000"/>
              </a:solidFill>
              <a:latin typeface="CRPＣ＆Ｇ行刻" pitchFamily="2" charset="-128"/>
              <a:ea typeface="CRPＣ＆Ｇ行刻" pitchFamily="2" charset="-128"/>
            </a:endParaRPr>
          </a:p>
          <a:p>
            <a:pPr algn="just"/>
            <a:r>
              <a:rPr lang="ja-JP" altLang="en-US" sz="4000" dirty="0" smtClean="0">
                <a:solidFill>
                  <a:srgbClr val="000000"/>
                </a:solidFill>
                <a:latin typeface="CRPＣ＆Ｇ行刻" pitchFamily="2" charset="-128"/>
                <a:ea typeface="CRPＣ＆Ｇ行刻" pitchFamily="2" charset="-128"/>
              </a:rPr>
              <a:t>なって</a:t>
            </a:r>
            <a:r>
              <a:rPr lang="ja-JP" altLang="en-US" sz="4000" dirty="0">
                <a:solidFill>
                  <a:srgbClr val="000000"/>
                </a:solidFill>
                <a:latin typeface="CRPＣ＆Ｇ行刻" pitchFamily="2" charset="-128"/>
                <a:ea typeface="CRPＣ＆Ｇ行刻" pitchFamily="2" charset="-128"/>
              </a:rPr>
              <a:t>いくはず</a:t>
            </a:r>
            <a:r>
              <a:rPr lang="ja-JP" altLang="en-US" sz="4000" dirty="0" smtClean="0">
                <a:solidFill>
                  <a:srgbClr val="000000"/>
                </a:solidFill>
                <a:latin typeface="CRPＣ＆Ｇ行刻" pitchFamily="2" charset="-128"/>
                <a:ea typeface="CRPＣ＆Ｇ行刻" pitchFamily="2" charset="-128"/>
              </a:rPr>
              <a:t>。</a:t>
            </a:r>
            <a:endParaRPr lang="en-US" altLang="ja-JP" sz="4000" dirty="0" smtClean="0">
              <a:solidFill>
                <a:srgbClr val="000000"/>
              </a:solidFill>
              <a:latin typeface="CRPＣ＆Ｇ行刻" pitchFamily="2" charset="-128"/>
              <a:ea typeface="CRPＣ＆Ｇ行刻" pitchFamily="2" charset="-128"/>
            </a:endParaRPr>
          </a:p>
          <a:p>
            <a:pPr algn="just"/>
            <a:r>
              <a:rPr lang="ja-JP" altLang="en-US" sz="4000" dirty="0" smtClean="0">
                <a:solidFill>
                  <a:srgbClr val="000000"/>
                </a:solidFill>
                <a:latin typeface="CRPＣ＆Ｇ行刻" pitchFamily="2" charset="-128"/>
                <a:ea typeface="CRPＣ＆Ｇ行刻" pitchFamily="2" charset="-128"/>
              </a:rPr>
              <a:t>自分</a:t>
            </a:r>
            <a:r>
              <a:rPr lang="ja-JP" altLang="en-US" sz="4000" dirty="0">
                <a:solidFill>
                  <a:srgbClr val="000000"/>
                </a:solidFill>
                <a:latin typeface="CRPＣ＆Ｇ行刻" pitchFamily="2" charset="-128"/>
                <a:ea typeface="CRPＣ＆Ｇ行刻" pitchFamily="2" charset="-128"/>
              </a:rPr>
              <a:t>自身</a:t>
            </a:r>
            <a:r>
              <a:rPr lang="ja-JP" altLang="en-US" sz="4000" dirty="0" smtClean="0">
                <a:solidFill>
                  <a:srgbClr val="000000"/>
                </a:solidFill>
                <a:latin typeface="CRPＣ＆Ｇ行刻" pitchFamily="2" charset="-128"/>
                <a:ea typeface="CRPＣ＆Ｇ行刻" pitchFamily="2" charset="-128"/>
              </a:rPr>
              <a:t>、</a:t>
            </a:r>
            <a:endParaRPr lang="en-US" altLang="ja-JP" sz="4000" dirty="0" smtClean="0">
              <a:solidFill>
                <a:srgbClr val="000000"/>
              </a:solidFill>
              <a:latin typeface="CRPＣ＆Ｇ行刻" pitchFamily="2" charset="-128"/>
              <a:ea typeface="CRPＣ＆Ｇ行刻" pitchFamily="2" charset="-128"/>
            </a:endParaRPr>
          </a:p>
          <a:p>
            <a:pPr algn="just"/>
            <a:r>
              <a:rPr lang="ja-JP" altLang="en-US" sz="4000" dirty="0" smtClean="0">
                <a:solidFill>
                  <a:srgbClr val="000000"/>
                </a:solidFill>
                <a:latin typeface="CRPＣ＆Ｇ行刻" pitchFamily="2" charset="-128"/>
                <a:ea typeface="CRPＣ＆Ｇ行刻" pitchFamily="2" charset="-128"/>
              </a:rPr>
              <a:t>ひたすら</a:t>
            </a:r>
            <a:r>
              <a:rPr lang="ja-JP" altLang="en-US" sz="4000" dirty="0">
                <a:solidFill>
                  <a:srgbClr val="000000"/>
                </a:solidFill>
                <a:latin typeface="CRPＣ＆Ｇ行刻" pitchFamily="2" charset="-128"/>
                <a:ea typeface="CRPＣ＆Ｇ行刻" pitchFamily="2" charset="-128"/>
              </a:rPr>
              <a:t>“野球が好きだ</a:t>
            </a:r>
            <a:r>
              <a:rPr lang="ja-JP" altLang="en-US" sz="4000" dirty="0" smtClean="0">
                <a:solidFill>
                  <a:srgbClr val="000000"/>
                </a:solidFill>
                <a:latin typeface="CRPＣ＆Ｇ行刻" pitchFamily="2" charset="-128"/>
                <a:ea typeface="CRPＣ＆Ｇ行刻" pitchFamily="2" charset="-128"/>
              </a:rPr>
              <a:t>”</a:t>
            </a:r>
            <a:endParaRPr lang="en-US" altLang="ja-JP" sz="4000" dirty="0" smtClean="0">
              <a:solidFill>
                <a:srgbClr val="000000"/>
              </a:solidFill>
              <a:latin typeface="CRPＣ＆Ｇ行刻" pitchFamily="2" charset="-128"/>
              <a:ea typeface="CRPＣ＆Ｇ行刻" pitchFamily="2" charset="-128"/>
            </a:endParaRPr>
          </a:p>
          <a:p>
            <a:pPr algn="just"/>
            <a:r>
              <a:rPr lang="ja-JP" altLang="en-US" sz="4000" dirty="0" smtClean="0">
                <a:solidFill>
                  <a:srgbClr val="000000"/>
                </a:solidFill>
                <a:latin typeface="CRPＣ＆Ｇ行刻" pitchFamily="2" charset="-128"/>
                <a:ea typeface="CRPＣ＆Ｇ行刻" pitchFamily="2" charset="-128"/>
              </a:rPr>
              <a:t>と</a:t>
            </a:r>
            <a:r>
              <a:rPr lang="ja-JP" altLang="en-US" sz="4000" dirty="0">
                <a:solidFill>
                  <a:srgbClr val="000000"/>
                </a:solidFill>
                <a:latin typeface="CRPＣ＆Ｇ行刻" pitchFamily="2" charset="-128"/>
                <a:ea typeface="CRPＣ＆Ｇ行刻" pitchFamily="2" charset="-128"/>
              </a:rPr>
              <a:t>いう気持ちが支えとなって</a:t>
            </a:r>
            <a:r>
              <a:rPr lang="ja-JP" altLang="en-US" sz="4000" dirty="0" smtClean="0">
                <a:solidFill>
                  <a:srgbClr val="000000"/>
                </a:solidFill>
                <a:latin typeface="CRPＣ＆Ｇ行刻" pitchFamily="2" charset="-128"/>
                <a:ea typeface="CRPＣ＆Ｇ行刻" pitchFamily="2" charset="-128"/>
              </a:rPr>
              <a:t>、</a:t>
            </a:r>
            <a:endParaRPr lang="en-US" altLang="ja-JP" sz="4000" dirty="0" smtClean="0">
              <a:solidFill>
                <a:srgbClr val="000000"/>
              </a:solidFill>
              <a:latin typeface="CRPＣ＆Ｇ行刻" pitchFamily="2" charset="-128"/>
              <a:ea typeface="CRPＣ＆Ｇ行刻" pitchFamily="2" charset="-128"/>
            </a:endParaRPr>
          </a:p>
          <a:p>
            <a:pPr algn="just"/>
            <a:r>
              <a:rPr lang="ja-JP" altLang="en-US" sz="4000" dirty="0" smtClean="0">
                <a:solidFill>
                  <a:srgbClr val="000000"/>
                </a:solidFill>
                <a:latin typeface="CRPＣ＆Ｇ行刻" pitchFamily="2" charset="-128"/>
                <a:ea typeface="CRPＣ＆Ｇ行刻" pitchFamily="2" charset="-128"/>
              </a:rPr>
              <a:t>今日</a:t>
            </a:r>
            <a:r>
              <a:rPr lang="ja-JP" altLang="en-US" sz="4000" dirty="0">
                <a:solidFill>
                  <a:srgbClr val="000000"/>
                </a:solidFill>
                <a:latin typeface="CRPＣ＆Ｇ行刻" pitchFamily="2" charset="-128"/>
                <a:ea typeface="CRPＣ＆Ｇ行刻" pitchFamily="2" charset="-128"/>
              </a:rPr>
              <a:t>まで野球</a:t>
            </a:r>
            <a:r>
              <a:rPr lang="ja-JP" altLang="en-US" sz="4000" dirty="0" smtClean="0">
                <a:solidFill>
                  <a:srgbClr val="000000"/>
                </a:solidFill>
                <a:latin typeface="CRPＣ＆Ｇ行刻" pitchFamily="2" charset="-128"/>
                <a:ea typeface="CRPＣ＆Ｇ行刻" pitchFamily="2" charset="-128"/>
              </a:rPr>
              <a:t>を</a:t>
            </a:r>
            <a:endParaRPr lang="en-US" altLang="ja-JP" sz="4000" dirty="0" smtClean="0">
              <a:solidFill>
                <a:srgbClr val="000000"/>
              </a:solidFill>
              <a:latin typeface="CRPＣ＆Ｇ行刻" pitchFamily="2" charset="-128"/>
              <a:ea typeface="CRPＣ＆Ｇ行刻" pitchFamily="2" charset="-128"/>
            </a:endParaRPr>
          </a:p>
          <a:p>
            <a:pPr algn="just"/>
            <a:r>
              <a:rPr lang="ja-JP" altLang="en-US" sz="4000" dirty="0" smtClean="0">
                <a:solidFill>
                  <a:srgbClr val="000000"/>
                </a:solidFill>
                <a:latin typeface="CRPＣ＆Ｇ行刻" pitchFamily="2" charset="-128"/>
                <a:ea typeface="CRPＣ＆Ｇ行刻" pitchFamily="2" charset="-128"/>
              </a:rPr>
              <a:t>続けて</a:t>
            </a:r>
            <a:r>
              <a:rPr lang="ja-JP" altLang="en-US" sz="4000" dirty="0">
                <a:solidFill>
                  <a:srgbClr val="000000"/>
                </a:solidFill>
                <a:latin typeface="CRPＣ＆Ｇ行刻" pitchFamily="2" charset="-128"/>
                <a:ea typeface="CRPＣ＆Ｇ行刻" pitchFamily="2" charset="-128"/>
              </a:rPr>
              <a:t>こられたの</a:t>
            </a:r>
            <a:r>
              <a:rPr lang="ja-JP" altLang="en-US" sz="4000" dirty="0" smtClean="0">
                <a:solidFill>
                  <a:srgbClr val="000000"/>
                </a:solidFill>
                <a:latin typeface="CRPＣ＆Ｇ行刻" pitchFamily="2" charset="-128"/>
                <a:ea typeface="CRPＣ＆Ｇ行刻" pitchFamily="2" charset="-128"/>
              </a:rPr>
              <a:t>だ</a:t>
            </a:r>
            <a:endParaRPr lang="en-US" altLang="ja-JP" sz="4000" dirty="0" smtClean="0">
              <a:solidFill>
                <a:srgbClr val="000000"/>
              </a:solidFill>
              <a:latin typeface="CRPＣ＆Ｇ行刻" pitchFamily="2" charset="-128"/>
              <a:ea typeface="CRPＣ＆Ｇ行刻" pitchFamily="2" charset="-128"/>
            </a:endParaRPr>
          </a:p>
          <a:p>
            <a:pPr algn="just"/>
            <a:r>
              <a:rPr lang="ja-JP" altLang="en-US" sz="4000" dirty="0" smtClean="0">
                <a:solidFill>
                  <a:srgbClr val="000000"/>
                </a:solidFill>
                <a:latin typeface="CRPＣ＆Ｇ行刻" pitchFamily="2" charset="-128"/>
                <a:ea typeface="CRPＣ＆Ｇ行刻" pitchFamily="2" charset="-128"/>
              </a:rPr>
              <a:t>と</a:t>
            </a:r>
            <a:r>
              <a:rPr lang="ja-JP" altLang="en-US" sz="4000" dirty="0">
                <a:solidFill>
                  <a:srgbClr val="000000"/>
                </a:solidFill>
                <a:latin typeface="CRPＣ＆Ｇ行刻" pitchFamily="2" charset="-128"/>
                <a:ea typeface="CRPＣ＆Ｇ行刻" pitchFamily="2" charset="-128"/>
              </a:rPr>
              <a:t>思っています。</a:t>
            </a:r>
            <a:endParaRPr lang="en-US" altLang="ja-JP" sz="4000" dirty="0">
              <a:solidFill>
                <a:srgbClr val="000000"/>
              </a:solidFill>
              <a:latin typeface="CRPＣ＆Ｇ行刻" pitchFamily="2" charset="-128"/>
              <a:ea typeface="CRPＣ＆Ｇ行刻" pitchFamily="2" charset="-128"/>
            </a:endParaRPr>
          </a:p>
        </p:txBody>
      </p:sp>
      <p:sp>
        <p:nvSpPr>
          <p:cNvPr id="5" name="正方形/長方形 4"/>
          <p:cNvSpPr>
            <a:spLocks noChangeArrowheads="1"/>
          </p:cNvSpPr>
          <p:nvPr/>
        </p:nvSpPr>
        <p:spPr bwMode="auto">
          <a:xfrm>
            <a:off x="2077081" y="6472130"/>
            <a:ext cx="70537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ja-JP" altLang="en-US" sz="1400" dirty="0" smtClean="0"/>
              <a:t>資料引用：</a:t>
            </a:r>
            <a:r>
              <a:rPr lang="en-US" altLang="ja-JP" sz="1400" dirty="0"/>
              <a:t>http://matome.naver.jp/odai/2139041485693716601</a:t>
            </a:r>
          </a:p>
        </p:txBody>
      </p:sp>
    </p:spTree>
    <p:extLst>
      <p:ext uri="{BB962C8B-B14F-4D97-AF65-F5344CB8AC3E}">
        <p14:creationId xmlns:p14="http://schemas.microsoft.com/office/powerpoint/2010/main" val="1974586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fade">
                                      <p:cBhvr>
                                        <p:cTn id="57" dur="500"/>
                                        <p:tgtEl>
                                          <p:spTgt spid="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xEl>
                                              <p:pRg st="11" end="11"/>
                                            </p:txEl>
                                          </p:spTgt>
                                        </p:tgtEl>
                                        <p:attrNameLst>
                                          <p:attrName>style.visibility</p:attrName>
                                        </p:attrNameLst>
                                      </p:cBhvr>
                                      <p:to>
                                        <p:strVal val="visible"/>
                                      </p:to>
                                    </p:set>
                                    <p:animEffect transition="in" filter="fade">
                                      <p:cBhvr>
                                        <p:cTn id="62" dur="500"/>
                                        <p:tgtEl>
                                          <p:spTgt spid="9">
                                            <p:txEl>
                                              <p:pRg st="11" end="11"/>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a:spLocks noChangeArrowheads="1"/>
          </p:cNvSpPr>
          <p:nvPr/>
        </p:nvSpPr>
        <p:spPr bwMode="auto">
          <a:xfrm>
            <a:off x="706521" y="34925"/>
            <a:ext cx="8494633" cy="60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just"/>
            <a:r>
              <a:rPr lang="ja-JP" altLang="en-US" sz="3600" dirty="0">
                <a:solidFill>
                  <a:srgbClr val="000000"/>
                </a:solidFill>
                <a:latin typeface="CRPＣ＆Ｇ行刻" pitchFamily="2" charset="-128"/>
                <a:ea typeface="CRPＣ＆Ｇ行刻" pitchFamily="2" charset="-128"/>
              </a:rPr>
              <a:t>夢を見るのは簡単です</a:t>
            </a:r>
            <a:r>
              <a:rPr lang="ja-JP" altLang="en-US" sz="3600" dirty="0" smtClean="0">
                <a:solidFill>
                  <a:srgbClr val="000000"/>
                </a:solidFill>
                <a:latin typeface="CRPＣ＆Ｇ行刻" pitchFamily="2" charset="-128"/>
                <a:ea typeface="CRPＣ＆Ｇ行刻" pitchFamily="2" charset="-128"/>
              </a:rPr>
              <a:t>。</a:t>
            </a:r>
            <a:endParaRPr lang="en-US" altLang="ja-JP" sz="3600" dirty="0" smtClean="0">
              <a:solidFill>
                <a:srgbClr val="000000"/>
              </a:solidFill>
              <a:latin typeface="CRPＣ＆Ｇ行刻" pitchFamily="2" charset="-128"/>
              <a:ea typeface="CRPＣ＆Ｇ行刻" pitchFamily="2" charset="-128"/>
            </a:endParaRPr>
          </a:p>
          <a:p>
            <a:pPr algn="just"/>
            <a:r>
              <a:rPr lang="ja-JP" altLang="en-US" sz="3600" dirty="0" smtClean="0">
                <a:solidFill>
                  <a:srgbClr val="000000"/>
                </a:solidFill>
                <a:latin typeface="CRPＣ＆Ｇ行刻" pitchFamily="2" charset="-128"/>
                <a:ea typeface="CRPＣ＆Ｇ行刻" pitchFamily="2" charset="-128"/>
              </a:rPr>
              <a:t>大事</a:t>
            </a:r>
            <a:r>
              <a:rPr lang="ja-JP" altLang="en-US" sz="3600" dirty="0">
                <a:solidFill>
                  <a:srgbClr val="000000"/>
                </a:solidFill>
                <a:latin typeface="CRPＣ＆Ｇ行刻" pitchFamily="2" charset="-128"/>
                <a:ea typeface="CRPＣ＆Ｇ行刻" pitchFamily="2" charset="-128"/>
              </a:rPr>
              <a:t>なのは</a:t>
            </a:r>
            <a:r>
              <a:rPr lang="ja-JP" altLang="en-US" sz="3600" dirty="0" smtClean="0">
                <a:solidFill>
                  <a:srgbClr val="000000"/>
                </a:solidFill>
                <a:latin typeface="CRPＣ＆Ｇ行刻" pitchFamily="2" charset="-128"/>
                <a:ea typeface="CRPＣ＆Ｇ行刻" pitchFamily="2" charset="-128"/>
              </a:rPr>
              <a:t>、</a:t>
            </a:r>
            <a:endParaRPr lang="en-US" altLang="ja-JP" sz="3600" dirty="0" smtClean="0">
              <a:solidFill>
                <a:srgbClr val="000000"/>
              </a:solidFill>
              <a:latin typeface="CRPＣ＆Ｇ行刻" pitchFamily="2" charset="-128"/>
              <a:ea typeface="CRPＣ＆Ｇ行刻" pitchFamily="2" charset="-128"/>
            </a:endParaRPr>
          </a:p>
          <a:p>
            <a:pPr algn="just"/>
            <a:r>
              <a:rPr lang="ja-JP" altLang="en-US" sz="3600" dirty="0" smtClean="0">
                <a:solidFill>
                  <a:srgbClr val="000000"/>
                </a:solidFill>
                <a:latin typeface="CRPＣ＆Ｇ行刻" pitchFamily="2" charset="-128"/>
                <a:ea typeface="CRPＣ＆Ｇ行刻" pitchFamily="2" charset="-128"/>
              </a:rPr>
              <a:t>夢</a:t>
            </a:r>
            <a:r>
              <a:rPr lang="ja-JP" altLang="en-US" sz="3600" dirty="0">
                <a:solidFill>
                  <a:srgbClr val="000000"/>
                </a:solidFill>
                <a:latin typeface="CRPＣ＆Ｇ行刻" pitchFamily="2" charset="-128"/>
                <a:ea typeface="CRPＣ＆Ｇ行刻" pitchFamily="2" charset="-128"/>
              </a:rPr>
              <a:t>を実現させるため</a:t>
            </a:r>
            <a:r>
              <a:rPr lang="ja-JP" altLang="en-US" sz="3600" dirty="0" smtClean="0">
                <a:solidFill>
                  <a:srgbClr val="000000"/>
                </a:solidFill>
                <a:latin typeface="CRPＣ＆Ｇ行刻" pitchFamily="2" charset="-128"/>
                <a:ea typeface="CRPＣ＆Ｇ行刻" pitchFamily="2" charset="-128"/>
              </a:rPr>
              <a:t>の</a:t>
            </a:r>
            <a:endParaRPr lang="en-US" altLang="ja-JP" sz="3600" dirty="0" smtClean="0">
              <a:solidFill>
                <a:srgbClr val="000000"/>
              </a:solidFill>
              <a:latin typeface="CRPＣ＆Ｇ行刻" pitchFamily="2" charset="-128"/>
              <a:ea typeface="CRPＣ＆Ｇ行刻" pitchFamily="2" charset="-128"/>
            </a:endParaRPr>
          </a:p>
          <a:p>
            <a:pPr algn="just"/>
            <a:r>
              <a:rPr lang="ja-JP" altLang="en-US" sz="3600" dirty="0" smtClean="0">
                <a:solidFill>
                  <a:srgbClr val="000000"/>
                </a:solidFill>
                <a:latin typeface="CRPＣ＆Ｇ行刻" pitchFamily="2" charset="-128"/>
                <a:ea typeface="CRPＣ＆Ｇ行刻" pitchFamily="2" charset="-128"/>
              </a:rPr>
              <a:t>目標</a:t>
            </a:r>
            <a:r>
              <a:rPr lang="ja-JP" altLang="en-US" sz="3600" dirty="0">
                <a:solidFill>
                  <a:srgbClr val="000000"/>
                </a:solidFill>
                <a:latin typeface="CRPＣ＆Ｇ行刻" pitchFamily="2" charset="-128"/>
                <a:ea typeface="CRPＣ＆Ｇ行刻" pitchFamily="2" charset="-128"/>
              </a:rPr>
              <a:t>を持つこと</a:t>
            </a:r>
            <a:r>
              <a:rPr lang="ja-JP" altLang="en-US" sz="3600" dirty="0" smtClean="0">
                <a:solidFill>
                  <a:srgbClr val="000000"/>
                </a:solidFill>
                <a:latin typeface="CRPＣ＆Ｇ行刻" pitchFamily="2" charset="-128"/>
                <a:ea typeface="CRPＣ＆Ｇ行刻" pitchFamily="2" charset="-128"/>
              </a:rPr>
              <a:t>、</a:t>
            </a:r>
            <a:endParaRPr lang="en-US" altLang="ja-JP" sz="3600" dirty="0" smtClean="0">
              <a:solidFill>
                <a:srgbClr val="000000"/>
              </a:solidFill>
              <a:latin typeface="CRPＣ＆Ｇ行刻" pitchFamily="2" charset="-128"/>
              <a:ea typeface="CRPＣ＆Ｇ行刻" pitchFamily="2" charset="-128"/>
            </a:endParaRPr>
          </a:p>
          <a:p>
            <a:pPr algn="just"/>
            <a:r>
              <a:rPr lang="ja-JP" altLang="en-US" sz="3600" dirty="0" smtClean="0">
                <a:solidFill>
                  <a:srgbClr val="000000"/>
                </a:solidFill>
                <a:latin typeface="CRPＣ＆Ｇ行刻" pitchFamily="2" charset="-128"/>
                <a:ea typeface="CRPＣ＆Ｇ行刻" pitchFamily="2" charset="-128"/>
              </a:rPr>
              <a:t>そして、</a:t>
            </a:r>
            <a:endParaRPr lang="en-US" altLang="ja-JP" sz="3600" dirty="0" smtClean="0">
              <a:solidFill>
                <a:srgbClr val="000000"/>
              </a:solidFill>
              <a:latin typeface="CRPＣ＆Ｇ行刻" pitchFamily="2" charset="-128"/>
              <a:ea typeface="CRPＣ＆Ｇ行刻" pitchFamily="2" charset="-128"/>
            </a:endParaRPr>
          </a:p>
          <a:p>
            <a:pPr algn="just"/>
            <a:r>
              <a:rPr lang="ja-JP" altLang="en-US" sz="3600" dirty="0" smtClean="0">
                <a:solidFill>
                  <a:srgbClr val="000000"/>
                </a:solidFill>
                <a:latin typeface="CRPＣ＆Ｇ行刻" pitchFamily="2" charset="-128"/>
                <a:ea typeface="CRPＣ＆Ｇ行刻" pitchFamily="2" charset="-128"/>
              </a:rPr>
              <a:t>その</a:t>
            </a:r>
            <a:r>
              <a:rPr lang="ja-JP" altLang="en-US" sz="3600" dirty="0">
                <a:solidFill>
                  <a:srgbClr val="000000"/>
                </a:solidFill>
                <a:latin typeface="CRPＣ＆Ｇ行刻" pitchFamily="2" charset="-128"/>
                <a:ea typeface="CRPＣ＆Ｇ行刻" pitchFamily="2" charset="-128"/>
              </a:rPr>
              <a:t>目標</a:t>
            </a:r>
            <a:r>
              <a:rPr lang="ja-JP" altLang="en-US" sz="3600" dirty="0" smtClean="0">
                <a:solidFill>
                  <a:srgbClr val="000000"/>
                </a:solidFill>
                <a:latin typeface="CRPＣ＆Ｇ行刻" pitchFamily="2" charset="-128"/>
                <a:ea typeface="CRPＣ＆Ｇ行刻" pitchFamily="2" charset="-128"/>
              </a:rPr>
              <a:t>を</a:t>
            </a:r>
            <a:endParaRPr lang="en-US" altLang="ja-JP" sz="3600" dirty="0" smtClean="0">
              <a:solidFill>
                <a:srgbClr val="000000"/>
              </a:solidFill>
              <a:latin typeface="CRPＣ＆Ｇ行刻" pitchFamily="2" charset="-128"/>
              <a:ea typeface="CRPＣ＆Ｇ行刻" pitchFamily="2" charset="-128"/>
            </a:endParaRPr>
          </a:p>
          <a:p>
            <a:pPr algn="just"/>
            <a:r>
              <a:rPr lang="ja-JP" altLang="en-US" sz="3600" dirty="0" smtClean="0">
                <a:solidFill>
                  <a:srgbClr val="000000"/>
                </a:solidFill>
                <a:latin typeface="CRPＣ＆Ｇ行刻" pitchFamily="2" charset="-128"/>
                <a:ea typeface="CRPＣ＆Ｇ行刻" pitchFamily="2" charset="-128"/>
              </a:rPr>
              <a:t>ひとつひとつ</a:t>
            </a:r>
            <a:r>
              <a:rPr lang="ja-JP" altLang="en-US" sz="3600" dirty="0">
                <a:solidFill>
                  <a:srgbClr val="000000"/>
                </a:solidFill>
                <a:latin typeface="CRPＣ＆Ｇ行刻" pitchFamily="2" charset="-128"/>
                <a:ea typeface="CRPＣ＆Ｇ行刻" pitchFamily="2" charset="-128"/>
              </a:rPr>
              <a:t>クリアすること</a:t>
            </a:r>
            <a:r>
              <a:rPr lang="ja-JP" altLang="en-US" sz="3600" dirty="0" smtClean="0">
                <a:solidFill>
                  <a:srgbClr val="000000"/>
                </a:solidFill>
                <a:latin typeface="CRPＣ＆Ｇ行刻" pitchFamily="2" charset="-128"/>
                <a:ea typeface="CRPＣ＆Ｇ行刻" pitchFamily="2" charset="-128"/>
              </a:rPr>
              <a:t>。</a:t>
            </a:r>
            <a:endParaRPr lang="en-US" altLang="ja-JP" sz="3600" dirty="0" smtClean="0">
              <a:solidFill>
                <a:srgbClr val="000000"/>
              </a:solidFill>
              <a:latin typeface="CRPＣ＆Ｇ行刻" pitchFamily="2" charset="-128"/>
              <a:ea typeface="CRPＣ＆Ｇ行刻" pitchFamily="2" charset="-128"/>
            </a:endParaRPr>
          </a:p>
          <a:p>
            <a:pPr algn="just"/>
            <a:r>
              <a:rPr lang="ja-JP" altLang="en-US" sz="3600" dirty="0" smtClean="0">
                <a:solidFill>
                  <a:srgbClr val="000000"/>
                </a:solidFill>
                <a:latin typeface="CRPＣ＆Ｇ行刻" pitchFamily="2" charset="-128"/>
                <a:ea typeface="CRPＣ＆Ｇ行刻" pitchFamily="2" charset="-128"/>
              </a:rPr>
              <a:t>その先に</a:t>
            </a:r>
            <a:endParaRPr lang="en-US" altLang="ja-JP" sz="3600" dirty="0" smtClean="0">
              <a:solidFill>
                <a:srgbClr val="000000"/>
              </a:solidFill>
              <a:latin typeface="CRPＣ＆Ｇ行刻" pitchFamily="2" charset="-128"/>
              <a:ea typeface="CRPＣ＆Ｇ行刻" pitchFamily="2" charset="-128"/>
            </a:endParaRPr>
          </a:p>
          <a:p>
            <a:pPr algn="just"/>
            <a:r>
              <a:rPr lang="ja-JP" altLang="en-US" sz="3600" dirty="0" smtClean="0">
                <a:solidFill>
                  <a:srgbClr val="000000"/>
                </a:solidFill>
                <a:latin typeface="CRPＣ＆Ｇ行刻" pitchFamily="2" charset="-128"/>
                <a:ea typeface="CRPＣ＆Ｇ行刻" pitchFamily="2" charset="-128"/>
              </a:rPr>
              <a:t>夢</a:t>
            </a:r>
            <a:r>
              <a:rPr lang="ja-JP" altLang="en-US" sz="3600" dirty="0">
                <a:solidFill>
                  <a:srgbClr val="000000"/>
                </a:solidFill>
                <a:latin typeface="CRPＣ＆Ｇ行刻" pitchFamily="2" charset="-128"/>
                <a:ea typeface="CRPＣ＆Ｇ行刻" pitchFamily="2" charset="-128"/>
              </a:rPr>
              <a:t>があるんだと思います</a:t>
            </a:r>
            <a:r>
              <a:rPr lang="ja-JP" altLang="en-US" sz="3600" dirty="0" smtClean="0">
                <a:solidFill>
                  <a:srgbClr val="000000"/>
                </a:solidFill>
                <a:latin typeface="CRPＣ＆Ｇ行刻" pitchFamily="2" charset="-128"/>
                <a:ea typeface="CRPＣ＆Ｇ行刻" pitchFamily="2" charset="-128"/>
              </a:rPr>
              <a:t>。</a:t>
            </a:r>
            <a:endParaRPr lang="en-US" altLang="ja-JP" sz="3600" dirty="0" smtClean="0">
              <a:solidFill>
                <a:srgbClr val="000000"/>
              </a:solidFill>
              <a:latin typeface="CRPＣ＆Ｇ行刻" pitchFamily="2" charset="-128"/>
              <a:ea typeface="CRPＣ＆Ｇ行刻" pitchFamily="2" charset="-128"/>
            </a:endParaRPr>
          </a:p>
          <a:p>
            <a:pPr algn="just"/>
            <a:r>
              <a:rPr lang="ja-JP" altLang="en-US" sz="3600" dirty="0" smtClean="0">
                <a:solidFill>
                  <a:srgbClr val="000000"/>
                </a:solidFill>
                <a:latin typeface="CRPＣ＆Ｇ行刻" pitchFamily="2" charset="-128"/>
                <a:ea typeface="CRPＣ＆Ｇ行刻" pitchFamily="2" charset="-128"/>
              </a:rPr>
              <a:t>つまり、</a:t>
            </a:r>
            <a:endParaRPr lang="en-US" altLang="ja-JP" sz="3600" dirty="0" smtClean="0">
              <a:solidFill>
                <a:srgbClr val="000000"/>
              </a:solidFill>
              <a:latin typeface="CRPＣ＆Ｇ行刻" pitchFamily="2" charset="-128"/>
              <a:ea typeface="CRPＣ＆Ｇ行刻" pitchFamily="2" charset="-128"/>
            </a:endParaRPr>
          </a:p>
          <a:p>
            <a:pPr algn="just"/>
            <a:r>
              <a:rPr lang="ja-JP" altLang="en-US" sz="3600" dirty="0" smtClean="0">
                <a:solidFill>
                  <a:srgbClr val="000000"/>
                </a:solidFill>
                <a:latin typeface="CRPＣ＆Ｇ行刻" pitchFamily="2" charset="-128"/>
                <a:ea typeface="CRPＣ＆Ｇ行刻" pitchFamily="2" charset="-128"/>
              </a:rPr>
              <a:t>目標</a:t>
            </a:r>
            <a:r>
              <a:rPr lang="ja-JP" altLang="en-US" sz="3600" dirty="0">
                <a:solidFill>
                  <a:srgbClr val="000000"/>
                </a:solidFill>
                <a:latin typeface="CRPＣ＆Ｇ行刻" pitchFamily="2" charset="-128"/>
                <a:ea typeface="CRPＣ＆Ｇ行刻" pitchFamily="2" charset="-128"/>
              </a:rPr>
              <a:t>をクリアできない人</a:t>
            </a:r>
            <a:r>
              <a:rPr lang="ja-JP" altLang="en-US" sz="3600" dirty="0" smtClean="0">
                <a:solidFill>
                  <a:srgbClr val="000000"/>
                </a:solidFill>
                <a:latin typeface="CRPＣ＆Ｇ行刻" pitchFamily="2" charset="-128"/>
                <a:ea typeface="CRPＣ＆Ｇ行刻" pitchFamily="2" charset="-128"/>
              </a:rPr>
              <a:t>は</a:t>
            </a:r>
            <a:endParaRPr lang="en-US" altLang="ja-JP" sz="3600" dirty="0" smtClean="0">
              <a:solidFill>
                <a:srgbClr val="000000"/>
              </a:solidFill>
              <a:latin typeface="CRPＣ＆Ｇ行刻" pitchFamily="2" charset="-128"/>
              <a:ea typeface="CRPＣ＆Ｇ行刻" pitchFamily="2" charset="-128"/>
            </a:endParaRPr>
          </a:p>
          <a:p>
            <a:pPr algn="just"/>
            <a:r>
              <a:rPr lang="ja-JP" altLang="en-US" sz="3600" dirty="0" smtClean="0">
                <a:solidFill>
                  <a:srgbClr val="000000"/>
                </a:solidFill>
                <a:latin typeface="CRPＣ＆Ｇ行刻" pitchFamily="2" charset="-128"/>
                <a:ea typeface="CRPＣ＆Ｇ行刻" pitchFamily="2" charset="-128"/>
              </a:rPr>
              <a:t>夢</a:t>
            </a:r>
            <a:r>
              <a:rPr lang="ja-JP" altLang="en-US" sz="3600" dirty="0">
                <a:solidFill>
                  <a:srgbClr val="000000"/>
                </a:solidFill>
                <a:latin typeface="CRPＣ＆Ｇ行刻" pitchFamily="2" charset="-128"/>
                <a:ea typeface="CRPＣ＆Ｇ行刻" pitchFamily="2" charset="-128"/>
              </a:rPr>
              <a:t>を叶えられない</a:t>
            </a:r>
            <a:r>
              <a:rPr lang="ja-JP" altLang="en-US" sz="3600" dirty="0" smtClean="0">
                <a:solidFill>
                  <a:srgbClr val="000000"/>
                </a:solidFill>
                <a:latin typeface="CRPＣ＆Ｇ行刻" pitchFamily="2" charset="-128"/>
                <a:ea typeface="CRPＣ＆Ｇ行刻" pitchFamily="2" charset="-128"/>
              </a:rPr>
              <a:t>。</a:t>
            </a:r>
            <a:endParaRPr lang="en-US" altLang="ja-JP" sz="3600" dirty="0" smtClean="0">
              <a:solidFill>
                <a:srgbClr val="000000"/>
              </a:solidFill>
              <a:latin typeface="CRPＣ＆Ｇ行刻" pitchFamily="2" charset="-128"/>
              <a:ea typeface="CRPＣ＆Ｇ行刻" pitchFamily="2" charset="-128"/>
            </a:endParaRPr>
          </a:p>
          <a:p>
            <a:pPr algn="just"/>
            <a:r>
              <a:rPr lang="ja-JP" altLang="en-US" sz="3600" dirty="0" smtClean="0">
                <a:solidFill>
                  <a:srgbClr val="000000"/>
                </a:solidFill>
                <a:latin typeface="CRPＣ＆Ｇ行刻" pitchFamily="2" charset="-128"/>
                <a:ea typeface="CRPＣ＆Ｇ行刻" pitchFamily="2" charset="-128"/>
              </a:rPr>
              <a:t>だから</a:t>
            </a:r>
            <a:r>
              <a:rPr lang="ja-JP" altLang="en-US" sz="3600" dirty="0">
                <a:solidFill>
                  <a:srgbClr val="000000"/>
                </a:solidFill>
                <a:latin typeface="CRPＣ＆Ｇ行刻" pitchFamily="2" charset="-128"/>
                <a:ea typeface="CRPＣ＆Ｇ行刻" pitchFamily="2" charset="-128"/>
              </a:rPr>
              <a:t>、僕</a:t>
            </a:r>
            <a:r>
              <a:rPr lang="ja-JP" altLang="en-US" sz="3600" dirty="0" smtClean="0">
                <a:solidFill>
                  <a:srgbClr val="000000"/>
                </a:solidFill>
                <a:latin typeface="CRPＣ＆Ｇ行刻" pitchFamily="2" charset="-128"/>
                <a:ea typeface="CRPＣ＆Ｇ行刻" pitchFamily="2" charset="-128"/>
              </a:rPr>
              <a:t>は夢</a:t>
            </a:r>
            <a:r>
              <a:rPr lang="ja-JP" altLang="en-US" sz="3600" dirty="0">
                <a:solidFill>
                  <a:srgbClr val="000000"/>
                </a:solidFill>
                <a:latin typeface="CRPＣ＆Ｇ行刻" pitchFamily="2" charset="-128"/>
                <a:ea typeface="CRPＣ＆Ｇ行刻" pitchFamily="2" charset="-128"/>
              </a:rPr>
              <a:t>より</a:t>
            </a:r>
            <a:r>
              <a:rPr lang="ja-JP" altLang="en-US" sz="3600" dirty="0" smtClean="0">
                <a:solidFill>
                  <a:srgbClr val="000000"/>
                </a:solidFill>
                <a:latin typeface="CRPＣ＆Ｇ行刻" pitchFamily="2" charset="-128"/>
                <a:ea typeface="CRPＣ＆Ｇ行刻" pitchFamily="2" charset="-128"/>
              </a:rPr>
              <a:t>も</a:t>
            </a:r>
            <a:endParaRPr lang="en-US" altLang="ja-JP" sz="3600" dirty="0" smtClean="0">
              <a:solidFill>
                <a:srgbClr val="000000"/>
              </a:solidFill>
              <a:latin typeface="CRPＣ＆Ｇ行刻" pitchFamily="2" charset="-128"/>
              <a:ea typeface="CRPＣ＆Ｇ行刻" pitchFamily="2" charset="-128"/>
            </a:endParaRPr>
          </a:p>
          <a:p>
            <a:pPr algn="just"/>
            <a:r>
              <a:rPr lang="ja-JP" altLang="en-US" sz="3600" dirty="0" smtClean="0">
                <a:solidFill>
                  <a:srgbClr val="000000"/>
                </a:solidFill>
                <a:latin typeface="CRPＣ＆Ｇ行刻" pitchFamily="2" charset="-128"/>
                <a:ea typeface="CRPＣ＆Ｇ行刻" pitchFamily="2" charset="-128"/>
              </a:rPr>
              <a:t>目標</a:t>
            </a:r>
            <a:r>
              <a:rPr lang="ja-JP" altLang="en-US" sz="3600" dirty="0">
                <a:solidFill>
                  <a:srgbClr val="000000"/>
                </a:solidFill>
                <a:latin typeface="CRPＣ＆Ｇ行刻" pitchFamily="2" charset="-128"/>
                <a:ea typeface="CRPＣ＆Ｇ行刻" pitchFamily="2" charset="-128"/>
              </a:rPr>
              <a:t>のほうが大事</a:t>
            </a:r>
            <a:r>
              <a:rPr lang="ja-JP" altLang="en-US" sz="3600" dirty="0" smtClean="0">
                <a:solidFill>
                  <a:srgbClr val="000000"/>
                </a:solidFill>
                <a:latin typeface="CRPＣ＆Ｇ行刻" pitchFamily="2" charset="-128"/>
                <a:ea typeface="CRPＣ＆Ｇ行刻" pitchFamily="2" charset="-128"/>
              </a:rPr>
              <a:t>だ</a:t>
            </a:r>
            <a:endParaRPr lang="en-US" altLang="ja-JP" sz="3600" dirty="0" smtClean="0">
              <a:solidFill>
                <a:srgbClr val="000000"/>
              </a:solidFill>
              <a:latin typeface="CRPＣ＆Ｇ行刻" pitchFamily="2" charset="-128"/>
              <a:ea typeface="CRPＣ＆Ｇ行刻" pitchFamily="2" charset="-128"/>
            </a:endParaRPr>
          </a:p>
          <a:p>
            <a:pPr algn="just"/>
            <a:r>
              <a:rPr lang="ja-JP" altLang="en-US" sz="3600" dirty="0" smtClean="0">
                <a:solidFill>
                  <a:srgbClr val="000000"/>
                </a:solidFill>
                <a:latin typeface="CRPＣ＆Ｇ行刻" pitchFamily="2" charset="-128"/>
                <a:ea typeface="CRPＣ＆Ｇ行刻" pitchFamily="2" charset="-128"/>
              </a:rPr>
              <a:t>と</a:t>
            </a:r>
            <a:r>
              <a:rPr lang="ja-JP" altLang="en-US" sz="3600" dirty="0">
                <a:solidFill>
                  <a:srgbClr val="000000"/>
                </a:solidFill>
                <a:latin typeface="CRPＣ＆Ｇ行刻" pitchFamily="2" charset="-128"/>
                <a:ea typeface="CRPＣ＆Ｇ行刻" pitchFamily="2" charset="-128"/>
              </a:rPr>
              <a:t>考えています。</a:t>
            </a:r>
            <a:endParaRPr lang="en-US" altLang="ja-JP" sz="3600" dirty="0">
              <a:solidFill>
                <a:srgbClr val="000000"/>
              </a:solidFill>
              <a:latin typeface="CRPＣ＆Ｇ行刻" pitchFamily="2" charset="-128"/>
              <a:ea typeface="CRPＣ＆Ｇ行刻" pitchFamily="2" charset="-128"/>
            </a:endParaRPr>
          </a:p>
        </p:txBody>
      </p:sp>
      <p:sp>
        <p:nvSpPr>
          <p:cNvPr id="5" name="正方形/長方形 4"/>
          <p:cNvSpPr>
            <a:spLocks noChangeArrowheads="1"/>
          </p:cNvSpPr>
          <p:nvPr/>
        </p:nvSpPr>
        <p:spPr bwMode="auto">
          <a:xfrm>
            <a:off x="2077081" y="6472130"/>
            <a:ext cx="70537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ja-JP" altLang="en-US" sz="1400" dirty="0" smtClean="0"/>
              <a:t>資料引用：</a:t>
            </a:r>
            <a:r>
              <a:rPr lang="en-US" altLang="ja-JP" sz="1400" dirty="0"/>
              <a:t>http://matome.naver.jp/odai/2139048344843169801</a:t>
            </a:r>
          </a:p>
        </p:txBody>
      </p:sp>
    </p:spTree>
    <p:extLst>
      <p:ext uri="{BB962C8B-B14F-4D97-AF65-F5344CB8AC3E}">
        <p14:creationId xmlns:p14="http://schemas.microsoft.com/office/powerpoint/2010/main" val="2871789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fade">
                                      <p:cBhvr>
                                        <p:cTn id="57" dur="500"/>
                                        <p:tgtEl>
                                          <p:spTgt spid="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xEl>
                                              <p:pRg st="11" end="11"/>
                                            </p:txEl>
                                          </p:spTgt>
                                        </p:tgtEl>
                                        <p:attrNameLst>
                                          <p:attrName>style.visibility</p:attrName>
                                        </p:attrNameLst>
                                      </p:cBhvr>
                                      <p:to>
                                        <p:strVal val="visible"/>
                                      </p:to>
                                    </p:set>
                                    <p:animEffect transition="in" filter="fade">
                                      <p:cBhvr>
                                        <p:cTn id="62" dur="500"/>
                                        <p:tgtEl>
                                          <p:spTgt spid="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
                                            <p:txEl>
                                              <p:pRg st="12" end="12"/>
                                            </p:txEl>
                                          </p:spTgt>
                                        </p:tgtEl>
                                        <p:attrNameLst>
                                          <p:attrName>style.visibility</p:attrName>
                                        </p:attrNameLst>
                                      </p:cBhvr>
                                      <p:to>
                                        <p:strVal val="visible"/>
                                      </p:to>
                                    </p:set>
                                    <p:animEffect transition="in" filter="fade">
                                      <p:cBhvr>
                                        <p:cTn id="67" dur="500"/>
                                        <p:tgtEl>
                                          <p:spTgt spid="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
                                            <p:txEl>
                                              <p:pRg st="13" end="13"/>
                                            </p:txEl>
                                          </p:spTgt>
                                        </p:tgtEl>
                                        <p:attrNameLst>
                                          <p:attrName>style.visibility</p:attrName>
                                        </p:attrNameLst>
                                      </p:cBhvr>
                                      <p:to>
                                        <p:strVal val="visible"/>
                                      </p:to>
                                    </p:set>
                                    <p:animEffect transition="in" filter="fade">
                                      <p:cBhvr>
                                        <p:cTn id="72" dur="500"/>
                                        <p:tgtEl>
                                          <p:spTgt spid="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
                                            <p:txEl>
                                              <p:pRg st="14" end="14"/>
                                            </p:txEl>
                                          </p:spTgt>
                                        </p:tgtEl>
                                        <p:attrNameLst>
                                          <p:attrName>style.visibility</p:attrName>
                                        </p:attrNameLst>
                                      </p:cBhvr>
                                      <p:to>
                                        <p:strVal val="visible"/>
                                      </p:to>
                                    </p:set>
                                    <p:animEffect transition="in" filter="fade">
                                      <p:cBhvr>
                                        <p:cTn id="77" dur="500"/>
                                        <p:tgtEl>
                                          <p:spTgt spid="9">
                                            <p:txEl>
                                              <p:pRg st="14" end="14"/>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新しい画像 (20).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descr="新しい画像 (21).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573463"/>
            <a:ext cx="4427538"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新しい画像 (2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573463"/>
            <a:ext cx="442753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サブタイトル 2"/>
          <p:cNvSpPr>
            <a:spLocks noGrp="1"/>
          </p:cNvSpPr>
          <p:nvPr>
            <p:ph type="subTitle" idx="1"/>
          </p:nvPr>
        </p:nvSpPr>
        <p:spPr>
          <a:xfrm>
            <a:off x="1042988" y="6453188"/>
            <a:ext cx="8101012" cy="404812"/>
          </a:xfrm>
        </p:spPr>
        <p:txBody>
          <a:bodyPr/>
          <a:lstStyle/>
          <a:p>
            <a:pPr algn="r"/>
            <a:r>
              <a:rPr lang="ja-JP" altLang="en-US" sz="1800" smtClean="0">
                <a:solidFill>
                  <a:schemeClr val="tx1"/>
                </a:solidFill>
              </a:rPr>
              <a:t>Ｈ２２全国体力・運動能力、運動習慣等調査結果（文部科学省ＨＰより引用）</a:t>
            </a:r>
            <a:endParaRPr lang="en-US" altLang="ja-JP" sz="1800" smtClean="0">
              <a:solidFill>
                <a:schemeClr val="tx1"/>
              </a:solidFill>
            </a:endParaRPr>
          </a:p>
          <a:p>
            <a:pPr algn="r"/>
            <a:endParaRPr lang="ja-JP" altLang="en-US" sz="1800" smtClean="0">
              <a:solidFill>
                <a:schemeClr val="tx1"/>
              </a:solidFill>
            </a:endParaRPr>
          </a:p>
        </p:txBody>
      </p:sp>
      <p:sp>
        <p:nvSpPr>
          <p:cNvPr id="9" name="角丸四角形 8"/>
          <p:cNvSpPr/>
          <p:nvPr/>
        </p:nvSpPr>
        <p:spPr>
          <a:xfrm>
            <a:off x="179512" y="2564903"/>
            <a:ext cx="8820472" cy="1008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1582266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a:spLocks noChangeArrowheads="1"/>
          </p:cNvSpPr>
          <p:nvPr/>
        </p:nvSpPr>
        <p:spPr bwMode="auto">
          <a:xfrm>
            <a:off x="2495110" y="236133"/>
            <a:ext cx="2031325" cy="4819190"/>
          </a:xfrm>
          <a:prstGeom prst="rect">
            <a:avLst/>
          </a:prstGeom>
          <a:noFill/>
          <a:ln w="9525">
            <a:noFill/>
            <a:miter lim="800000"/>
            <a:headEnd/>
            <a:tailEnd/>
          </a:ln>
        </p:spPr>
        <p:txBody>
          <a:bodyPr vert="eaVert" wrap="square">
            <a:spAutoFit/>
          </a:bodyPr>
          <a:lstStyle/>
          <a:p>
            <a:pPr algn="just"/>
            <a:r>
              <a:rPr lang="ja-JP" altLang="en-US" sz="4000" dirty="0">
                <a:solidFill>
                  <a:srgbClr val="000000"/>
                </a:solidFill>
                <a:latin typeface="ＤＦＧロマン雪W9" panose="040B0900000000000000" pitchFamily="50" charset="-128"/>
                <a:ea typeface="ＤＦＧロマン雪W9" panose="040B0900000000000000" pitchFamily="50" charset="-128"/>
              </a:rPr>
              <a:t>「不可能」の反対語</a:t>
            </a:r>
            <a:r>
              <a:rPr lang="ja-JP" altLang="en-US" sz="4000" dirty="0" smtClean="0">
                <a:solidFill>
                  <a:srgbClr val="000000"/>
                </a:solidFill>
                <a:latin typeface="ＤＦＧロマン雪W9" panose="040B0900000000000000" pitchFamily="50" charset="-128"/>
                <a:ea typeface="ＤＦＧロマン雪W9" panose="040B0900000000000000" pitchFamily="50" charset="-128"/>
              </a:rPr>
              <a:t>は</a:t>
            </a:r>
            <a:endParaRPr lang="en-US" altLang="ja-JP" sz="4000" dirty="0" smtClean="0">
              <a:solidFill>
                <a:srgbClr val="000000"/>
              </a:solidFill>
              <a:latin typeface="ＤＦＧロマン雪W9" panose="040B0900000000000000" pitchFamily="50" charset="-128"/>
              <a:ea typeface="ＤＦＧロマン雪W9" panose="040B0900000000000000" pitchFamily="50" charset="-128"/>
            </a:endParaRPr>
          </a:p>
          <a:p>
            <a:pPr algn="just"/>
            <a:r>
              <a:rPr lang="ja-JP" altLang="en-US" sz="4000" dirty="0" smtClean="0">
                <a:solidFill>
                  <a:srgbClr val="000000"/>
                </a:solidFill>
                <a:latin typeface="ＤＦＧロマン雪W9" panose="040B0900000000000000" pitchFamily="50" charset="-128"/>
                <a:ea typeface="ＤＦＧロマン雪W9" panose="040B0900000000000000" pitchFamily="50" charset="-128"/>
              </a:rPr>
              <a:t>「</a:t>
            </a:r>
            <a:r>
              <a:rPr lang="ja-JP" altLang="en-US" sz="4000" dirty="0">
                <a:solidFill>
                  <a:srgbClr val="000000"/>
                </a:solidFill>
                <a:latin typeface="ＤＦＧロマン雪W9" panose="040B0900000000000000" pitchFamily="50" charset="-128"/>
                <a:ea typeface="ＤＦＧロマン雪W9" panose="040B0900000000000000" pitchFamily="50" charset="-128"/>
              </a:rPr>
              <a:t>可能」ではない</a:t>
            </a:r>
            <a:r>
              <a:rPr lang="ja-JP" altLang="en-US" sz="4000" dirty="0" smtClean="0">
                <a:solidFill>
                  <a:srgbClr val="000000"/>
                </a:solidFill>
                <a:latin typeface="ＤＦＧロマン雪W9" panose="040B0900000000000000" pitchFamily="50" charset="-128"/>
                <a:ea typeface="ＤＦＧロマン雪W9" panose="040B0900000000000000" pitchFamily="50" charset="-128"/>
              </a:rPr>
              <a:t>。</a:t>
            </a:r>
            <a:endParaRPr lang="en-US" altLang="ja-JP" sz="4000" dirty="0" smtClean="0">
              <a:solidFill>
                <a:srgbClr val="000000"/>
              </a:solidFill>
              <a:latin typeface="ＤＦＧロマン雪W9" panose="040B0900000000000000" pitchFamily="50" charset="-128"/>
              <a:ea typeface="ＤＦＧロマン雪W9" panose="040B0900000000000000" pitchFamily="50" charset="-128"/>
            </a:endParaRPr>
          </a:p>
          <a:p>
            <a:pPr algn="just"/>
            <a:r>
              <a:rPr lang="ja-JP" altLang="en-US" sz="4000" dirty="0" smtClean="0">
                <a:solidFill>
                  <a:srgbClr val="000000"/>
                </a:solidFill>
                <a:latin typeface="ＤＦＧロマン雪W9" panose="040B0900000000000000" pitchFamily="50" charset="-128"/>
                <a:ea typeface="ＤＦＧロマン雪W9" panose="040B0900000000000000" pitchFamily="50" charset="-128"/>
              </a:rPr>
              <a:t>「</a:t>
            </a:r>
            <a:r>
              <a:rPr lang="ja-JP" altLang="en-US" sz="4000" dirty="0">
                <a:solidFill>
                  <a:srgbClr val="000000"/>
                </a:solidFill>
                <a:latin typeface="ＤＦＧロマン雪W9" panose="040B0900000000000000" pitchFamily="50" charset="-128"/>
                <a:ea typeface="ＤＦＧロマン雪W9" panose="040B0900000000000000" pitchFamily="50" charset="-128"/>
              </a:rPr>
              <a:t>挑戦」だ。</a:t>
            </a:r>
          </a:p>
        </p:txBody>
      </p:sp>
      <p:sp>
        <p:nvSpPr>
          <p:cNvPr id="6" name="正方形/長方形 5"/>
          <p:cNvSpPr>
            <a:spLocks noChangeArrowheads="1"/>
          </p:cNvSpPr>
          <p:nvPr/>
        </p:nvSpPr>
        <p:spPr bwMode="auto">
          <a:xfrm>
            <a:off x="7235785" y="83078"/>
            <a:ext cx="1908215" cy="6668985"/>
          </a:xfrm>
          <a:prstGeom prst="rect">
            <a:avLst/>
          </a:prstGeom>
          <a:noFill/>
          <a:ln w="9525">
            <a:noFill/>
            <a:miter lim="800000"/>
            <a:headEnd/>
            <a:tailEnd/>
          </a:ln>
        </p:spPr>
        <p:txBody>
          <a:bodyPr vert="eaVert" wrap="square">
            <a:spAutoFit/>
          </a:bodyPr>
          <a:lstStyle/>
          <a:p>
            <a:pPr algn="just"/>
            <a:r>
              <a:rPr lang="ja-JP" altLang="en-US" sz="2800" dirty="0" smtClean="0">
                <a:solidFill>
                  <a:srgbClr val="000000"/>
                </a:solidFill>
                <a:latin typeface="+mj-ea"/>
                <a:ea typeface="+mj-ea"/>
              </a:rPr>
              <a:t>（いい</a:t>
            </a:r>
            <a:r>
              <a:rPr lang="ja-JP" altLang="en-US" sz="2800" dirty="0">
                <a:solidFill>
                  <a:srgbClr val="000000"/>
                </a:solidFill>
                <a:latin typeface="+mj-ea"/>
                <a:ea typeface="+mj-ea"/>
              </a:rPr>
              <a:t>か、ジャッキー、右のほおを打たれたら左のほおを出せ。そのくらいの忍耐で頑張って欲しい</a:t>
            </a:r>
            <a:r>
              <a:rPr lang="ja-JP" altLang="en-US" sz="2800" dirty="0" smtClean="0">
                <a:solidFill>
                  <a:srgbClr val="000000"/>
                </a:solidFill>
                <a:latin typeface="+mj-ea"/>
                <a:ea typeface="+mj-ea"/>
              </a:rPr>
              <a:t>。俺</a:t>
            </a:r>
            <a:r>
              <a:rPr lang="ja-JP" altLang="en-US" sz="2800" dirty="0">
                <a:solidFill>
                  <a:srgbClr val="000000"/>
                </a:solidFill>
                <a:latin typeface="+mj-ea"/>
                <a:ea typeface="+mj-ea"/>
              </a:rPr>
              <a:t>はお前がそうできると見込んでいるぞ</a:t>
            </a:r>
            <a:r>
              <a:rPr lang="ja-JP" altLang="en-US" sz="2800" dirty="0" smtClean="0">
                <a:solidFill>
                  <a:srgbClr val="000000"/>
                </a:solidFill>
                <a:latin typeface="+mj-ea"/>
                <a:ea typeface="+mj-ea"/>
              </a:rPr>
              <a:t>。）</a:t>
            </a:r>
            <a:endParaRPr lang="ja-JP" altLang="en-US" sz="2800" dirty="0">
              <a:solidFill>
                <a:srgbClr val="000000"/>
              </a:solidFill>
              <a:latin typeface="+mj-ea"/>
              <a:ea typeface="+mj-ea"/>
            </a:endParaRPr>
          </a:p>
        </p:txBody>
      </p:sp>
      <p:sp>
        <p:nvSpPr>
          <p:cNvPr id="7" name="正方形/長方形 6"/>
          <p:cNvSpPr>
            <a:spLocks noChangeArrowheads="1"/>
          </p:cNvSpPr>
          <p:nvPr/>
        </p:nvSpPr>
        <p:spPr bwMode="auto">
          <a:xfrm>
            <a:off x="4896683" y="287184"/>
            <a:ext cx="2339102" cy="6265862"/>
          </a:xfrm>
          <a:prstGeom prst="rect">
            <a:avLst/>
          </a:prstGeom>
          <a:noFill/>
          <a:ln w="9525">
            <a:noFill/>
            <a:miter lim="800000"/>
            <a:headEnd/>
            <a:tailEnd/>
          </a:ln>
        </p:spPr>
        <p:txBody>
          <a:bodyPr vert="eaVert">
            <a:spAutoFit/>
          </a:bodyPr>
          <a:lstStyle/>
          <a:p>
            <a:pPr algn="just"/>
            <a:r>
              <a:rPr lang="ja-JP" altLang="en-US" sz="2800" dirty="0">
                <a:solidFill>
                  <a:srgbClr val="000000"/>
                </a:solidFill>
                <a:latin typeface="ＤＦＰロマン雪W9" pitchFamily="50" charset="-128"/>
                <a:ea typeface="ＤＦＰロマン雪W9" pitchFamily="50" charset="-128"/>
              </a:rPr>
              <a:t>相手チームやそのファンからのひどい扱いはまだいい。本当に辛いのはチームメイト</a:t>
            </a:r>
            <a:r>
              <a:rPr lang="ja-JP" altLang="en-US" sz="2800" dirty="0" smtClean="0">
                <a:solidFill>
                  <a:srgbClr val="000000"/>
                </a:solidFill>
                <a:latin typeface="ＤＦＰロマン雪W9" pitchFamily="50" charset="-128"/>
                <a:ea typeface="ＤＦＰロマン雪W9" pitchFamily="50" charset="-128"/>
              </a:rPr>
              <a:t>から、そんな</a:t>
            </a:r>
            <a:r>
              <a:rPr lang="ja-JP" altLang="en-US" sz="2800" dirty="0">
                <a:solidFill>
                  <a:srgbClr val="000000"/>
                </a:solidFill>
                <a:latin typeface="ＤＦＰロマン雪W9" pitchFamily="50" charset="-128"/>
                <a:ea typeface="ＤＦＰロマン雪W9" pitchFamily="50" charset="-128"/>
              </a:rPr>
              <a:t>扱いを受けることだ。そして私の境遇を見てみぬフリを決め込んでいるヤツがいること</a:t>
            </a:r>
            <a:r>
              <a:rPr lang="ja-JP" altLang="en-US" sz="2800" dirty="0" smtClean="0">
                <a:solidFill>
                  <a:srgbClr val="000000"/>
                </a:solidFill>
                <a:latin typeface="ＤＦＰロマン雪W9" pitchFamily="50" charset="-128"/>
                <a:ea typeface="ＤＦＰロマン雪W9" pitchFamily="50" charset="-128"/>
              </a:rPr>
              <a:t>だ。</a:t>
            </a:r>
            <a:endParaRPr lang="ja-JP" altLang="en-US" sz="2800" dirty="0">
              <a:solidFill>
                <a:srgbClr val="000000"/>
              </a:solidFill>
              <a:latin typeface="ＤＦＰロマン雪W9" pitchFamily="50" charset="-128"/>
              <a:ea typeface="ＤＦＰロマン雪W9" pitchFamily="50" charset="-128"/>
            </a:endParaRPr>
          </a:p>
        </p:txBody>
      </p:sp>
    </p:spTree>
    <p:extLst>
      <p:ext uri="{BB962C8B-B14F-4D97-AF65-F5344CB8AC3E}">
        <p14:creationId xmlns:p14="http://schemas.microsoft.com/office/powerpoint/2010/main" val="40302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9A4A-D712-4864-A10D-30C8604C6620}"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8460432" cy="265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816514"/>
            <a:ext cx="8460432" cy="263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2843808" y="6517383"/>
            <a:ext cx="6313795" cy="369332"/>
          </a:xfrm>
          <a:prstGeom prst="rect">
            <a:avLst/>
          </a:prstGeom>
        </p:spPr>
        <p:txBody>
          <a:bodyPr wrap="square">
            <a:spAutoFit/>
          </a:bodyPr>
          <a:lstStyle/>
          <a:p>
            <a:pPr algn="r"/>
            <a:r>
              <a:rPr lang="ja-JP" altLang="en-US" dirty="0">
                <a:solidFill>
                  <a:prstClr val="black"/>
                </a:solidFill>
              </a:rPr>
              <a:t>平成</a:t>
            </a:r>
            <a:r>
              <a:rPr lang="en-US" altLang="ja-JP" dirty="0">
                <a:solidFill>
                  <a:prstClr val="black"/>
                </a:solidFill>
              </a:rPr>
              <a:t>24</a:t>
            </a:r>
            <a:r>
              <a:rPr lang="ja-JP" altLang="en-US" dirty="0">
                <a:solidFill>
                  <a:prstClr val="black"/>
                </a:solidFill>
              </a:rPr>
              <a:t>年度全国体力・運動能力、運動習慣等調査</a:t>
            </a:r>
          </a:p>
        </p:txBody>
      </p:sp>
      <p:sp>
        <p:nvSpPr>
          <p:cNvPr id="6" name="テキスト ボックス 5"/>
          <p:cNvSpPr txBox="1"/>
          <p:nvPr/>
        </p:nvSpPr>
        <p:spPr>
          <a:xfrm>
            <a:off x="7380312" y="132729"/>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小学生</a:t>
            </a:r>
          </a:p>
        </p:txBody>
      </p:sp>
      <p:sp>
        <p:nvSpPr>
          <p:cNvPr id="9" name="テキスト ボックス 8"/>
          <p:cNvSpPr txBox="1"/>
          <p:nvPr/>
        </p:nvSpPr>
        <p:spPr>
          <a:xfrm>
            <a:off x="7380312" y="3960530"/>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中学生</a:t>
            </a:r>
          </a:p>
        </p:txBody>
      </p:sp>
      <p:sp>
        <p:nvSpPr>
          <p:cNvPr id="10" name="角丸四角形 9"/>
          <p:cNvSpPr/>
          <p:nvPr/>
        </p:nvSpPr>
        <p:spPr>
          <a:xfrm>
            <a:off x="179512" y="2924944"/>
            <a:ext cx="8784976" cy="8195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1421018929"/>
      </p:ext>
    </p:extLst>
  </p:cSld>
  <p:clrMapOvr>
    <a:masterClrMapping/>
  </p:clrMapOvr>
  <p:transition spd="med">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7438F96-26EF-4417-A94D-BC8055159978}"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98" y="85535"/>
            <a:ext cx="8892480" cy="291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098" y="3874804"/>
            <a:ext cx="8892480" cy="279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843808" y="6517383"/>
            <a:ext cx="6313795" cy="369332"/>
          </a:xfrm>
          <a:prstGeom prst="rect">
            <a:avLst/>
          </a:prstGeom>
        </p:spPr>
        <p:txBody>
          <a:bodyPr wrap="square">
            <a:spAutoFit/>
          </a:bodyPr>
          <a:lstStyle/>
          <a:p>
            <a:pPr algn="r"/>
            <a:r>
              <a:rPr lang="ja-JP" altLang="en-US" dirty="0">
                <a:solidFill>
                  <a:prstClr val="black"/>
                </a:solidFill>
              </a:rPr>
              <a:t>平成</a:t>
            </a:r>
            <a:r>
              <a:rPr lang="en-US" altLang="ja-JP" dirty="0">
                <a:solidFill>
                  <a:prstClr val="black"/>
                </a:solidFill>
              </a:rPr>
              <a:t>24</a:t>
            </a:r>
            <a:r>
              <a:rPr lang="ja-JP" altLang="en-US" dirty="0">
                <a:solidFill>
                  <a:prstClr val="black"/>
                </a:solidFill>
              </a:rPr>
              <a:t>年度全国体力・運動能力、運動習慣等調査</a:t>
            </a:r>
          </a:p>
        </p:txBody>
      </p:sp>
      <p:sp>
        <p:nvSpPr>
          <p:cNvPr id="8" name="テキスト ボックス 7"/>
          <p:cNvSpPr txBox="1"/>
          <p:nvPr/>
        </p:nvSpPr>
        <p:spPr>
          <a:xfrm>
            <a:off x="7388906" y="211547"/>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小学生</a:t>
            </a:r>
          </a:p>
        </p:txBody>
      </p:sp>
      <p:sp>
        <p:nvSpPr>
          <p:cNvPr id="9" name="テキスト ボックス 8"/>
          <p:cNvSpPr txBox="1"/>
          <p:nvPr/>
        </p:nvSpPr>
        <p:spPr>
          <a:xfrm>
            <a:off x="7380312" y="3910325"/>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中学生</a:t>
            </a:r>
          </a:p>
        </p:txBody>
      </p:sp>
      <p:sp>
        <p:nvSpPr>
          <p:cNvPr id="10" name="角丸四角形 9"/>
          <p:cNvSpPr/>
          <p:nvPr/>
        </p:nvSpPr>
        <p:spPr>
          <a:xfrm>
            <a:off x="116098" y="2956367"/>
            <a:ext cx="8892480" cy="9184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2767122789"/>
      </p:ext>
    </p:extLst>
  </p:cSld>
  <p:clrMapOvr>
    <a:masterClrMapping/>
  </p:clrMapOvr>
  <p:transition spd="med">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624"/>
            <a:ext cx="8139915" cy="28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4007134"/>
            <a:ext cx="8136905" cy="273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843808" y="6517383"/>
            <a:ext cx="6313795" cy="369332"/>
          </a:xfrm>
          <a:prstGeom prst="rect">
            <a:avLst/>
          </a:prstGeom>
        </p:spPr>
        <p:txBody>
          <a:bodyPr wrap="square">
            <a:spAutoFit/>
          </a:bodyPr>
          <a:lstStyle/>
          <a:p>
            <a:pPr algn="r"/>
            <a:r>
              <a:rPr lang="ja-JP" altLang="en-US" dirty="0">
                <a:solidFill>
                  <a:prstClr val="black"/>
                </a:solidFill>
              </a:rPr>
              <a:t>平成</a:t>
            </a:r>
            <a:r>
              <a:rPr lang="en-US" altLang="ja-JP" dirty="0">
                <a:solidFill>
                  <a:prstClr val="black"/>
                </a:solidFill>
              </a:rPr>
              <a:t>24</a:t>
            </a:r>
            <a:r>
              <a:rPr lang="ja-JP" altLang="en-US" dirty="0">
                <a:solidFill>
                  <a:prstClr val="black"/>
                </a:solidFill>
              </a:rPr>
              <a:t>年度全国体力・運動能力、運動習慣等調査</a:t>
            </a:r>
          </a:p>
        </p:txBody>
      </p:sp>
      <p:sp>
        <p:nvSpPr>
          <p:cNvPr id="8" name="テキスト ボックス 7"/>
          <p:cNvSpPr txBox="1"/>
          <p:nvPr/>
        </p:nvSpPr>
        <p:spPr>
          <a:xfrm>
            <a:off x="7380312" y="195966"/>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小学生</a:t>
            </a:r>
          </a:p>
        </p:txBody>
      </p:sp>
      <p:sp>
        <p:nvSpPr>
          <p:cNvPr id="9" name="テキスト ボックス 8"/>
          <p:cNvSpPr txBox="1"/>
          <p:nvPr/>
        </p:nvSpPr>
        <p:spPr>
          <a:xfrm>
            <a:off x="7380312" y="4196581"/>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中学生</a:t>
            </a:r>
          </a:p>
        </p:txBody>
      </p:sp>
      <p:sp>
        <p:nvSpPr>
          <p:cNvPr id="10" name="角丸四角形 9"/>
          <p:cNvSpPr/>
          <p:nvPr/>
        </p:nvSpPr>
        <p:spPr>
          <a:xfrm>
            <a:off x="179512" y="2996952"/>
            <a:ext cx="8856984" cy="93559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110894679"/>
      </p:ext>
    </p:extLst>
  </p:cSld>
  <p:clrMapOvr>
    <a:masterClrMapping/>
  </p:clrMapOvr>
  <p:transition spd="med">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130" y="3687339"/>
            <a:ext cx="8599166" cy="29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129" y="44624"/>
            <a:ext cx="8599165" cy="294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843808" y="6517383"/>
            <a:ext cx="6313795" cy="369332"/>
          </a:xfrm>
          <a:prstGeom prst="rect">
            <a:avLst/>
          </a:prstGeom>
        </p:spPr>
        <p:txBody>
          <a:bodyPr wrap="square">
            <a:spAutoFit/>
          </a:bodyPr>
          <a:lstStyle/>
          <a:p>
            <a:pPr algn="r"/>
            <a:r>
              <a:rPr lang="ja-JP" altLang="en-US" dirty="0">
                <a:solidFill>
                  <a:prstClr val="black"/>
                </a:solidFill>
              </a:rPr>
              <a:t>平成</a:t>
            </a:r>
            <a:r>
              <a:rPr lang="en-US" altLang="ja-JP" dirty="0">
                <a:solidFill>
                  <a:prstClr val="black"/>
                </a:solidFill>
              </a:rPr>
              <a:t>24</a:t>
            </a:r>
            <a:r>
              <a:rPr lang="ja-JP" altLang="en-US" dirty="0">
                <a:solidFill>
                  <a:prstClr val="black"/>
                </a:solidFill>
              </a:rPr>
              <a:t>年度全国体力・運動能力、運動習慣等調査</a:t>
            </a:r>
          </a:p>
        </p:txBody>
      </p:sp>
      <p:sp>
        <p:nvSpPr>
          <p:cNvPr id="8" name="テキスト ボックス 7"/>
          <p:cNvSpPr txBox="1"/>
          <p:nvPr/>
        </p:nvSpPr>
        <p:spPr>
          <a:xfrm>
            <a:off x="7380312" y="195966"/>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小学生</a:t>
            </a:r>
          </a:p>
        </p:txBody>
      </p:sp>
      <p:sp>
        <p:nvSpPr>
          <p:cNvPr id="9" name="テキスト ボックス 8"/>
          <p:cNvSpPr txBox="1"/>
          <p:nvPr/>
        </p:nvSpPr>
        <p:spPr>
          <a:xfrm>
            <a:off x="7380312" y="3838317"/>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中学生</a:t>
            </a:r>
          </a:p>
        </p:txBody>
      </p:sp>
      <p:sp>
        <p:nvSpPr>
          <p:cNvPr id="10" name="角丸四角形 9"/>
          <p:cNvSpPr/>
          <p:nvPr/>
        </p:nvSpPr>
        <p:spPr>
          <a:xfrm>
            <a:off x="107504" y="2987654"/>
            <a:ext cx="8946399" cy="6996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2715066742"/>
      </p:ext>
    </p:extLst>
  </p:cSld>
  <p:clrMapOvr>
    <a:masterClrMapping/>
  </p:clrMapOvr>
  <p:transition spd="med">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8424936" cy="284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48" y="3935577"/>
            <a:ext cx="8424936" cy="280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843808" y="6517383"/>
            <a:ext cx="6313795" cy="369332"/>
          </a:xfrm>
          <a:prstGeom prst="rect">
            <a:avLst/>
          </a:prstGeom>
        </p:spPr>
        <p:txBody>
          <a:bodyPr wrap="square">
            <a:spAutoFit/>
          </a:bodyPr>
          <a:lstStyle/>
          <a:p>
            <a:pPr algn="r"/>
            <a:r>
              <a:rPr lang="ja-JP" altLang="en-US" dirty="0">
                <a:solidFill>
                  <a:prstClr val="black"/>
                </a:solidFill>
              </a:rPr>
              <a:t>平成</a:t>
            </a:r>
            <a:r>
              <a:rPr lang="en-US" altLang="ja-JP" dirty="0">
                <a:solidFill>
                  <a:prstClr val="black"/>
                </a:solidFill>
              </a:rPr>
              <a:t>24</a:t>
            </a:r>
            <a:r>
              <a:rPr lang="ja-JP" altLang="en-US" dirty="0">
                <a:solidFill>
                  <a:prstClr val="black"/>
                </a:solidFill>
              </a:rPr>
              <a:t>年度全国体力・運動能力、運動習慣等調査</a:t>
            </a:r>
          </a:p>
        </p:txBody>
      </p:sp>
      <p:sp>
        <p:nvSpPr>
          <p:cNvPr id="8" name="テキスト ボックス 7"/>
          <p:cNvSpPr txBox="1"/>
          <p:nvPr/>
        </p:nvSpPr>
        <p:spPr>
          <a:xfrm>
            <a:off x="7380312" y="227865"/>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小学生</a:t>
            </a:r>
          </a:p>
        </p:txBody>
      </p:sp>
      <p:sp>
        <p:nvSpPr>
          <p:cNvPr id="9" name="テキスト ボックス 8"/>
          <p:cNvSpPr txBox="1"/>
          <p:nvPr/>
        </p:nvSpPr>
        <p:spPr>
          <a:xfrm>
            <a:off x="7380312" y="4195607"/>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中学生</a:t>
            </a:r>
          </a:p>
        </p:txBody>
      </p:sp>
      <p:sp>
        <p:nvSpPr>
          <p:cNvPr id="10" name="角丸四角形 9"/>
          <p:cNvSpPr/>
          <p:nvPr/>
        </p:nvSpPr>
        <p:spPr>
          <a:xfrm>
            <a:off x="110596" y="2924944"/>
            <a:ext cx="8925900" cy="10014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1088723600"/>
      </p:ext>
    </p:extLst>
  </p:cSld>
  <p:clrMapOvr>
    <a:masterClrMapping/>
  </p:clrMapOvr>
  <p:transition spd="med">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480139"/>
            <a:ext cx="8424936" cy="122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0" y="19349"/>
            <a:ext cx="4108817" cy="369332"/>
          </a:xfrm>
          <a:prstGeom prst="rect">
            <a:avLst/>
          </a:prstGeom>
        </p:spPr>
        <p:txBody>
          <a:bodyPr wrap="none">
            <a:spAutoFit/>
          </a:bodyPr>
          <a:lstStyle/>
          <a:p>
            <a:r>
              <a:rPr lang="ja-JP" altLang="en-US" dirty="0">
                <a:solidFill>
                  <a:prstClr val="black"/>
                </a:solidFill>
              </a:rPr>
              <a:t>運動時間の少ない生徒の特徴（女子）</a:t>
            </a:r>
          </a:p>
        </p:txBody>
      </p:sp>
      <p:grpSp>
        <p:nvGrpSpPr>
          <p:cNvPr id="13" name="グループ化 12"/>
          <p:cNvGrpSpPr/>
          <p:nvPr/>
        </p:nvGrpSpPr>
        <p:grpSpPr>
          <a:xfrm>
            <a:off x="251524" y="3140968"/>
            <a:ext cx="8424936" cy="1224840"/>
            <a:chOff x="179514" y="2146750"/>
            <a:chExt cx="8424936" cy="1433225"/>
          </a:xfrm>
        </p:grpSpPr>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4" y="2146750"/>
              <a:ext cx="8424936" cy="14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5724128" y="2146750"/>
              <a:ext cx="1559927" cy="209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9" name="正方形/長方形 8"/>
          <p:cNvSpPr/>
          <p:nvPr/>
        </p:nvSpPr>
        <p:spPr>
          <a:xfrm>
            <a:off x="2843808" y="6517383"/>
            <a:ext cx="6313795" cy="369332"/>
          </a:xfrm>
          <a:prstGeom prst="rect">
            <a:avLst/>
          </a:prstGeom>
        </p:spPr>
        <p:txBody>
          <a:bodyPr wrap="square">
            <a:spAutoFit/>
          </a:bodyPr>
          <a:lstStyle/>
          <a:p>
            <a:pPr algn="r"/>
            <a:r>
              <a:rPr lang="ja-JP" altLang="en-US" dirty="0">
                <a:solidFill>
                  <a:prstClr val="black"/>
                </a:solidFill>
              </a:rPr>
              <a:t>平成</a:t>
            </a:r>
            <a:r>
              <a:rPr lang="en-US" altLang="ja-JP" dirty="0">
                <a:solidFill>
                  <a:prstClr val="black"/>
                </a:solidFill>
              </a:rPr>
              <a:t>24</a:t>
            </a:r>
            <a:r>
              <a:rPr lang="ja-JP" altLang="en-US" dirty="0">
                <a:solidFill>
                  <a:prstClr val="black"/>
                </a:solidFill>
              </a:rPr>
              <a:t>年度全国体力・運動能力、運動習慣等調査</a:t>
            </a:r>
          </a:p>
        </p:txBody>
      </p:sp>
      <p:sp>
        <p:nvSpPr>
          <p:cNvPr id="12" name="角丸四角形 11"/>
          <p:cNvSpPr/>
          <p:nvPr/>
        </p:nvSpPr>
        <p:spPr>
          <a:xfrm>
            <a:off x="179513" y="5733256"/>
            <a:ext cx="8784975" cy="7841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336" y="1772816"/>
            <a:ext cx="8800149" cy="125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4" y="4488631"/>
            <a:ext cx="8784974" cy="12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7020272" y="1516142"/>
            <a:ext cx="953852" cy="369332"/>
          </a:xfrm>
          <a:prstGeom prst="rect">
            <a:avLst/>
          </a:prstGeom>
          <a:solidFill>
            <a:srgbClr val="FFFF00"/>
          </a:solidFill>
          <a:ln>
            <a:solidFill>
              <a:schemeClr val="tx1"/>
            </a:solidFill>
          </a:ln>
        </p:spPr>
        <p:txBody>
          <a:bodyPr wrap="square" rtlCol="0">
            <a:spAutoFit/>
          </a:bodyPr>
          <a:lstStyle/>
          <a:p>
            <a:r>
              <a:rPr lang="ja-JP" altLang="en-US" dirty="0" smtClean="0">
                <a:solidFill>
                  <a:prstClr val="black"/>
                </a:solidFill>
              </a:rPr>
              <a:t>小学生</a:t>
            </a:r>
            <a:endParaRPr lang="ja-JP" altLang="en-US" dirty="0">
              <a:solidFill>
                <a:prstClr val="black"/>
              </a:solidFill>
            </a:endParaRPr>
          </a:p>
        </p:txBody>
      </p:sp>
      <p:sp>
        <p:nvSpPr>
          <p:cNvPr id="22" name="テキスト ボックス 21"/>
          <p:cNvSpPr txBox="1"/>
          <p:nvPr/>
        </p:nvSpPr>
        <p:spPr>
          <a:xfrm>
            <a:off x="7020272" y="4181142"/>
            <a:ext cx="95385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中学生</a:t>
            </a:r>
          </a:p>
        </p:txBody>
      </p:sp>
    </p:spTree>
    <p:extLst>
      <p:ext uri="{BB962C8B-B14F-4D97-AF65-F5344CB8AC3E}">
        <p14:creationId xmlns:p14="http://schemas.microsoft.com/office/powerpoint/2010/main" val="1160005276"/>
      </p:ext>
    </p:extLst>
  </p:cSld>
  <p:clrMapOvr>
    <a:masterClrMapping/>
  </p:clrMapOvr>
  <p:transition spd="med">
    <p:push/>
  </p:transition>
  <p:timing>
    <p:tnLst>
      <p:par>
        <p:cTn id="1" dur="indefinite" restart="never" nodeType="tmRoot"/>
      </p:par>
    </p:tnLst>
  </p:timing>
</p:sld>
</file>

<file path=ppt/theme/theme1.xml><?xml version="1.0" encoding="utf-8"?>
<a:theme xmlns:a="http://schemas.openxmlformats.org/drawingml/2006/main" name="トレードショー">
  <a:themeElements>
    <a:clrScheme name="トレードショー">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トレードショー">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レードショー">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08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トレードショー</Template>
  <TotalTime>167</TotalTime>
  <Words>1920</Words>
  <Application>Microsoft Office PowerPoint</Application>
  <PresentationFormat>画面に合わせる (4:3)</PresentationFormat>
  <Paragraphs>226</Paragraphs>
  <Slides>30</Slides>
  <Notes>30</Notes>
  <HiddenSlides>0</HiddenSlides>
  <MMClips>0</MMClips>
  <ScaleCrop>false</ScaleCrop>
  <HeadingPairs>
    <vt:vector size="4" baseType="variant">
      <vt:variant>
        <vt:lpstr>テーマ</vt:lpstr>
      </vt:variant>
      <vt:variant>
        <vt:i4>4</vt:i4>
      </vt:variant>
      <vt:variant>
        <vt:lpstr>スライド タイトル</vt:lpstr>
      </vt:variant>
      <vt:variant>
        <vt:i4>30</vt:i4>
      </vt:variant>
    </vt:vector>
  </HeadingPairs>
  <TitlesOfParts>
    <vt:vector size="34" baseType="lpstr">
      <vt:lpstr>トレードショー</vt:lpstr>
      <vt:lpstr>Office テーマ</vt:lpstr>
      <vt:lpstr>スリップストリーム</vt:lpstr>
      <vt:lpstr>Office ​​テーマ</vt:lpstr>
      <vt:lpstr>子どもの健康と生活習慣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参考文献：中高生を中心とした子供の生活習慣づくりに関する検討委員会(文部科学省２０１４．４）</vt:lpstr>
      <vt:lpstr>参考文献：中高生を中心とした子供の生活習慣づくりに関する検討委員会(文部科学省２０１４．４）</vt:lpstr>
      <vt:lpstr>参考文献：中高生を中心とした子供の生活習慣づくりに関する検討委員会(文部科学省２０１４．４）</vt:lpstr>
      <vt:lpstr>参考文献：中高生を中心とした子供の生活習慣づくりに関する検討委員会(文部科学省２０１４．４）</vt:lpstr>
      <vt:lpstr>参考文献：中高生を中心とした子供の生活習慣づくりに関する検討委員会(文部科学省２０１４．４）</vt:lpstr>
      <vt:lpstr>参考文献：中高生を中心とした子供の生活習慣づくりに関する検討委員会(文部科学省２０１４．４）</vt:lpstr>
      <vt:lpstr>参考文献：中高生を中心とした子供の生活習慣づくりに関する検討委員会(文部科学省２０１４．４）</vt:lpstr>
      <vt:lpstr>参考文献：中高生を中心とした子供の生活習慣づくりに関する検討委員会(文部科学省２０１４．４）</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子どもの健康と生活習慣</dc:title>
  <dc:creator>kumamoto</dc:creator>
  <cp:lastModifiedBy>kumamoto</cp:lastModifiedBy>
  <cp:revision>17</cp:revision>
  <cp:lastPrinted>2014-06-02T05:37:54Z</cp:lastPrinted>
  <dcterms:created xsi:type="dcterms:W3CDTF">2014-05-16T01:45:36Z</dcterms:created>
  <dcterms:modified xsi:type="dcterms:W3CDTF">2014-06-02T05:45:37Z</dcterms:modified>
</cp:coreProperties>
</file>