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2" r:id="rId3"/>
    <p:sldId id="259" r:id="rId4"/>
    <p:sldId id="263" r:id="rId5"/>
    <p:sldId id="260" r:id="rId6"/>
    <p:sldId id="264" r:id="rId7"/>
    <p:sldId id="261" r:id="rId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2014/6/27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8BF0D0DA-5C36-4593-BF80-124034BCF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3188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2014/6/27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AF81AA2F-E7A6-4350-986B-DC058806F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9487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03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81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07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7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65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5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89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87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47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37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52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42042-9CDD-491A-982B-1D31494F0C8E}" type="datetimeFigureOut">
              <a:rPr kumimoji="1" lang="ja-JP" altLang="en-US" smtClean="0"/>
              <a:t>2014/7/7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6161-10E6-4737-AD52-726B188742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99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430811" y="0"/>
            <a:ext cx="6764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/>
              <a:t>平成</a:t>
            </a:r>
            <a:r>
              <a:rPr lang="en-US" altLang="ja-JP" sz="1200" dirty="0"/>
              <a:t>25</a:t>
            </a:r>
            <a:r>
              <a:rPr lang="ja-JP" altLang="en-US" sz="1200" dirty="0"/>
              <a:t>年度 青少年のインターネット</a:t>
            </a:r>
            <a:r>
              <a:rPr lang="ja-JP" altLang="en-US" sz="1200" dirty="0" smtClean="0"/>
              <a:t>利用環境実態調査結果（平成</a:t>
            </a:r>
            <a:r>
              <a:rPr lang="ja-JP" altLang="en-US" sz="1200" dirty="0"/>
              <a:t>２６年２月 </a:t>
            </a:r>
            <a:r>
              <a:rPr lang="ja-JP" altLang="en-US" sz="1200" dirty="0" smtClean="0"/>
              <a:t>内閣府）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14" y="339506"/>
            <a:ext cx="890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ポイント①青少年の携帯電話・スマートフォンの</a:t>
            </a:r>
            <a:r>
              <a:rPr lang="ja-JP" altLang="en-US" sz="2000" dirty="0" smtClean="0">
                <a:latin typeface="AR P丸ゴシック体E" pitchFamily="50" charset="-128"/>
                <a:ea typeface="AR P丸ゴシック体E" pitchFamily="50" charset="-128"/>
              </a:rPr>
              <a:t>所有状況</a:t>
            </a:r>
            <a:endParaRPr kumimoji="1" lang="en-US" altLang="ja-JP" sz="2000" dirty="0" smtClean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2188" y="5788819"/>
            <a:ext cx="885160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スマートフォンを所有する青少年が増加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青少年が所有する携帯電話・スマートフォンのうち、スマートフォンの占める割合は、小学生では１割台後半</a:t>
            </a:r>
            <a:r>
              <a:rPr lang="ja-JP" altLang="en-US" dirty="0" smtClean="0"/>
              <a:t>、中学生</a:t>
            </a:r>
            <a:r>
              <a:rPr lang="ja-JP" altLang="en-US" dirty="0"/>
              <a:t>では約５割、高校生では８割台前半。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8" y="980728"/>
            <a:ext cx="8752300" cy="462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430811" y="0"/>
            <a:ext cx="6764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/>
              <a:t>平成</a:t>
            </a:r>
            <a:r>
              <a:rPr lang="en-US" altLang="ja-JP" sz="1200" dirty="0"/>
              <a:t>25</a:t>
            </a:r>
            <a:r>
              <a:rPr lang="ja-JP" altLang="en-US" sz="1200" dirty="0"/>
              <a:t>年度 青少年のインターネット</a:t>
            </a:r>
            <a:r>
              <a:rPr lang="ja-JP" altLang="en-US" sz="1200" dirty="0" smtClean="0"/>
              <a:t>利用環境実態調査結果（平成</a:t>
            </a:r>
            <a:r>
              <a:rPr lang="ja-JP" altLang="en-US" sz="1200" dirty="0"/>
              <a:t>２６年２月 </a:t>
            </a:r>
            <a:r>
              <a:rPr lang="ja-JP" altLang="en-US" sz="1200" dirty="0" smtClean="0"/>
              <a:t>内閣府）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14" y="339506"/>
            <a:ext cx="890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 P丸ゴシック体E" pitchFamily="50" charset="-128"/>
                <a:ea typeface="AR P丸ゴシック体E" pitchFamily="50" charset="-128"/>
              </a:rPr>
              <a:t>ポイント➁青少年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のインターネット利用状況 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- 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１ 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(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携帯電話・スマートフォン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)</a:t>
            </a:r>
            <a:endParaRPr kumimoji="1" lang="en-US" altLang="ja-JP" sz="2000" dirty="0" smtClean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7300" y="5664150"/>
            <a:ext cx="885160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600" dirty="0"/>
              <a:t>青少年の携帯電話・スマートフォンを通じたインターネット利用が常態化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r>
              <a:rPr lang="ja-JP" altLang="en-US" sz="1600" dirty="0"/>
              <a:t>携帯電話・スマートフォンを所有する青少年のうち、小学生の４割台半ば、中学生の８割台前半、高校生の９割台後半がインターネットを利用</a:t>
            </a:r>
            <a:r>
              <a:rPr lang="ja-JP" altLang="en-US" sz="1600" dirty="0" smtClean="0"/>
              <a:t>。利用</a:t>
            </a:r>
            <a:r>
              <a:rPr lang="ja-JP" altLang="en-US" sz="1600" dirty="0"/>
              <a:t>状況は、中高生では、ＳＮＳサイト等やチャット等のコミュニケーション、調べもの、ゲーム及び（音楽や動画等の）閲覧が増加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" y="869772"/>
            <a:ext cx="8851602" cy="4719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9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430811" y="0"/>
            <a:ext cx="6764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/>
              <a:t>平成</a:t>
            </a:r>
            <a:r>
              <a:rPr lang="en-US" altLang="ja-JP" sz="1200" dirty="0"/>
              <a:t>25</a:t>
            </a:r>
            <a:r>
              <a:rPr lang="ja-JP" altLang="en-US" sz="1200" dirty="0"/>
              <a:t>年度 青少年のインターネット</a:t>
            </a:r>
            <a:r>
              <a:rPr lang="ja-JP" altLang="en-US" sz="1200" dirty="0" smtClean="0"/>
              <a:t>利用環境実態調査結果（平成</a:t>
            </a:r>
            <a:r>
              <a:rPr lang="ja-JP" altLang="en-US" sz="1200" dirty="0"/>
              <a:t>２６年２月 </a:t>
            </a:r>
            <a:r>
              <a:rPr lang="ja-JP" altLang="en-US" sz="1200" dirty="0" smtClean="0"/>
              <a:t>内閣府）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14" y="339506"/>
            <a:ext cx="890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 P丸ゴシック体E" pitchFamily="50" charset="-128"/>
                <a:ea typeface="AR P丸ゴシック体E" pitchFamily="50" charset="-128"/>
              </a:rPr>
              <a:t>ポイント➂青少年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のインターネット利用状況 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- 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２ 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(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携帯電話・スマートフォン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)</a:t>
            </a:r>
            <a:endParaRPr kumimoji="1" lang="en-US" altLang="ja-JP" sz="2000" dirty="0" smtClean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9105" y="5818038"/>
            <a:ext cx="885160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青少年の携帯電話・スマートフォンを通じたインターネット利用が長時間化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携帯電話・スマートフォンでインターネットを利用している青少年のうち、約４割が２時間以上インターネットを利用。平均時間は約</a:t>
            </a:r>
            <a:r>
              <a:rPr lang="en-US" altLang="ja-JP" dirty="0"/>
              <a:t>107</a:t>
            </a:r>
            <a:r>
              <a:rPr lang="ja-JP" altLang="en-US" dirty="0"/>
              <a:t>分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" y="836712"/>
            <a:ext cx="8851602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430811" y="0"/>
            <a:ext cx="6764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/>
              <a:t>平成</a:t>
            </a:r>
            <a:r>
              <a:rPr lang="en-US" altLang="ja-JP" sz="1200" dirty="0"/>
              <a:t>25</a:t>
            </a:r>
            <a:r>
              <a:rPr lang="ja-JP" altLang="en-US" sz="1200" dirty="0"/>
              <a:t>年度 青少年のインターネット</a:t>
            </a:r>
            <a:r>
              <a:rPr lang="ja-JP" altLang="en-US" sz="1200" dirty="0" smtClean="0"/>
              <a:t>利用環境実態調査結果（平成</a:t>
            </a:r>
            <a:r>
              <a:rPr lang="ja-JP" altLang="en-US" sz="1200" dirty="0"/>
              <a:t>２６年２月 </a:t>
            </a:r>
            <a:r>
              <a:rPr lang="ja-JP" altLang="en-US" sz="1200" dirty="0" smtClean="0"/>
              <a:t>内閣府）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14" y="339506"/>
            <a:ext cx="890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 P丸ゴシック体E" pitchFamily="50" charset="-128"/>
                <a:ea typeface="AR P丸ゴシック体E" pitchFamily="50" charset="-128"/>
              </a:rPr>
              <a:t>ポイント➃青少年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のインターネット利用状況 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– 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３</a:t>
            </a:r>
            <a:endParaRPr lang="en-US" altLang="ja-JP" sz="2000" dirty="0" smtClean="0">
              <a:latin typeface="AR P丸ゴシック体E" pitchFamily="50" charset="-128"/>
              <a:ea typeface="AR P丸ゴシック体E" pitchFamily="50" charset="-128"/>
            </a:endParaRPr>
          </a:p>
          <a:p>
            <a:pPr algn="r"/>
            <a:r>
              <a:rPr lang="en-US" altLang="ja-JP" sz="2000" dirty="0" smtClean="0">
                <a:latin typeface="AR P丸ゴシック体E" pitchFamily="50" charset="-128"/>
                <a:ea typeface="AR P丸ゴシック体E" pitchFamily="50" charset="-128"/>
              </a:rPr>
              <a:t>(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ゲーム機・タブレット型携帯端末・携帯音楽プレイヤー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)</a:t>
            </a:r>
            <a:endParaRPr kumimoji="1" lang="en-US" altLang="ja-JP" sz="2000" dirty="0" smtClean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520" y="5818038"/>
            <a:ext cx="885160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青少年の８割以上がゲーム機・タブレット型携帯端末・携帯音楽プレイヤーのいずれかを使用</a:t>
            </a:r>
            <a:r>
              <a:rPr lang="ja-JP" altLang="en-US" dirty="0" smtClean="0"/>
              <a:t>。いずれ</a:t>
            </a:r>
            <a:r>
              <a:rPr lang="ja-JP" altLang="en-US" dirty="0"/>
              <a:t>かの機器におけるインターネット利用は、４割台前半。</a:t>
            </a:r>
            <a:r>
              <a:rPr lang="ja-JP" altLang="en-US" dirty="0" smtClean="0"/>
              <a:t>ゲーム機による、</a:t>
            </a:r>
            <a:r>
              <a:rPr lang="ja-JP" altLang="en-US" dirty="0"/>
              <a:t>小学生のインターネット利用が増加。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7392"/>
            <a:ext cx="8640960" cy="4653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7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430811" y="0"/>
            <a:ext cx="6764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/>
              <a:t>平成</a:t>
            </a:r>
            <a:r>
              <a:rPr lang="en-US" altLang="ja-JP" sz="1200" dirty="0"/>
              <a:t>25</a:t>
            </a:r>
            <a:r>
              <a:rPr lang="ja-JP" altLang="en-US" sz="1200" dirty="0"/>
              <a:t>年度 青少年のインターネット</a:t>
            </a:r>
            <a:r>
              <a:rPr lang="ja-JP" altLang="en-US" sz="1200" dirty="0" smtClean="0"/>
              <a:t>利用環境実態調査結果（平成</a:t>
            </a:r>
            <a:r>
              <a:rPr lang="ja-JP" altLang="en-US" sz="1200" dirty="0"/>
              <a:t>２６年２月 </a:t>
            </a:r>
            <a:r>
              <a:rPr lang="ja-JP" altLang="en-US" sz="1200" dirty="0" smtClean="0"/>
              <a:t>内閣府）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14" y="339506"/>
            <a:ext cx="890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 P丸ゴシック体E" pitchFamily="50" charset="-128"/>
                <a:ea typeface="AR P丸ゴシック体E" pitchFamily="50" charset="-128"/>
              </a:rPr>
              <a:t>ポイント➄携帯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電話・スマートフォンにおけるフィルタリング等利用率 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– 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１</a:t>
            </a:r>
            <a:endParaRPr kumimoji="1" lang="en-US" altLang="ja-JP" sz="2000" dirty="0" smtClean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2886" y="5746530"/>
            <a:ext cx="885160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1600" dirty="0"/>
              <a:t>携帯電話・スマートフォンにおけるフィルタリング等利用率は、前年と比べて減少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r>
              <a:rPr lang="ja-JP" altLang="en-US" sz="1600" dirty="0"/>
              <a:t>携帯電話・スマートフォンにおけるフィルタリング等利用率は、小学生で６割台前半、中学生で６割強、高校生で約５割</a:t>
            </a:r>
            <a:r>
              <a:rPr lang="ja-JP" altLang="en-US" sz="1600" dirty="0" smtClean="0"/>
              <a:t>。いずれ</a:t>
            </a:r>
            <a:r>
              <a:rPr lang="ja-JP" altLang="en-US" sz="1600" dirty="0"/>
              <a:t>の学校種においても減少。また、携帯電話に比べ、スマートフォンのフィルタリング等利用率は低い。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" y="836712"/>
            <a:ext cx="8851602" cy="4909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2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430811" y="0"/>
            <a:ext cx="6764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/>
              <a:t>平成</a:t>
            </a:r>
            <a:r>
              <a:rPr lang="en-US" altLang="ja-JP" sz="1200" dirty="0"/>
              <a:t>25</a:t>
            </a:r>
            <a:r>
              <a:rPr lang="ja-JP" altLang="en-US" sz="1200" dirty="0"/>
              <a:t>年度 青少年のインターネット</a:t>
            </a:r>
            <a:r>
              <a:rPr lang="ja-JP" altLang="en-US" sz="1200" dirty="0" smtClean="0"/>
              <a:t>利用環境実態調査結果（平成</a:t>
            </a:r>
            <a:r>
              <a:rPr lang="ja-JP" altLang="en-US" sz="1200" dirty="0"/>
              <a:t>２６年２月 </a:t>
            </a:r>
            <a:r>
              <a:rPr lang="ja-JP" altLang="en-US" sz="1200" dirty="0" smtClean="0"/>
              <a:t>内閣府）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14" y="339506"/>
            <a:ext cx="890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 P丸ゴシック体E" pitchFamily="50" charset="-128"/>
                <a:ea typeface="AR P丸ゴシック体E" pitchFamily="50" charset="-128"/>
              </a:rPr>
              <a:t>ポイント➅青少年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の実態と保護者の認識とのギャップ 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(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家庭のルール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)</a:t>
            </a:r>
            <a:endParaRPr kumimoji="1" lang="en-US" altLang="ja-JP" sz="2000" dirty="0" smtClean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2886" y="6021288"/>
            <a:ext cx="88516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インターネット接続機器の使い方についての家庭のルールに関しては、青少年の実態と保護者の認識との間にギャップが見られる。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6" y="908720"/>
            <a:ext cx="8861608" cy="4906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1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430811" y="0"/>
            <a:ext cx="67647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/>
              <a:t>平成</a:t>
            </a:r>
            <a:r>
              <a:rPr lang="en-US" altLang="ja-JP" sz="1200" dirty="0"/>
              <a:t>25</a:t>
            </a:r>
            <a:r>
              <a:rPr lang="ja-JP" altLang="en-US" sz="1200" dirty="0"/>
              <a:t>年度 青少年のインターネット</a:t>
            </a:r>
            <a:r>
              <a:rPr lang="ja-JP" altLang="en-US" sz="1200" dirty="0" smtClean="0"/>
              <a:t>利用環境実態調査結果（平成</a:t>
            </a:r>
            <a:r>
              <a:rPr lang="ja-JP" altLang="en-US" sz="1200" dirty="0"/>
              <a:t>２６年２月 </a:t>
            </a:r>
            <a:r>
              <a:rPr lang="ja-JP" altLang="en-US" sz="1200" dirty="0" smtClean="0"/>
              <a:t>内閣府）</a:t>
            </a:r>
            <a:endParaRPr lang="ja-JP" altLang="en-US" sz="1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714" y="339506"/>
            <a:ext cx="890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AR P丸ゴシック体E" pitchFamily="50" charset="-128"/>
                <a:ea typeface="AR P丸ゴシック体E" pitchFamily="50" charset="-128"/>
              </a:rPr>
              <a:t>ポイント➆携帯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電話・スマートフォンにおけるフィルタリング等利用率 </a:t>
            </a:r>
            <a:r>
              <a:rPr lang="en-US" altLang="ja-JP" sz="2000" dirty="0">
                <a:latin typeface="AR P丸ゴシック体E" pitchFamily="50" charset="-128"/>
                <a:ea typeface="AR P丸ゴシック体E" pitchFamily="50" charset="-128"/>
              </a:rPr>
              <a:t>– </a:t>
            </a:r>
            <a:r>
              <a:rPr lang="ja-JP" altLang="en-US" sz="2000" dirty="0">
                <a:latin typeface="AR P丸ゴシック体E" pitchFamily="50" charset="-128"/>
                <a:ea typeface="AR P丸ゴシック体E" pitchFamily="50" charset="-128"/>
              </a:rPr>
              <a:t>２</a:t>
            </a:r>
            <a:endParaRPr kumimoji="1" lang="en-US" altLang="ja-JP" sz="2000" dirty="0" smtClean="0"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2886" y="6108018"/>
            <a:ext cx="885160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dirty="0"/>
              <a:t>フィルタリングの認知度は横ばい傾向。青少年の携帯電話・スマートフォンにおけるフィルタリング等利用率は、啓発経験のある保護者の利用率が高い</a:t>
            </a:r>
            <a:r>
              <a:rPr lang="ja-JP" altLang="en-US" dirty="0" smtClean="0"/>
              <a:t>。</a:t>
            </a:r>
            <a:endParaRPr lang="ja-JP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48464" cy="494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564</Words>
  <Application>Microsoft Office PowerPoint</Application>
  <PresentationFormat>画面に合わせる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kumamoto</dc:creator>
  <cp:lastModifiedBy>kumamoto</cp:lastModifiedBy>
  <cp:revision>28</cp:revision>
  <cp:lastPrinted>2014-06-26T04:55:13Z</cp:lastPrinted>
  <dcterms:created xsi:type="dcterms:W3CDTF">2014-06-11T09:46:47Z</dcterms:created>
  <dcterms:modified xsi:type="dcterms:W3CDTF">2014-07-06T23:44:13Z</dcterms:modified>
</cp:coreProperties>
</file>