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9" r:id="rId2"/>
    <p:sldId id="272" r:id="rId3"/>
    <p:sldId id="273" r:id="rId4"/>
    <p:sldId id="274" r:id="rId5"/>
    <p:sldId id="275" r:id="rId6"/>
    <p:sldId id="276" r:id="rId7"/>
    <p:sldId id="277" r:id="rId8"/>
    <p:sldId id="278" r:id="rId9"/>
    <p:sldId id="279" r:id="rId10"/>
    <p:sldId id="280" r:id="rId11"/>
    <p:sldId id="281" r:id="rId12"/>
    <p:sldId id="282" r:id="rId13"/>
    <p:sldId id="283" r:id="rId1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621" cy="493237"/>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2" y="0"/>
            <a:ext cx="2918621" cy="493237"/>
          </a:xfrm>
          <a:prstGeom prst="rect">
            <a:avLst/>
          </a:prstGeom>
        </p:spPr>
        <p:txBody>
          <a:bodyPr vert="horz" lIns="90644" tIns="45322" rIns="90644" bIns="45322" rtlCol="0"/>
          <a:lstStyle>
            <a:lvl1pPr algn="r">
              <a:defRPr sz="1200"/>
            </a:lvl1pPr>
          </a:lstStyle>
          <a:p>
            <a:r>
              <a:rPr kumimoji="1" lang="en-US" altLang="ja-JP" smtClean="0"/>
              <a:t>2014/6/27</a:t>
            </a:r>
            <a:endParaRPr kumimoji="1" lang="ja-JP" altLang="en-US"/>
          </a:p>
        </p:txBody>
      </p:sp>
      <p:sp>
        <p:nvSpPr>
          <p:cNvPr id="4" name="フッター プレースホルダー 3"/>
          <p:cNvSpPr>
            <a:spLocks noGrp="1"/>
          </p:cNvSpPr>
          <p:nvPr>
            <p:ph type="ftr" sz="quarter" idx="2"/>
          </p:nvPr>
        </p:nvSpPr>
        <p:spPr>
          <a:xfrm>
            <a:off x="1" y="9371501"/>
            <a:ext cx="2918621" cy="493236"/>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2" y="9371501"/>
            <a:ext cx="2918621" cy="493236"/>
          </a:xfrm>
          <a:prstGeom prst="rect">
            <a:avLst/>
          </a:prstGeom>
        </p:spPr>
        <p:txBody>
          <a:bodyPr vert="horz" lIns="90644" tIns="45322" rIns="90644" bIns="45322" rtlCol="0" anchor="b"/>
          <a:lstStyle>
            <a:lvl1pPr algn="r">
              <a:defRPr sz="1200"/>
            </a:lvl1pPr>
          </a:lstStyle>
          <a:p>
            <a:fld id="{8BF0D0DA-5C36-4593-BF80-124034BCF169}" type="slidenum">
              <a:rPr kumimoji="1" lang="ja-JP" altLang="en-US" smtClean="0"/>
              <a:t>‹#›</a:t>
            </a:fld>
            <a:endParaRPr kumimoji="1" lang="ja-JP" altLang="en-US"/>
          </a:p>
        </p:txBody>
      </p:sp>
    </p:spTree>
    <p:extLst>
      <p:ext uri="{BB962C8B-B14F-4D97-AF65-F5344CB8AC3E}">
        <p14:creationId xmlns:p14="http://schemas.microsoft.com/office/powerpoint/2010/main" val="100483188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413" cy="493713"/>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1"/>
            <a:ext cx="2919412" cy="493713"/>
          </a:xfrm>
          <a:prstGeom prst="rect">
            <a:avLst/>
          </a:prstGeom>
        </p:spPr>
        <p:txBody>
          <a:bodyPr vert="horz" lIns="91434" tIns="45717" rIns="91434" bIns="45717" rtlCol="0"/>
          <a:lstStyle>
            <a:lvl1pPr algn="r">
              <a:defRPr sz="1200"/>
            </a:lvl1pPr>
          </a:lstStyle>
          <a:p>
            <a:r>
              <a:rPr kumimoji="1" lang="en-US" altLang="ja-JP" smtClean="0"/>
              <a:t>2014/6/27</a:t>
            </a:r>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73101" y="4686300"/>
            <a:ext cx="5389563" cy="4440238"/>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013"/>
            <a:ext cx="2919413" cy="493712"/>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34" tIns="45717" rIns="91434" bIns="45717" rtlCol="0" anchor="b"/>
          <a:lstStyle>
            <a:lvl1pPr algn="r">
              <a:defRPr sz="1200"/>
            </a:lvl1pPr>
          </a:lstStyle>
          <a:p>
            <a:fld id="{AF81AA2F-E7A6-4350-986B-DC058806F253}" type="slidenum">
              <a:rPr kumimoji="1" lang="ja-JP" altLang="en-US" smtClean="0"/>
              <a:t>‹#›</a:t>
            </a:fld>
            <a:endParaRPr kumimoji="1" lang="ja-JP" altLang="en-US"/>
          </a:p>
        </p:txBody>
      </p:sp>
    </p:spTree>
    <p:extLst>
      <p:ext uri="{BB962C8B-B14F-4D97-AF65-F5344CB8AC3E}">
        <p14:creationId xmlns:p14="http://schemas.microsoft.com/office/powerpoint/2010/main" val="412594876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1F42042-9CDD-491A-982B-1D31494F0C8E}" type="datetimeFigureOut">
              <a:rPr kumimoji="1" lang="ja-JP" altLang="en-US" smtClean="0"/>
              <a:t>2014/7/7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5A6161-10E6-4737-AD52-726B1887425A}" type="slidenum">
              <a:rPr kumimoji="1" lang="ja-JP" altLang="en-US" smtClean="0"/>
              <a:t>‹#›</a:t>
            </a:fld>
            <a:endParaRPr kumimoji="1" lang="ja-JP" altLang="en-US"/>
          </a:p>
        </p:txBody>
      </p:sp>
    </p:spTree>
    <p:extLst>
      <p:ext uri="{BB962C8B-B14F-4D97-AF65-F5344CB8AC3E}">
        <p14:creationId xmlns:p14="http://schemas.microsoft.com/office/powerpoint/2010/main" val="3385039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1F42042-9CDD-491A-982B-1D31494F0C8E}" type="datetimeFigureOut">
              <a:rPr kumimoji="1" lang="ja-JP" altLang="en-US" smtClean="0"/>
              <a:t>2014/7/7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5A6161-10E6-4737-AD52-726B1887425A}" type="slidenum">
              <a:rPr kumimoji="1" lang="ja-JP" altLang="en-US" smtClean="0"/>
              <a:t>‹#›</a:t>
            </a:fld>
            <a:endParaRPr kumimoji="1" lang="ja-JP" altLang="en-US"/>
          </a:p>
        </p:txBody>
      </p:sp>
    </p:spTree>
    <p:extLst>
      <p:ext uri="{BB962C8B-B14F-4D97-AF65-F5344CB8AC3E}">
        <p14:creationId xmlns:p14="http://schemas.microsoft.com/office/powerpoint/2010/main" val="2206816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1F42042-9CDD-491A-982B-1D31494F0C8E}" type="datetimeFigureOut">
              <a:rPr kumimoji="1" lang="ja-JP" altLang="en-US" smtClean="0"/>
              <a:t>2014/7/7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5A6161-10E6-4737-AD52-726B1887425A}" type="slidenum">
              <a:rPr kumimoji="1" lang="ja-JP" altLang="en-US" smtClean="0"/>
              <a:t>‹#›</a:t>
            </a:fld>
            <a:endParaRPr kumimoji="1" lang="ja-JP" altLang="en-US"/>
          </a:p>
        </p:txBody>
      </p:sp>
    </p:spTree>
    <p:extLst>
      <p:ext uri="{BB962C8B-B14F-4D97-AF65-F5344CB8AC3E}">
        <p14:creationId xmlns:p14="http://schemas.microsoft.com/office/powerpoint/2010/main" val="47607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1F42042-9CDD-491A-982B-1D31494F0C8E}" type="datetimeFigureOut">
              <a:rPr kumimoji="1" lang="ja-JP" altLang="en-US" smtClean="0"/>
              <a:t>2014/7/7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5A6161-10E6-4737-AD52-726B1887425A}" type="slidenum">
              <a:rPr kumimoji="1" lang="ja-JP" altLang="en-US" smtClean="0"/>
              <a:t>‹#›</a:t>
            </a:fld>
            <a:endParaRPr kumimoji="1" lang="ja-JP" altLang="en-US"/>
          </a:p>
        </p:txBody>
      </p:sp>
    </p:spTree>
    <p:extLst>
      <p:ext uri="{BB962C8B-B14F-4D97-AF65-F5344CB8AC3E}">
        <p14:creationId xmlns:p14="http://schemas.microsoft.com/office/powerpoint/2010/main" val="119676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1F42042-9CDD-491A-982B-1D31494F0C8E}" type="datetimeFigureOut">
              <a:rPr kumimoji="1" lang="ja-JP" altLang="en-US" smtClean="0"/>
              <a:t>2014/7/7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5A6161-10E6-4737-AD52-726B1887425A}" type="slidenum">
              <a:rPr kumimoji="1" lang="ja-JP" altLang="en-US" smtClean="0"/>
              <a:t>‹#›</a:t>
            </a:fld>
            <a:endParaRPr kumimoji="1" lang="ja-JP" altLang="en-US"/>
          </a:p>
        </p:txBody>
      </p:sp>
    </p:spTree>
    <p:extLst>
      <p:ext uri="{BB962C8B-B14F-4D97-AF65-F5344CB8AC3E}">
        <p14:creationId xmlns:p14="http://schemas.microsoft.com/office/powerpoint/2010/main" val="2131653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1F42042-9CDD-491A-982B-1D31494F0C8E}" type="datetimeFigureOut">
              <a:rPr kumimoji="1" lang="ja-JP" altLang="en-US" smtClean="0"/>
              <a:t>2014/7/7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C5A6161-10E6-4737-AD52-726B1887425A}" type="slidenum">
              <a:rPr kumimoji="1" lang="ja-JP" altLang="en-US" smtClean="0"/>
              <a:t>‹#›</a:t>
            </a:fld>
            <a:endParaRPr kumimoji="1" lang="ja-JP" altLang="en-US"/>
          </a:p>
        </p:txBody>
      </p:sp>
    </p:spTree>
    <p:extLst>
      <p:ext uri="{BB962C8B-B14F-4D97-AF65-F5344CB8AC3E}">
        <p14:creationId xmlns:p14="http://schemas.microsoft.com/office/powerpoint/2010/main" val="572657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1F42042-9CDD-491A-982B-1D31494F0C8E}" type="datetimeFigureOut">
              <a:rPr kumimoji="1" lang="ja-JP" altLang="en-US" smtClean="0"/>
              <a:t>2014/7/7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C5A6161-10E6-4737-AD52-726B1887425A}" type="slidenum">
              <a:rPr kumimoji="1" lang="ja-JP" altLang="en-US" smtClean="0"/>
              <a:t>‹#›</a:t>
            </a:fld>
            <a:endParaRPr kumimoji="1" lang="ja-JP" altLang="en-US"/>
          </a:p>
        </p:txBody>
      </p:sp>
    </p:spTree>
    <p:extLst>
      <p:ext uri="{BB962C8B-B14F-4D97-AF65-F5344CB8AC3E}">
        <p14:creationId xmlns:p14="http://schemas.microsoft.com/office/powerpoint/2010/main" val="2767899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1F42042-9CDD-491A-982B-1D31494F0C8E}" type="datetimeFigureOut">
              <a:rPr kumimoji="1" lang="ja-JP" altLang="en-US" smtClean="0"/>
              <a:t>2014/7/7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C5A6161-10E6-4737-AD52-726B1887425A}" type="slidenum">
              <a:rPr kumimoji="1" lang="ja-JP" altLang="en-US" smtClean="0"/>
              <a:t>‹#›</a:t>
            </a:fld>
            <a:endParaRPr kumimoji="1" lang="ja-JP" altLang="en-US"/>
          </a:p>
        </p:txBody>
      </p:sp>
    </p:spTree>
    <p:extLst>
      <p:ext uri="{BB962C8B-B14F-4D97-AF65-F5344CB8AC3E}">
        <p14:creationId xmlns:p14="http://schemas.microsoft.com/office/powerpoint/2010/main" val="3711879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1F42042-9CDD-491A-982B-1D31494F0C8E}" type="datetimeFigureOut">
              <a:rPr kumimoji="1" lang="ja-JP" altLang="en-US" smtClean="0"/>
              <a:t>2014/7/7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C5A6161-10E6-4737-AD52-726B1887425A}" type="slidenum">
              <a:rPr kumimoji="1" lang="ja-JP" altLang="en-US" smtClean="0"/>
              <a:t>‹#›</a:t>
            </a:fld>
            <a:endParaRPr kumimoji="1" lang="ja-JP" altLang="en-US"/>
          </a:p>
        </p:txBody>
      </p:sp>
    </p:spTree>
    <p:extLst>
      <p:ext uri="{BB962C8B-B14F-4D97-AF65-F5344CB8AC3E}">
        <p14:creationId xmlns:p14="http://schemas.microsoft.com/office/powerpoint/2010/main" val="2951478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1F42042-9CDD-491A-982B-1D31494F0C8E}" type="datetimeFigureOut">
              <a:rPr kumimoji="1" lang="ja-JP" altLang="en-US" smtClean="0"/>
              <a:t>2014/7/7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C5A6161-10E6-4737-AD52-726B1887425A}" type="slidenum">
              <a:rPr kumimoji="1" lang="ja-JP" altLang="en-US" smtClean="0"/>
              <a:t>‹#›</a:t>
            </a:fld>
            <a:endParaRPr kumimoji="1" lang="ja-JP" altLang="en-US"/>
          </a:p>
        </p:txBody>
      </p:sp>
    </p:spTree>
    <p:extLst>
      <p:ext uri="{BB962C8B-B14F-4D97-AF65-F5344CB8AC3E}">
        <p14:creationId xmlns:p14="http://schemas.microsoft.com/office/powerpoint/2010/main" val="2200378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1F42042-9CDD-491A-982B-1D31494F0C8E}" type="datetimeFigureOut">
              <a:rPr kumimoji="1" lang="ja-JP" altLang="en-US" smtClean="0"/>
              <a:t>2014/7/7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C5A6161-10E6-4737-AD52-726B1887425A}" type="slidenum">
              <a:rPr kumimoji="1" lang="ja-JP" altLang="en-US" smtClean="0"/>
              <a:t>‹#›</a:t>
            </a:fld>
            <a:endParaRPr kumimoji="1" lang="ja-JP" altLang="en-US"/>
          </a:p>
        </p:txBody>
      </p:sp>
    </p:spTree>
    <p:extLst>
      <p:ext uri="{BB962C8B-B14F-4D97-AF65-F5344CB8AC3E}">
        <p14:creationId xmlns:p14="http://schemas.microsoft.com/office/powerpoint/2010/main" val="2494526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42042-9CDD-491A-982B-1D31494F0C8E}" type="datetimeFigureOut">
              <a:rPr kumimoji="1" lang="ja-JP" altLang="en-US" smtClean="0"/>
              <a:t>2014/7/7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5A6161-10E6-4737-AD52-726B1887425A}" type="slidenum">
              <a:rPr kumimoji="1" lang="ja-JP" altLang="en-US" smtClean="0"/>
              <a:t>‹#›</a:t>
            </a:fld>
            <a:endParaRPr kumimoji="1" lang="ja-JP" altLang="en-US"/>
          </a:p>
        </p:txBody>
      </p:sp>
    </p:spTree>
    <p:extLst>
      <p:ext uri="{BB962C8B-B14F-4D97-AF65-F5344CB8AC3E}">
        <p14:creationId xmlns:p14="http://schemas.microsoft.com/office/powerpoint/2010/main" val="3947990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ja.wikipedia.org/wiki/%E5%85%90%E7%AB%A5%E3%81%AE%E6%A8%A9%E5%88%A9%E3%81%AB%E9%96%A2%E3%81%99%E3%82%8B%E6%9D%A1%E7%B4%84" TargetMode="External"/><Relationship Id="rId7" Type="http://schemas.openxmlformats.org/officeDocument/2006/relationships/hyperlink" Target="http://ja.wikipedia.org/wiki/%E5%B9%B4%E9%BD%A2" TargetMode="Externa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hyperlink" Target="http://ja.wikipedia.org/wiki/%E5%85%90%E7%AB%A5%E8%B2%B7%E6%98%A5%E3%80%81%E5%85%90%E7%AB%A5%E3%83%9D%E3%83%AB%E3%83%8E%E3%81%AB%E4%BF%82%E3%82%8B%E8%A1%8C%E7%82%BA%E7%AD%89%E3%81%AE%E5%87%A6%E7%BD%B0%E5%8F%8A%E3%81%B3%E5%85%90%E7%AB%A5%E3%81%AE%E4%BF%9D%E8%AD%B7%E7%AD%89%E3%81%AB%E9%96%A2%E3%81%99%E3%82%8B%E6%B3%95%E5%BE%8B" TargetMode="External"/><Relationship Id="rId5" Type="http://schemas.openxmlformats.org/officeDocument/2006/relationships/hyperlink" Target="http://ja.wikipedia.org/wiki/%E5%85%90%E7%AB%A5%E8%99%90%E5%BE%85%E3%81%AE%E9%98%B2%E6%AD%A2%E7%AD%89%E3%81%AB%E9%96%A2%E3%81%99%E3%82%8B%E6%B3%95%E5%BE%8B" TargetMode="External"/><Relationship Id="rId4" Type="http://schemas.openxmlformats.org/officeDocument/2006/relationships/hyperlink" Target="http://ja.wikipedia.org/wiki/%E5%85%90%E7%AB%A5%E7%A6%8F%E7%A5%89%E6%B3%95"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ja.wikipedia.org/wiki/%E5%85%90%E7%AB%A5%E3%81%AE%E6%A8%A9%E5%88%A9%E3%81%AB%E9%96%A2%E3%81%99%E3%82%8B%E6%9D%A1%E7%B4%84" TargetMode="External"/><Relationship Id="rId7" Type="http://schemas.openxmlformats.org/officeDocument/2006/relationships/hyperlink" Target="http://ja.wikipedia.org/wiki/%E5%B9%B4%E9%BD%A2" TargetMode="External"/><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hyperlink" Target="http://ja.wikipedia.org/wiki/%E5%85%90%E7%AB%A5%E8%B2%B7%E6%98%A5%E3%80%81%E5%85%90%E7%AB%A5%E3%83%9D%E3%83%AB%E3%83%8E%E3%81%AB%E4%BF%82%E3%82%8B%E8%A1%8C%E7%82%BA%E7%AD%89%E3%81%AE%E5%87%A6%E7%BD%B0%E5%8F%8A%E3%81%B3%E5%85%90%E7%AB%A5%E3%81%AE%E4%BF%9D%E8%AD%B7%E7%AD%89%E3%81%AB%E9%96%A2%E3%81%99%E3%82%8B%E6%B3%95%E5%BE%8B" TargetMode="External"/><Relationship Id="rId5" Type="http://schemas.openxmlformats.org/officeDocument/2006/relationships/hyperlink" Target="http://ja.wikipedia.org/wiki/%E5%85%90%E7%AB%A5%E8%99%90%E5%BE%85%E3%81%AE%E9%98%B2%E6%AD%A2%E7%AD%89%E3%81%AB%E9%96%A2%E3%81%99%E3%82%8B%E6%B3%95%E5%BE%8B" TargetMode="External"/><Relationship Id="rId4" Type="http://schemas.openxmlformats.org/officeDocument/2006/relationships/hyperlink" Target="http://ja.wikipedia.org/wiki/%E5%85%90%E7%AB%A5%E7%A6%8F%E7%A5%89%E6%B3%95"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ja.wikipedia.org/wiki/%E5%85%90%E7%AB%A5%E3%81%AE%E6%A8%A9%E5%88%A9%E3%81%AB%E9%96%A2%E3%81%99%E3%82%8B%E6%9D%A1%E7%B4%84" TargetMode="External"/><Relationship Id="rId7" Type="http://schemas.openxmlformats.org/officeDocument/2006/relationships/hyperlink" Target="http://ja.wikipedia.org/wiki/%E5%B9%B4%E9%BD%A2" TargetMode="External"/><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hyperlink" Target="http://ja.wikipedia.org/wiki/%E5%85%90%E7%AB%A5%E8%B2%B7%E6%98%A5%E3%80%81%E5%85%90%E7%AB%A5%E3%83%9D%E3%83%AB%E3%83%8E%E3%81%AB%E4%BF%82%E3%82%8B%E8%A1%8C%E7%82%BA%E7%AD%89%E3%81%AE%E5%87%A6%E7%BD%B0%E5%8F%8A%E3%81%B3%E5%85%90%E7%AB%A5%E3%81%AE%E4%BF%9D%E8%AD%B7%E7%AD%89%E3%81%AB%E9%96%A2%E3%81%99%E3%82%8B%E6%B3%95%E5%BE%8B" TargetMode="External"/><Relationship Id="rId5" Type="http://schemas.openxmlformats.org/officeDocument/2006/relationships/hyperlink" Target="http://ja.wikipedia.org/wiki/%E5%85%90%E7%AB%A5%E8%99%90%E5%BE%85%E3%81%AE%E9%98%B2%E6%AD%A2%E7%AD%89%E3%81%AB%E9%96%A2%E3%81%99%E3%82%8B%E6%B3%95%E5%BE%8B" TargetMode="External"/><Relationship Id="rId4" Type="http://schemas.openxmlformats.org/officeDocument/2006/relationships/hyperlink" Target="http://ja.wikipedia.org/wiki/%E5%85%90%E7%AB%A5%E7%A6%8F%E7%A5%89%E6%B3%95"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ja.wikipedia.org/wiki/%E5%85%90%E7%AB%A5%E3%81%AE%E6%A8%A9%E5%88%A9%E3%81%AB%E9%96%A2%E3%81%99%E3%82%8B%E6%9D%A1%E7%B4%84" TargetMode="External"/><Relationship Id="rId7" Type="http://schemas.openxmlformats.org/officeDocument/2006/relationships/hyperlink" Target="http://ja.wikipedia.org/wiki/%E5%B9%B4%E9%BD%A2" TargetMode="External"/><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hyperlink" Target="http://ja.wikipedia.org/wiki/%E5%85%90%E7%AB%A5%E8%B2%B7%E6%98%A5%E3%80%81%E5%85%90%E7%AB%A5%E3%83%9D%E3%83%AB%E3%83%8E%E3%81%AB%E4%BF%82%E3%82%8B%E8%A1%8C%E7%82%BA%E7%AD%89%E3%81%AE%E5%87%A6%E7%BD%B0%E5%8F%8A%E3%81%B3%E5%85%90%E7%AB%A5%E3%81%AE%E4%BF%9D%E8%AD%B7%E7%AD%89%E3%81%AB%E9%96%A2%E3%81%99%E3%82%8B%E6%B3%95%E5%BE%8B" TargetMode="External"/><Relationship Id="rId5" Type="http://schemas.openxmlformats.org/officeDocument/2006/relationships/hyperlink" Target="http://ja.wikipedia.org/wiki/%E5%85%90%E7%AB%A5%E8%99%90%E5%BE%85%E3%81%AE%E9%98%B2%E6%AD%A2%E7%AD%89%E3%81%AB%E9%96%A2%E3%81%99%E3%82%8B%E6%B3%95%E5%BE%8B" TargetMode="External"/><Relationship Id="rId4" Type="http://schemas.openxmlformats.org/officeDocument/2006/relationships/hyperlink" Target="http://ja.wikipedia.org/wiki/%E5%85%90%E7%AB%A5%E7%A6%8F%E7%A5%89%E6%B3%9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ja.wikipedia.org/wiki/%E5%85%90%E7%AB%A5%E3%81%AE%E6%A8%A9%E5%88%A9%E3%81%AB%E9%96%A2%E3%81%99%E3%82%8B%E6%9D%A1%E7%B4%84" TargetMode="External"/><Relationship Id="rId7" Type="http://schemas.openxmlformats.org/officeDocument/2006/relationships/hyperlink" Target="http://ja.wikipedia.org/wiki/%E5%B9%B4%E9%BD%A2" TargetMode="Externa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hyperlink" Target="http://ja.wikipedia.org/wiki/%E5%85%90%E7%AB%A5%E8%B2%B7%E6%98%A5%E3%80%81%E5%85%90%E7%AB%A5%E3%83%9D%E3%83%AB%E3%83%8E%E3%81%AB%E4%BF%82%E3%82%8B%E8%A1%8C%E7%82%BA%E7%AD%89%E3%81%AE%E5%87%A6%E7%BD%B0%E5%8F%8A%E3%81%B3%E5%85%90%E7%AB%A5%E3%81%AE%E4%BF%9D%E8%AD%B7%E7%AD%89%E3%81%AB%E9%96%A2%E3%81%99%E3%82%8B%E6%B3%95%E5%BE%8B" TargetMode="External"/><Relationship Id="rId5" Type="http://schemas.openxmlformats.org/officeDocument/2006/relationships/hyperlink" Target="http://ja.wikipedia.org/wiki/%E5%85%90%E7%AB%A5%E8%99%90%E5%BE%85%E3%81%AE%E9%98%B2%E6%AD%A2%E7%AD%89%E3%81%AB%E9%96%A2%E3%81%99%E3%82%8B%E6%B3%95%E5%BE%8B" TargetMode="External"/><Relationship Id="rId4" Type="http://schemas.openxmlformats.org/officeDocument/2006/relationships/hyperlink" Target="http://ja.wikipedia.org/wiki/%E5%85%90%E7%AB%A5%E7%A6%8F%E7%A5%89%E6%B3%95"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ja.wikipedia.org/wiki/%E5%85%90%E7%AB%A5%E3%81%AE%E6%A8%A9%E5%88%A9%E3%81%AB%E9%96%A2%E3%81%99%E3%82%8B%E6%9D%A1%E7%B4%84" TargetMode="External"/><Relationship Id="rId7" Type="http://schemas.openxmlformats.org/officeDocument/2006/relationships/hyperlink" Target="http://ja.wikipedia.org/wiki/%E5%B9%B4%E9%BD%A2" TargetMode="External"/><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hyperlink" Target="http://ja.wikipedia.org/wiki/%E5%85%90%E7%AB%A5%E8%B2%B7%E6%98%A5%E3%80%81%E5%85%90%E7%AB%A5%E3%83%9D%E3%83%AB%E3%83%8E%E3%81%AB%E4%BF%82%E3%82%8B%E8%A1%8C%E7%82%BA%E7%AD%89%E3%81%AE%E5%87%A6%E7%BD%B0%E5%8F%8A%E3%81%B3%E5%85%90%E7%AB%A5%E3%81%AE%E4%BF%9D%E8%AD%B7%E7%AD%89%E3%81%AB%E9%96%A2%E3%81%99%E3%82%8B%E6%B3%95%E5%BE%8B" TargetMode="External"/><Relationship Id="rId5" Type="http://schemas.openxmlformats.org/officeDocument/2006/relationships/hyperlink" Target="http://ja.wikipedia.org/wiki/%E5%85%90%E7%AB%A5%E8%99%90%E5%BE%85%E3%81%AE%E9%98%B2%E6%AD%A2%E7%AD%89%E3%81%AB%E9%96%A2%E3%81%99%E3%82%8B%E6%B3%95%E5%BE%8B" TargetMode="External"/><Relationship Id="rId4" Type="http://schemas.openxmlformats.org/officeDocument/2006/relationships/hyperlink" Target="http://ja.wikipedia.org/wiki/%E5%85%90%E7%AB%A5%E7%A6%8F%E7%A5%89%E6%B3%95"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ja.wikipedia.org/wiki/%E5%85%90%E7%AB%A5%E3%81%AE%E6%A8%A9%E5%88%A9%E3%81%AB%E9%96%A2%E3%81%99%E3%82%8B%E6%9D%A1%E7%B4%84" TargetMode="External"/><Relationship Id="rId7" Type="http://schemas.openxmlformats.org/officeDocument/2006/relationships/hyperlink" Target="http://ja.wikipedia.org/wiki/%E5%B9%B4%E9%BD%A2" TargetMode="External"/><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hyperlink" Target="http://ja.wikipedia.org/wiki/%E5%85%90%E7%AB%A5%E8%B2%B7%E6%98%A5%E3%80%81%E5%85%90%E7%AB%A5%E3%83%9D%E3%83%AB%E3%83%8E%E3%81%AB%E4%BF%82%E3%82%8B%E8%A1%8C%E7%82%BA%E7%AD%89%E3%81%AE%E5%87%A6%E7%BD%B0%E5%8F%8A%E3%81%B3%E5%85%90%E7%AB%A5%E3%81%AE%E4%BF%9D%E8%AD%B7%E7%AD%89%E3%81%AB%E9%96%A2%E3%81%99%E3%82%8B%E6%B3%95%E5%BE%8B" TargetMode="External"/><Relationship Id="rId5" Type="http://schemas.openxmlformats.org/officeDocument/2006/relationships/hyperlink" Target="http://ja.wikipedia.org/wiki/%E5%85%90%E7%AB%A5%E8%99%90%E5%BE%85%E3%81%AE%E9%98%B2%E6%AD%A2%E7%AD%89%E3%81%AB%E9%96%A2%E3%81%99%E3%82%8B%E6%B3%95%E5%BE%8B" TargetMode="External"/><Relationship Id="rId4" Type="http://schemas.openxmlformats.org/officeDocument/2006/relationships/hyperlink" Target="http://ja.wikipedia.org/wiki/%E5%85%90%E7%AB%A5%E7%A6%8F%E7%A5%89%E6%B3%95"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ja.wikipedia.org/wiki/%E5%85%90%E7%AB%A5%E3%81%AE%E6%A8%A9%E5%88%A9%E3%81%AB%E9%96%A2%E3%81%99%E3%82%8B%E6%9D%A1%E7%B4%84" TargetMode="External"/><Relationship Id="rId7" Type="http://schemas.openxmlformats.org/officeDocument/2006/relationships/hyperlink" Target="http://ja.wikipedia.org/wiki/%E5%B9%B4%E9%BD%A2" TargetMode="External"/><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hyperlink" Target="http://ja.wikipedia.org/wiki/%E5%85%90%E7%AB%A5%E8%B2%B7%E6%98%A5%E3%80%81%E5%85%90%E7%AB%A5%E3%83%9D%E3%83%AB%E3%83%8E%E3%81%AB%E4%BF%82%E3%82%8B%E8%A1%8C%E7%82%BA%E7%AD%89%E3%81%AE%E5%87%A6%E7%BD%B0%E5%8F%8A%E3%81%B3%E5%85%90%E7%AB%A5%E3%81%AE%E4%BF%9D%E8%AD%B7%E7%AD%89%E3%81%AB%E9%96%A2%E3%81%99%E3%82%8B%E6%B3%95%E5%BE%8B" TargetMode="External"/><Relationship Id="rId5" Type="http://schemas.openxmlformats.org/officeDocument/2006/relationships/hyperlink" Target="http://ja.wikipedia.org/wiki/%E5%85%90%E7%AB%A5%E8%99%90%E5%BE%85%E3%81%AE%E9%98%B2%E6%AD%A2%E7%AD%89%E3%81%AB%E9%96%A2%E3%81%99%E3%82%8B%E6%B3%95%E5%BE%8B" TargetMode="External"/><Relationship Id="rId4" Type="http://schemas.openxmlformats.org/officeDocument/2006/relationships/hyperlink" Target="http://ja.wikipedia.org/wiki/%E5%85%90%E7%AB%A5%E7%A6%8F%E7%A5%89%E6%B3%95"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ja.wikipedia.org/wiki/%E5%85%90%E7%AB%A5%E3%81%AE%E6%A8%A9%E5%88%A9%E3%81%AB%E9%96%A2%E3%81%99%E3%82%8B%E6%9D%A1%E7%B4%84" TargetMode="External"/><Relationship Id="rId7" Type="http://schemas.openxmlformats.org/officeDocument/2006/relationships/hyperlink" Target="http://ja.wikipedia.org/wiki/%E5%B9%B4%E9%BD%A2" TargetMode="External"/><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hyperlink" Target="http://ja.wikipedia.org/wiki/%E5%85%90%E7%AB%A5%E8%B2%B7%E6%98%A5%E3%80%81%E5%85%90%E7%AB%A5%E3%83%9D%E3%83%AB%E3%83%8E%E3%81%AB%E4%BF%82%E3%82%8B%E8%A1%8C%E7%82%BA%E7%AD%89%E3%81%AE%E5%87%A6%E7%BD%B0%E5%8F%8A%E3%81%B3%E5%85%90%E7%AB%A5%E3%81%AE%E4%BF%9D%E8%AD%B7%E7%AD%89%E3%81%AB%E9%96%A2%E3%81%99%E3%82%8B%E6%B3%95%E5%BE%8B" TargetMode="External"/><Relationship Id="rId5" Type="http://schemas.openxmlformats.org/officeDocument/2006/relationships/hyperlink" Target="http://ja.wikipedia.org/wiki/%E5%85%90%E7%AB%A5%E8%99%90%E5%BE%85%E3%81%AE%E9%98%B2%E6%AD%A2%E7%AD%89%E3%81%AB%E9%96%A2%E3%81%99%E3%82%8B%E6%B3%95%E5%BE%8B" TargetMode="External"/><Relationship Id="rId4" Type="http://schemas.openxmlformats.org/officeDocument/2006/relationships/hyperlink" Target="http://ja.wikipedia.org/wiki/%E5%85%90%E7%AB%A5%E7%A6%8F%E7%A5%89%E6%B3%95"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ja.wikipedia.org/wiki/%E5%85%90%E7%AB%A5%E3%81%AE%E6%A8%A9%E5%88%A9%E3%81%AB%E9%96%A2%E3%81%99%E3%82%8B%E6%9D%A1%E7%B4%84" TargetMode="External"/><Relationship Id="rId7" Type="http://schemas.openxmlformats.org/officeDocument/2006/relationships/hyperlink" Target="http://ja.wikipedia.org/wiki/%E5%B9%B4%E9%BD%A2" TargetMode="External"/><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hyperlink" Target="http://ja.wikipedia.org/wiki/%E5%85%90%E7%AB%A5%E8%B2%B7%E6%98%A5%E3%80%81%E5%85%90%E7%AB%A5%E3%83%9D%E3%83%AB%E3%83%8E%E3%81%AB%E4%BF%82%E3%82%8B%E8%A1%8C%E7%82%BA%E7%AD%89%E3%81%AE%E5%87%A6%E7%BD%B0%E5%8F%8A%E3%81%B3%E5%85%90%E7%AB%A5%E3%81%AE%E4%BF%9D%E8%AD%B7%E7%AD%89%E3%81%AB%E9%96%A2%E3%81%99%E3%82%8B%E6%B3%95%E5%BE%8B" TargetMode="External"/><Relationship Id="rId5" Type="http://schemas.openxmlformats.org/officeDocument/2006/relationships/hyperlink" Target="http://ja.wikipedia.org/wiki/%E5%85%90%E7%AB%A5%E8%99%90%E5%BE%85%E3%81%AE%E9%98%B2%E6%AD%A2%E7%AD%89%E3%81%AB%E9%96%A2%E3%81%99%E3%82%8B%E6%B3%95%E5%BE%8B" TargetMode="External"/><Relationship Id="rId4" Type="http://schemas.openxmlformats.org/officeDocument/2006/relationships/hyperlink" Target="http://ja.wikipedia.org/wiki/%E5%85%90%E7%AB%A5%E7%A6%8F%E7%A5%89%E6%B3%95"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ja.wikipedia.org/wiki/%E5%85%90%E7%AB%A5%E3%81%AE%E6%A8%A9%E5%88%A9%E3%81%AB%E9%96%A2%E3%81%99%E3%82%8B%E6%9D%A1%E7%B4%84" TargetMode="External"/><Relationship Id="rId7" Type="http://schemas.openxmlformats.org/officeDocument/2006/relationships/hyperlink" Target="http://ja.wikipedia.org/wiki/%E5%B9%B4%E9%BD%A2" TargetMode="External"/><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hyperlink" Target="http://ja.wikipedia.org/wiki/%E5%85%90%E7%AB%A5%E8%B2%B7%E6%98%A5%E3%80%81%E5%85%90%E7%AB%A5%E3%83%9D%E3%83%AB%E3%83%8E%E3%81%AB%E4%BF%82%E3%82%8B%E8%A1%8C%E7%82%BA%E7%AD%89%E3%81%AE%E5%87%A6%E7%BD%B0%E5%8F%8A%E3%81%B3%E5%85%90%E7%AB%A5%E3%81%AE%E4%BF%9D%E8%AD%B7%E7%AD%89%E3%81%AB%E9%96%A2%E3%81%99%E3%82%8B%E6%B3%95%E5%BE%8B" TargetMode="External"/><Relationship Id="rId5" Type="http://schemas.openxmlformats.org/officeDocument/2006/relationships/hyperlink" Target="http://ja.wikipedia.org/wiki/%E5%85%90%E7%AB%A5%E8%99%90%E5%BE%85%E3%81%AE%E9%98%B2%E6%AD%A2%E7%AD%89%E3%81%AB%E9%96%A2%E3%81%99%E3%82%8B%E6%B3%95%E5%BE%8B" TargetMode="External"/><Relationship Id="rId4" Type="http://schemas.openxmlformats.org/officeDocument/2006/relationships/hyperlink" Target="http://ja.wikipedia.org/wiki/%E5%85%90%E7%AB%A5%E7%A6%8F%E7%A5%89%E6%B3%95"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ja.wikipedia.org/wiki/%E5%85%90%E7%AB%A5%E3%81%AE%E6%A8%A9%E5%88%A9%E3%81%AB%E9%96%A2%E3%81%99%E3%82%8B%E6%9D%A1%E7%B4%84" TargetMode="External"/><Relationship Id="rId7" Type="http://schemas.openxmlformats.org/officeDocument/2006/relationships/hyperlink" Target="http://ja.wikipedia.org/wiki/%E5%B9%B4%E9%BD%A2" TargetMode="External"/><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hyperlink" Target="http://ja.wikipedia.org/wiki/%E5%85%90%E7%AB%A5%E8%B2%B7%E6%98%A5%E3%80%81%E5%85%90%E7%AB%A5%E3%83%9D%E3%83%AB%E3%83%8E%E3%81%AB%E4%BF%82%E3%82%8B%E8%A1%8C%E7%82%BA%E7%AD%89%E3%81%AE%E5%87%A6%E7%BD%B0%E5%8F%8A%E3%81%B3%E5%85%90%E7%AB%A5%E3%81%AE%E4%BF%9D%E8%AD%B7%E7%AD%89%E3%81%AB%E9%96%A2%E3%81%99%E3%82%8B%E6%B3%95%E5%BE%8B" TargetMode="External"/><Relationship Id="rId5" Type="http://schemas.openxmlformats.org/officeDocument/2006/relationships/hyperlink" Target="http://ja.wikipedia.org/wiki/%E5%85%90%E7%AB%A5%E8%99%90%E5%BE%85%E3%81%AE%E9%98%B2%E6%AD%A2%E7%AD%89%E3%81%AB%E9%96%A2%E3%81%99%E3%82%8B%E6%B3%95%E5%BE%8B" TargetMode="External"/><Relationship Id="rId4" Type="http://schemas.openxmlformats.org/officeDocument/2006/relationships/hyperlink" Target="http://ja.wikipedia.org/wiki/%E5%85%90%E7%AB%A5%E7%A6%8F%E7%A5%89%E6%B3%9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4209" y="164493"/>
            <a:ext cx="6422737" cy="6613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804915" y="8765"/>
            <a:ext cx="6336704" cy="276999"/>
          </a:xfrm>
          <a:prstGeom prst="rect">
            <a:avLst/>
          </a:prstGeom>
        </p:spPr>
        <p:txBody>
          <a:bodyPr wrap="square">
            <a:spAutoFit/>
          </a:bodyPr>
          <a:lstStyle/>
          <a:p>
            <a:pPr algn="r"/>
            <a:r>
              <a:rPr lang="ja-JP" altLang="en-US" sz="1200" dirty="0"/>
              <a:t>コミュニティサイトに起因する児童被害の事犯に係る調査</a:t>
            </a:r>
            <a:r>
              <a:rPr lang="ja-JP" altLang="en-US" sz="1200" dirty="0" smtClean="0"/>
              <a:t>結果（</a:t>
            </a:r>
            <a:r>
              <a:rPr lang="ja-JP" altLang="en-US" sz="1200" dirty="0"/>
              <a:t>平成</a:t>
            </a:r>
            <a:r>
              <a:rPr lang="en-US" altLang="ja-JP" sz="1200" dirty="0"/>
              <a:t>25</a:t>
            </a:r>
            <a:r>
              <a:rPr lang="ja-JP" altLang="en-US" sz="1200" dirty="0"/>
              <a:t>年下半期</a:t>
            </a:r>
            <a:r>
              <a:rPr lang="ja-JP" altLang="en-US" sz="1200" dirty="0" smtClean="0"/>
              <a:t>）（警察庁）</a:t>
            </a:r>
            <a:endParaRPr lang="ja-JP" altLang="en-US" sz="1200" dirty="0"/>
          </a:p>
        </p:txBody>
      </p:sp>
      <p:sp>
        <p:nvSpPr>
          <p:cNvPr id="5" name="テキスト ボックス 4"/>
          <p:cNvSpPr txBox="1"/>
          <p:nvPr/>
        </p:nvSpPr>
        <p:spPr>
          <a:xfrm>
            <a:off x="61715" y="339506"/>
            <a:ext cx="3024336" cy="461665"/>
          </a:xfrm>
          <a:prstGeom prst="rect">
            <a:avLst/>
          </a:prstGeom>
          <a:noFill/>
        </p:spPr>
        <p:txBody>
          <a:bodyPr wrap="square" rtlCol="0">
            <a:spAutoFit/>
          </a:bodyPr>
          <a:lstStyle/>
          <a:p>
            <a:r>
              <a:rPr kumimoji="1" lang="ja-JP" altLang="en-US" sz="2400" dirty="0" smtClean="0">
                <a:latin typeface="AR P丸ゴシック体E" pitchFamily="50" charset="-128"/>
                <a:ea typeface="AR P丸ゴシック体E" pitchFamily="50" charset="-128"/>
              </a:rPr>
              <a:t>被疑者の犯行動機</a:t>
            </a:r>
            <a:endParaRPr kumimoji="1" lang="en-US" altLang="ja-JP" sz="2400" dirty="0" smtClean="0">
              <a:latin typeface="AR P丸ゴシック体E" pitchFamily="50" charset="-128"/>
              <a:ea typeface="AR P丸ゴシック体E" pitchFamily="50" charset="-128"/>
            </a:endParaRPr>
          </a:p>
        </p:txBody>
      </p:sp>
      <p:sp>
        <p:nvSpPr>
          <p:cNvPr id="6" name="正方形/長方形 5"/>
          <p:cNvSpPr/>
          <p:nvPr/>
        </p:nvSpPr>
        <p:spPr>
          <a:xfrm>
            <a:off x="183966" y="5157192"/>
            <a:ext cx="3757308" cy="1015663"/>
          </a:xfrm>
          <a:prstGeom prst="rect">
            <a:avLst/>
          </a:prstGeom>
        </p:spPr>
        <p:txBody>
          <a:bodyPr wrap="square">
            <a:spAutoFit/>
          </a:bodyPr>
          <a:lstStyle/>
          <a:p>
            <a:r>
              <a:rPr lang="ja-JP" altLang="en-US" sz="1200" dirty="0"/>
              <a:t>平成</a:t>
            </a:r>
            <a:r>
              <a:rPr lang="en-US" altLang="ja-JP" sz="1200" dirty="0"/>
              <a:t>25</a:t>
            </a:r>
            <a:r>
              <a:rPr lang="ja-JP" altLang="en-US" sz="1200" dirty="0"/>
              <a:t>年中における出会い系サイトに起因して犯罪被害に遭った児童数</a:t>
            </a:r>
            <a:r>
              <a:rPr lang="ja-JP" altLang="en-US" sz="1200" dirty="0" smtClean="0"/>
              <a:t>は</a:t>
            </a:r>
            <a:r>
              <a:rPr lang="en-US" altLang="ja-JP" sz="1200" dirty="0" smtClean="0"/>
              <a:t>159</a:t>
            </a:r>
            <a:r>
              <a:rPr lang="ja-JP" altLang="en-US" sz="1200" dirty="0"/>
              <a:t>人（前年比</a:t>
            </a:r>
            <a:r>
              <a:rPr lang="en-US" altLang="ja-JP" sz="1200" dirty="0"/>
              <a:t>-59</a:t>
            </a:r>
            <a:r>
              <a:rPr lang="ja-JP" altLang="en-US" sz="1200" dirty="0"/>
              <a:t>人</a:t>
            </a:r>
            <a:r>
              <a:rPr lang="ja-JP" altLang="en-US" sz="1200" dirty="0" smtClean="0"/>
              <a:t>、</a:t>
            </a:r>
            <a:r>
              <a:rPr lang="en-US" altLang="ja-JP" sz="1200" dirty="0" smtClean="0"/>
              <a:t>-27.1</a:t>
            </a:r>
            <a:r>
              <a:rPr lang="en-US" altLang="ja-JP" sz="1200" dirty="0"/>
              <a:t>%</a:t>
            </a:r>
            <a:r>
              <a:rPr lang="ja-JP" altLang="en-US" sz="1200" dirty="0"/>
              <a:t>）と前年より減少しているものの、</a:t>
            </a:r>
            <a:r>
              <a:rPr lang="ja-JP" altLang="en-US" sz="1200" dirty="0" smtClean="0"/>
              <a:t>コミュニティサイト</a:t>
            </a:r>
            <a:r>
              <a:rPr lang="ja-JP" altLang="en-US" sz="1200" dirty="0"/>
              <a:t>に起因して犯罪被害に遭った児童数は</a:t>
            </a:r>
            <a:r>
              <a:rPr lang="en-US" altLang="ja-JP" sz="1200" dirty="0"/>
              <a:t>1,293</a:t>
            </a:r>
            <a:r>
              <a:rPr lang="ja-JP" altLang="en-US" sz="1200" dirty="0"/>
              <a:t>人で、前年と</a:t>
            </a:r>
            <a:r>
              <a:rPr lang="ja-JP" altLang="en-US" sz="1200" dirty="0" smtClean="0"/>
              <a:t>比較して</a:t>
            </a:r>
            <a:r>
              <a:rPr lang="en-US" altLang="ja-JP" sz="1200" dirty="0"/>
              <a:t>217</a:t>
            </a:r>
            <a:r>
              <a:rPr lang="ja-JP" altLang="en-US" sz="1200" dirty="0"/>
              <a:t>人（</a:t>
            </a:r>
            <a:r>
              <a:rPr lang="en-US" altLang="ja-JP" sz="1200" dirty="0"/>
              <a:t>+20.2%</a:t>
            </a:r>
            <a:r>
              <a:rPr lang="ja-JP" altLang="en-US" sz="1200" dirty="0"/>
              <a:t>）増加している。</a:t>
            </a:r>
          </a:p>
        </p:txBody>
      </p:sp>
      <p:sp>
        <p:nvSpPr>
          <p:cNvPr id="7" name="正方形/長方形 6"/>
          <p:cNvSpPr/>
          <p:nvPr/>
        </p:nvSpPr>
        <p:spPr>
          <a:xfrm>
            <a:off x="91491" y="6316339"/>
            <a:ext cx="5209866" cy="461665"/>
          </a:xfrm>
          <a:prstGeom prst="rect">
            <a:avLst/>
          </a:prstGeom>
        </p:spPr>
        <p:txBody>
          <a:bodyPr wrap="square">
            <a:spAutoFit/>
          </a:bodyPr>
          <a:lstStyle/>
          <a:p>
            <a:r>
              <a:rPr lang="ja-JP" altLang="ja-JP" sz="1200" dirty="0"/>
              <a:t>「</a:t>
            </a:r>
            <a:r>
              <a:rPr lang="ja-JP" altLang="ja-JP" sz="1200" dirty="0">
                <a:hlinkClick r:id="rId3" action="ppaction://hlinkfile" tooltip="児童の権利に関する条約"/>
              </a:rPr>
              <a:t>児童の権利に関する条約</a:t>
            </a:r>
            <a:r>
              <a:rPr lang="ja-JP" altLang="ja-JP" sz="1200" dirty="0"/>
              <a:t>」・「</a:t>
            </a:r>
            <a:r>
              <a:rPr lang="ja-JP" altLang="ja-JP" sz="1200" dirty="0">
                <a:hlinkClick r:id="rId4" action="ppaction://hlinkfile" tooltip="児童福祉法"/>
              </a:rPr>
              <a:t>児童福祉法</a:t>
            </a:r>
            <a:r>
              <a:rPr lang="ja-JP" altLang="ja-JP" sz="1200" dirty="0"/>
              <a:t>」・「</a:t>
            </a:r>
            <a:r>
              <a:rPr lang="ja-JP" altLang="ja-JP" sz="1200" dirty="0">
                <a:hlinkClick r:id="rId5" action="ppaction://hlinkfile" tooltip="児童虐待の防止等に関する法律"/>
              </a:rPr>
              <a:t>児童虐待防止法</a:t>
            </a:r>
            <a:r>
              <a:rPr lang="ja-JP" altLang="ja-JP" sz="1200" dirty="0"/>
              <a:t>」・「</a:t>
            </a:r>
            <a:r>
              <a:rPr lang="ja-JP" altLang="ja-JP" sz="1200" dirty="0">
                <a:hlinkClick r:id="rId6" action="ppaction://hlinkfile" tooltip="児童買春、児童ポルノに係る行為等の処罰及び児童の保護等に関する法律"/>
              </a:rPr>
              <a:t>児童買春・児童ポルノ禁止法</a:t>
            </a:r>
            <a:r>
              <a:rPr lang="ja-JP" altLang="ja-JP" sz="1200" dirty="0"/>
              <a:t>」における児童とは、</a:t>
            </a:r>
            <a:r>
              <a:rPr lang="ja-JP" altLang="ja-JP" sz="1200" dirty="0">
                <a:hlinkClick r:id="rId7" action="ppaction://hlinkfile" tooltip="年齢"/>
              </a:rPr>
              <a:t>年齢</a:t>
            </a:r>
            <a:r>
              <a:rPr lang="ja-JP" altLang="ja-JP" sz="1200" dirty="0"/>
              <a:t>が「満18歳に満たない者」をいう。</a:t>
            </a:r>
            <a:endParaRPr lang="ja-JP" altLang="en-US" sz="1200" dirty="0"/>
          </a:p>
        </p:txBody>
      </p:sp>
      <p:sp>
        <p:nvSpPr>
          <p:cNvPr id="8" name="正方形/長方形 7"/>
          <p:cNvSpPr/>
          <p:nvPr/>
        </p:nvSpPr>
        <p:spPr>
          <a:xfrm>
            <a:off x="183966" y="1259348"/>
            <a:ext cx="3899467" cy="646331"/>
          </a:xfrm>
          <a:prstGeom prst="rect">
            <a:avLst/>
          </a:prstGeom>
          <a:solidFill>
            <a:srgbClr val="FFFF00"/>
          </a:solidFill>
        </p:spPr>
        <p:txBody>
          <a:bodyPr wrap="square">
            <a:spAutoFit/>
          </a:bodyPr>
          <a:lstStyle/>
          <a:p>
            <a:r>
              <a:rPr lang="ja-JP" altLang="en-US" dirty="0"/>
              <a:t>「児童との性交目的」等の児童との接触目的が９割以上（</a:t>
            </a:r>
            <a:r>
              <a:rPr lang="en-US" altLang="ja-JP" dirty="0"/>
              <a:t>96.1%</a:t>
            </a:r>
            <a:r>
              <a:rPr lang="ja-JP" altLang="en-US" dirty="0"/>
              <a:t>）</a:t>
            </a:r>
            <a:r>
              <a:rPr lang="ja-JP" altLang="en-US" dirty="0" smtClean="0"/>
              <a:t>を占める</a:t>
            </a:r>
            <a:r>
              <a:rPr lang="ja-JP" altLang="en-US" dirty="0"/>
              <a:t>。</a:t>
            </a:r>
          </a:p>
        </p:txBody>
      </p:sp>
      <p:sp>
        <p:nvSpPr>
          <p:cNvPr id="10" name="正方形/長方形 9"/>
          <p:cNvSpPr/>
          <p:nvPr/>
        </p:nvSpPr>
        <p:spPr>
          <a:xfrm>
            <a:off x="7911546" y="350376"/>
            <a:ext cx="1156086" cy="461665"/>
          </a:xfrm>
          <a:prstGeom prst="rect">
            <a:avLst/>
          </a:prstGeom>
        </p:spPr>
        <p:txBody>
          <a:bodyPr wrap="none">
            <a:spAutoFit/>
          </a:bodyPr>
          <a:lstStyle/>
          <a:p>
            <a:pPr lvl="0" algn="r"/>
            <a:r>
              <a:rPr lang="en-US" altLang="ja-JP" sz="2400" dirty="0">
                <a:solidFill>
                  <a:prstClr val="black"/>
                </a:solidFill>
                <a:latin typeface="AR P丸ゴシック体E" pitchFamily="50" charset="-128"/>
                <a:ea typeface="AR P丸ゴシック体E" pitchFamily="50" charset="-128"/>
              </a:rPr>
              <a:t>n=945</a:t>
            </a:r>
            <a:endParaRPr lang="ja-JP" altLang="en-US" sz="2400" dirty="0">
              <a:solidFill>
                <a:prstClr val="black"/>
              </a:solidFill>
              <a:latin typeface="AR P丸ゴシック体E" pitchFamily="50" charset="-128"/>
              <a:ea typeface="AR P丸ゴシック体E" pitchFamily="50" charset="-128"/>
            </a:endParaRPr>
          </a:p>
        </p:txBody>
      </p:sp>
    </p:spTree>
    <p:extLst>
      <p:ext uri="{BB962C8B-B14F-4D97-AF65-F5344CB8AC3E}">
        <p14:creationId xmlns:p14="http://schemas.microsoft.com/office/powerpoint/2010/main" val="3063382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1308" y="339506"/>
            <a:ext cx="5512440" cy="621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804915" y="8765"/>
            <a:ext cx="6336704" cy="276999"/>
          </a:xfrm>
          <a:prstGeom prst="rect">
            <a:avLst/>
          </a:prstGeom>
        </p:spPr>
        <p:txBody>
          <a:bodyPr wrap="square">
            <a:spAutoFit/>
          </a:bodyPr>
          <a:lstStyle/>
          <a:p>
            <a:pPr algn="r"/>
            <a:r>
              <a:rPr lang="ja-JP" altLang="en-US" sz="1200" dirty="0"/>
              <a:t>コミュニティサイトに起因する児童被害の事犯に係る調査</a:t>
            </a:r>
            <a:r>
              <a:rPr lang="ja-JP" altLang="en-US" sz="1200" dirty="0" smtClean="0"/>
              <a:t>結果（</a:t>
            </a:r>
            <a:r>
              <a:rPr lang="ja-JP" altLang="en-US" sz="1200" dirty="0"/>
              <a:t>平成</a:t>
            </a:r>
            <a:r>
              <a:rPr lang="en-US" altLang="ja-JP" sz="1200" dirty="0"/>
              <a:t>25</a:t>
            </a:r>
            <a:r>
              <a:rPr lang="ja-JP" altLang="en-US" sz="1200" dirty="0"/>
              <a:t>年下半期</a:t>
            </a:r>
            <a:r>
              <a:rPr lang="ja-JP" altLang="en-US" sz="1200" dirty="0" smtClean="0"/>
              <a:t>）（警察庁）</a:t>
            </a:r>
            <a:endParaRPr lang="ja-JP" altLang="en-US" sz="1200" dirty="0"/>
          </a:p>
        </p:txBody>
      </p:sp>
      <p:sp>
        <p:nvSpPr>
          <p:cNvPr id="5" name="テキスト ボックス 4"/>
          <p:cNvSpPr txBox="1"/>
          <p:nvPr/>
        </p:nvSpPr>
        <p:spPr>
          <a:xfrm>
            <a:off x="61714" y="339506"/>
            <a:ext cx="5806430" cy="461665"/>
          </a:xfrm>
          <a:prstGeom prst="rect">
            <a:avLst/>
          </a:prstGeom>
          <a:noFill/>
        </p:spPr>
        <p:txBody>
          <a:bodyPr wrap="square" rtlCol="0">
            <a:spAutoFit/>
          </a:bodyPr>
          <a:lstStyle/>
          <a:p>
            <a:r>
              <a:rPr lang="ja-JP" altLang="en-US" sz="2400" dirty="0" smtClean="0">
                <a:latin typeface="AR P丸ゴシック体E" pitchFamily="50" charset="-128"/>
                <a:ea typeface="AR P丸ゴシック体E" pitchFamily="50" charset="-128"/>
              </a:rPr>
              <a:t>被害児童に対する保護者</a:t>
            </a:r>
            <a:r>
              <a:rPr lang="ja-JP" altLang="en-US" sz="2400" dirty="0">
                <a:latin typeface="AR P丸ゴシック体E" pitchFamily="50" charset="-128"/>
                <a:ea typeface="AR P丸ゴシック体E" pitchFamily="50" charset="-128"/>
              </a:rPr>
              <a:t>による指導</a:t>
            </a:r>
            <a:r>
              <a:rPr lang="ja-JP" altLang="en-US" sz="2400" dirty="0" smtClean="0">
                <a:latin typeface="AR P丸ゴシック体E" pitchFamily="50" charset="-128"/>
                <a:ea typeface="AR P丸ゴシック体E" pitchFamily="50" charset="-128"/>
              </a:rPr>
              <a:t>状況</a:t>
            </a:r>
            <a:endParaRPr lang="ja-JP" altLang="en-US" sz="2400" dirty="0">
              <a:latin typeface="AR P丸ゴシック体E" pitchFamily="50" charset="-128"/>
              <a:ea typeface="AR P丸ゴシック体E" pitchFamily="50" charset="-128"/>
            </a:endParaRPr>
          </a:p>
        </p:txBody>
      </p:sp>
      <p:sp>
        <p:nvSpPr>
          <p:cNvPr id="6" name="正方形/長方形 5"/>
          <p:cNvSpPr/>
          <p:nvPr/>
        </p:nvSpPr>
        <p:spPr>
          <a:xfrm>
            <a:off x="208269" y="3861048"/>
            <a:ext cx="3757308" cy="1015663"/>
          </a:xfrm>
          <a:prstGeom prst="rect">
            <a:avLst/>
          </a:prstGeom>
        </p:spPr>
        <p:txBody>
          <a:bodyPr wrap="square">
            <a:spAutoFit/>
          </a:bodyPr>
          <a:lstStyle/>
          <a:p>
            <a:r>
              <a:rPr lang="ja-JP" altLang="en-US" sz="1200" dirty="0"/>
              <a:t>平成</a:t>
            </a:r>
            <a:r>
              <a:rPr lang="en-US" altLang="ja-JP" sz="1200" dirty="0"/>
              <a:t>25</a:t>
            </a:r>
            <a:r>
              <a:rPr lang="ja-JP" altLang="en-US" sz="1200" dirty="0"/>
              <a:t>年中における出会い系サイトに起因して犯罪被害に遭った児童数</a:t>
            </a:r>
            <a:r>
              <a:rPr lang="ja-JP" altLang="en-US" sz="1200" dirty="0" smtClean="0"/>
              <a:t>は</a:t>
            </a:r>
            <a:r>
              <a:rPr lang="en-US" altLang="ja-JP" sz="1200" dirty="0" smtClean="0"/>
              <a:t>159</a:t>
            </a:r>
            <a:r>
              <a:rPr lang="ja-JP" altLang="en-US" sz="1200" dirty="0"/>
              <a:t>人（前年比</a:t>
            </a:r>
            <a:r>
              <a:rPr lang="en-US" altLang="ja-JP" sz="1200" dirty="0"/>
              <a:t>-59</a:t>
            </a:r>
            <a:r>
              <a:rPr lang="ja-JP" altLang="en-US" sz="1200" dirty="0"/>
              <a:t>人</a:t>
            </a:r>
            <a:r>
              <a:rPr lang="ja-JP" altLang="en-US" sz="1200" dirty="0" smtClean="0"/>
              <a:t>、</a:t>
            </a:r>
            <a:r>
              <a:rPr lang="en-US" altLang="ja-JP" sz="1200" dirty="0" smtClean="0"/>
              <a:t>-27.1</a:t>
            </a:r>
            <a:r>
              <a:rPr lang="en-US" altLang="ja-JP" sz="1200" dirty="0"/>
              <a:t>%</a:t>
            </a:r>
            <a:r>
              <a:rPr lang="ja-JP" altLang="en-US" sz="1200" dirty="0"/>
              <a:t>）と前年より減少しているものの、</a:t>
            </a:r>
            <a:r>
              <a:rPr lang="ja-JP" altLang="en-US" sz="1200" dirty="0" smtClean="0"/>
              <a:t>コミュニティサイト</a:t>
            </a:r>
            <a:r>
              <a:rPr lang="ja-JP" altLang="en-US" sz="1200" dirty="0"/>
              <a:t>に起因して犯罪被害に遭った児童数は</a:t>
            </a:r>
            <a:r>
              <a:rPr lang="en-US" altLang="ja-JP" sz="1200" dirty="0"/>
              <a:t>1,293</a:t>
            </a:r>
            <a:r>
              <a:rPr lang="ja-JP" altLang="en-US" sz="1200" dirty="0"/>
              <a:t>人で、前年と</a:t>
            </a:r>
            <a:r>
              <a:rPr lang="ja-JP" altLang="en-US" sz="1200" dirty="0" smtClean="0"/>
              <a:t>比較して</a:t>
            </a:r>
            <a:r>
              <a:rPr lang="en-US" altLang="ja-JP" sz="1200" dirty="0"/>
              <a:t>217</a:t>
            </a:r>
            <a:r>
              <a:rPr lang="ja-JP" altLang="en-US" sz="1200" dirty="0"/>
              <a:t>人（</a:t>
            </a:r>
            <a:r>
              <a:rPr lang="en-US" altLang="ja-JP" sz="1200" dirty="0"/>
              <a:t>+20.2%</a:t>
            </a:r>
            <a:r>
              <a:rPr lang="ja-JP" altLang="en-US" sz="1200" dirty="0"/>
              <a:t>）増加している。</a:t>
            </a:r>
          </a:p>
        </p:txBody>
      </p:sp>
      <p:sp>
        <p:nvSpPr>
          <p:cNvPr id="7" name="正方形/長方形 6"/>
          <p:cNvSpPr/>
          <p:nvPr/>
        </p:nvSpPr>
        <p:spPr>
          <a:xfrm>
            <a:off x="91491" y="6316339"/>
            <a:ext cx="5209866" cy="461665"/>
          </a:xfrm>
          <a:prstGeom prst="rect">
            <a:avLst/>
          </a:prstGeom>
        </p:spPr>
        <p:txBody>
          <a:bodyPr wrap="square">
            <a:spAutoFit/>
          </a:bodyPr>
          <a:lstStyle/>
          <a:p>
            <a:r>
              <a:rPr lang="ja-JP" altLang="ja-JP" sz="1200" dirty="0"/>
              <a:t>「</a:t>
            </a:r>
            <a:r>
              <a:rPr lang="ja-JP" altLang="ja-JP" sz="1200" dirty="0">
                <a:hlinkClick r:id="rId3" action="ppaction://hlinkfile" tooltip="児童の権利に関する条約"/>
              </a:rPr>
              <a:t>児童の権利に関する条約</a:t>
            </a:r>
            <a:r>
              <a:rPr lang="ja-JP" altLang="ja-JP" sz="1200" dirty="0"/>
              <a:t>」・「</a:t>
            </a:r>
            <a:r>
              <a:rPr lang="ja-JP" altLang="ja-JP" sz="1200" dirty="0">
                <a:hlinkClick r:id="rId4" action="ppaction://hlinkfile" tooltip="児童福祉法"/>
              </a:rPr>
              <a:t>児童福祉法</a:t>
            </a:r>
            <a:r>
              <a:rPr lang="ja-JP" altLang="ja-JP" sz="1200" dirty="0"/>
              <a:t>」・「</a:t>
            </a:r>
            <a:r>
              <a:rPr lang="ja-JP" altLang="ja-JP" sz="1200" dirty="0">
                <a:hlinkClick r:id="rId5" action="ppaction://hlinkfile" tooltip="児童虐待の防止等に関する法律"/>
              </a:rPr>
              <a:t>児童虐待防止法</a:t>
            </a:r>
            <a:r>
              <a:rPr lang="ja-JP" altLang="ja-JP" sz="1200" dirty="0"/>
              <a:t>」・「</a:t>
            </a:r>
            <a:r>
              <a:rPr lang="ja-JP" altLang="ja-JP" sz="1200" dirty="0">
                <a:hlinkClick r:id="rId6" action="ppaction://hlinkfile" tooltip="児童買春、児童ポルノに係る行為等の処罰及び児童の保護等に関する法律"/>
              </a:rPr>
              <a:t>児童買春・児童ポルノ禁止法</a:t>
            </a:r>
            <a:r>
              <a:rPr lang="ja-JP" altLang="ja-JP" sz="1200" dirty="0"/>
              <a:t>」における児童とは、</a:t>
            </a:r>
            <a:r>
              <a:rPr lang="ja-JP" altLang="ja-JP" sz="1200" dirty="0">
                <a:hlinkClick r:id="rId7" action="ppaction://hlinkfile" tooltip="年齢"/>
              </a:rPr>
              <a:t>年齢</a:t>
            </a:r>
            <a:r>
              <a:rPr lang="ja-JP" altLang="ja-JP" sz="1200" dirty="0"/>
              <a:t>が「満18歳に満たない者」をいう。</a:t>
            </a:r>
            <a:endParaRPr lang="ja-JP" altLang="en-US" sz="1200" dirty="0"/>
          </a:p>
        </p:txBody>
      </p:sp>
      <p:sp>
        <p:nvSpPr>
          <p:cNvPr id="8" name="正方形/長方形 7"/>
          <p:cNvSpPr/>
          <p:nvPr/>
        </p:nvSpPr>
        <p:spPr>
          <a:xfrm>
            <a:off x="208269" y="1700808"/>
            <a:ext cx="2620948" cy="923330"/>
          </a:xfrm>
          <a:prstGeom prst="rect">
            <a:avLst/>
          </a:prstGeom>
          <a:solidFill>
            <a:srgbClr val="FFFF00"/>
          </a:solidFill>
        </p:spPr>
        <p:txBody>
          <a:bodyPr wrap="square">
            <a:spAutoFit/>
          </a:bodyPr>
          <a:lstStyle/>
          <a:p>
            <a:r>
              <a:rPr lang="ja-JP" altLang="en-US" dirty="0"/>
              <a:t>保護者による注意を受けていなかった割合が約６割（</a:t>
            </a:r>
            <a:r>
              <a:rPr lang="en-US" altLang="ja-JP" dirty="0"/>
              <a:t>58.3%</a:t>
            </a:r>
            <a:r>
              <a:rPr lang="ja-JP" altLang="en-US" dirty="0"/>
              <a:t>）を</a:t>
            </a:r>
            <a:r>
              <a:rPr lang="ja-JP" altLang="en-US" dirty="0" smtClean="0"/>
              <a:t>占める</a:t>
            </a:r>
            <a:r>
              <a:rPr lang="ja-JP" altLang="en-US" dirty="0"/>
              <a:t>。</a:t>
            </a:r>
          </a:p>
        </p:txBody>
      </p:sp>
      <p:sp>
        <p:nvSpPr>
          <p:cNvPr id="3" name="正方形/長方形 2"/>
          <p:cNvSpPr/>
          <p:nvPr/>
        </p:nvSpPr>
        <p:spPr>
          <a:xfrm>
            <a:off x="7469918" y="285764"/>
            <a:ext cx="1691489" cy="461665"/>
          </a:xfrm>
          <a:prstGeom prst="rect">
            <a:avLst/>
          </a:prstGeom>
        </p:spPr>
        <p:txBody>
          <a:bodyPr wrap="none">
            <a:spAutoFit/>
          </a:bodyPr>
          <a:lstStyle/>
          <a:p>
            <a:pPr lvl="0"/>
            <a:r>
              <a:rPr lang="ja-JP" altLang="en-US" sz="2400" dirty="0">
                <a:solidFill>
                  <a:prstClr val="black"/>
                </a:solidFill>
                <a:latin typeface="AR P丸ゴシック体E" pitchFamily="50" charset="-128"/>
                <a:ea typeface="AR P丸ゴシック体E" pitchFamily="50" charset="-128"/>
              </a:rPr>
              <a:t>（</a:t>
            </a:r>
            <a:r>
              <a:rPr lang="en-US" altLang="ja-JP" sz="2400" dirty="0">
                <a:solidFill>
                  <a:prstClr val="black"/>
                </a:solidFill>
                <a:latin typeface="AR P丸ゴシック体E" pitchFamily="50" charset="-128"/>
                <a:ea typeface="AR P丸ゴシック体E" pitchFamily="50" charset="-128"/>
              </a:rPr>
              <a:t>n = 384</a:t>
            </a:r>
            <a:r>
              <a:rPr lang="ja-JP" altLang="en-US" sz="2400" dirty="0">
                <a:solidFill>
                  <a:prstClr val="black"/>
                </a:solidFill>
                <a:latin typeface="AR P丸ゴシック体E" pitchFamily="50" charset="-128"/>
                <a:ea typeface="AR P丸ゴシック体E" pitchFamily="50" charset="-128"/>
              </a:rPr>
              <a:t>）</a:t>
            </a:r>
          </a:p>
        </p:txBody>
      </p:sp>
    </p:spTree>
    <p:extLst>
      <p:ext uri="{BB962C8B-B14F-4D97-AF65-F5344CB8AC3E}">
        <p14:creationId xmlns:p14="http://schemas.microsoft.com/office/powerpoint/2010/main" val="4145932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225" y="550863"/>
            <a:ext cx="6200775"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804915" y="8765"/>
            <a:ext cx="6336704" cy="276999"/>
          </a:xfrm>
          <a:prstGeom prst="rect">
            <a:avLst/>
          </a:prstGeom>
        </p:spPr>
        <p:txBody>
          <a:bodyPr wrap="square">
            <a:spAutoFit/>
          </a:bodyPr>
          <a:lstStyle/>
          <a:p>
            <a:pPr algn="r"/>
            <a:r>
              <a:rPr lang="ja-JP" altLang="en-US" sz="1200" dirty="0"/>
              <a:t>コミュニティサイトに起因する児童被害の事犯に係る調査</a:t>
            </a:r>
            <a:r>
              <a:rPr lang="ja-JP" altLang="en-US" sz="1200" dirty="0" smtClean="0"/>
              <a:t>結果（</a:t>
            </a:r>
            <a:r>
              <a:rPr lang="ja-JP" altLang="en-US" sz="1200" dirty="0"/>
              <a:t>平成</a:t>
            </a:r>
            <a:r>
              <a:rPr lang="en-US" altLang="ja-JP" sz="1200" dirty="0"/>
              <a:t>25</a:t>
            </a:r>
            <a:r>
              <a:rPr lang="ja-JP" altLang="en-US" sz="1200" dirty="0"/>
              <a:t>年下半期</a:t>
            </a:r>
            <a:r>
              <a:rPr lang="ja-JP" altLang="en-US" sz="1200" dirty="0" smtClean="0"/>
              <a:t>）（警察庁）</a:t>
            </a:r>
            <a:endParaRPr lang="ja-JP" altLang="en-US" sz="1200" dirty="0"/>
          </a:p>
        </p:txBody>
      </p:sp>
      <p:sp>
        <p:nvSpPr>
          <p:cNvPr id="5" name="テキスト ボックス 4"/>
          <p:cNvSpPr txBox="1"/>
          <p:nvPr/>
        </p:nvSpPr>
        <p:spPr>
          <a:xfrm>
            <a:off x="61714" y="339506"/>
            <a:ext cx="5590406" cy="461665"/>
          </a:xfrm>
          <a:prstGeom prst="rect">
            <a:avLst/>
          </a:prstGeom>
          <a:noFill/>
        </p:spPr>
        <p:txBody>
          <a:bodyPr wrap="square" rtlCol="0">
            <a:spAutoFit/>
          </a:bodyPr>
          <a:lstStyle/>
          <a:p>
            <a:r>
              <a:rPr lang="ja-JP" altLang="en-US" sz="2400" dirty="0" smtClean="0">
                <a:latin typeface="AR P丸ゴシック体E" pitchFamily="50" charset="-128"/>
                <a:ea typeface="AR P丸ゴシック体E" pitchFamily="50" charset="-128"/>
              </a:rPr>
              <a:t>被害児童に対する学校</a:t>
            </a:r>
            <a:r>
              <a:rPr lang="ja-JP" altLang="en-US" sz="2400" dirty="0">
                <a:latin typeface="AR P丸ゴシック体E" pitchFamily="50" charset="-128"/>
                <a:ea typeface="AR P丸ゴシック体E" pitchFamily="50" charset="-128"/>
              </a:rPr>
              <a:t>による指導</a:t>
            </a:r>
            <a:r>
              <a:rPr lang="ja-JP" altLang="en-US" sz="2400" dirty="0" smtClean="0">
                <a:latin typeface="AR P丸ゴシック体E" pitchFamily="50" charset="-128"/>
                <a:ea typeface="AR P丸ゴシック体E" pitchFamily="50" charset="-128"/>
              </a:rPr>
              <a:t>状況</a:t>
            </a:r>
            <a:endParaRPr lang="ja-JP" altLang="en-US" sz="2400" dirty="0">
              <a:latin typeface="AR P丸ゴシック体E" pitchFamily="50" charset="-128"/>
              <a:ea typeface="AR P丸ゴシック体E" pitchFamily="50" charset="-128"/>
            </a:endParaRPr>
          </a:p>
        </p:txBody>
      </p:sp>
      <p:sp>
        <p:nvSpPr>
          <p:cNvPr id="6" name="正方形/長方形 5"/>
          <p:cNvSpPr/>
          <p:nvPr/>
        </p:nvSpPr>
        <p:spPr>
          <a:xfrm>
            <a:off x="183966" y="5157192"/>
            <a:ext cx="3757308" cy="1015663"/>
          </a:xfrm>
          <a:prstGeom prst="rect">
            <a:avLst/>
          </a:prstGeom>
        </p:spPr>
        <p:txBody>
          <a:bodyPr wrap="square">
            <a:spAutoFit/>
          </a:bodyPr>
          <a:lstStyle/>
          <a:p>
            <a:r>
              <a:rPr lang="ja-JP" altLang="en-US" sz="1200" dirty="0"/>
              <a:t>平成</a:t>
            </a:r>
            <a:r>
              <a:rPr lang="en-US" altLang="ja-JP" sz="1200" dirty="0"/>
              <a:t>25</a:t>
            </a:r>
            <a:r>
              <a:rPr lang="ja-JP" altLang="en-US" sz="1200" dirty="0"/>
              <a:t>年中における出会い系サイトに起因して犯罪被害に遭った児童数</a:t>
            </a:r>
            <a:r>
              <a:rPr lang="ja-JP" altLang="en-US" sz="1200" dirty="0" smtClean="0"/>
              <a:t>は</a:t>
            </a:r>
            <a:r>
              <a:rPr lang="en-US" altLang="ja-JP" sz="1200" dirty="0" smtClean="0"/>
              <a:t>159</a:t>
            </a:r>
            <a:r>
              <a:rPr lang="ja-JP" altLang="en-US" sz="1200" dirty="0"/>
              <a:t>人（前年比</a:t>
            </a:r>
            <a:r>
              <a:rPr lang="en-US" altLang="ja-JP" sz="1200" dirty="0"/>
              <a:t>-59</a:t>
            </a:r>
            <a:r>
              <a:rPr lang="ja-JP" altLang="en-US" sz="1200" dirty="0"/>
              <a:t>人</a:t>
            </a:r>
            <a:r>
              <a:rPr lang="ja-JP" altLang="en-US" sz="1200" dirty="0" smtClean="0"/>
              <a:t>、</a:t>
            </a:r>
            <a:r>
              <a:rPr lang="en-US" altLang="ja-JP" sz="1200" dirty="0" smtClean="0"/>
              <a:t>-27.1</a:t>
            </a:r>
            <a:r>
              <a:rPr lang="en-US" altLang="ja-JP" sz="1200" dirty="0"/>
              <a:t>%</a:t>
            </a:r>
            <a:r>
              <a:rPr lang="ja-JP" altLang="en-US" sz="1200" dirty="0"/>
              <a:t>）と前年より減少しているものの、</a:t>
            </a:r>
            <a:r>
              <a:rPr lang="ja-JP" altLang="en-US" sz="1200" dirty="0" smtClean="0"/>
              <a:t>コミュニティサイト</a:t>
            </a:r>
            <a:r>
              <a:rPr lang="ja-JP" altLang="en-US" sz="1200" dirty="0"/>
              <a:t>に起因して犯罪被害に遭った児童数は</a:t>
            </a:r>
            <a:r>
              <a:rPr lang="en-US" altLang="ja-JP" sz="1200" dirty="0"/>
              <a:t>1,293</a:t>
            </a:r>
            <a:r>
              <a:rPr lang="ja-JP" altLang="en-US" sz="1200" dirty="0"/>
              <a:t>人で、前年と</a:t>
            </a:r>
            <a:r>
              <a:rPr lang="ja-JP" altLang="en-US" sz="1200" dirty="0" smtClean="0"/>
              <a:t>比較して</a:t>
            </a:r>
            <a:r>
              <a:rPr lang="en-US" altLang="ja-JP" sz="1200" dirty="0"/>
              <a:t>217</a:t>
            </a:r>
            <a:r>
              <a:rPr lang="ja-JP" altLang="en-US" sz="1200" dirty="0"/>
              <a:t>人（</a:t>
            </a:r>
            <a:r>
              <a:rPr lang="en-US" altLang="ja-JP" sz="1200" dirty="0"/>
              <a:t>+20.2%</a:t>
            </a:r>
            <a:r>
              <a:rPr lang="ja-JP" altLang="en-US" sz="1200" dirty="0"/>
              <a:t>）増加している。</a:t>
            </a:r>
          </a:p>
        </p:txBody>
      </p:sp>
      <p:sp>
        <p:nvSpPr>
          <p:cNvPr id="7" name="正方形/長方形 6"/>
          <p:cNvSpPr/>
          <p:nvPr/>
        </p:nvSpPr>
        <p:spPr>
          <a:xfrm>
            <a:off x="91491" y="6316339"/>
            <a:ext cx="5209866" cy="461665"/>
          </a:xfrm>
          <a:prstGeom prst="rect">
            <a:avLst/>
          </a:prstGeom>
        </p:spPr>
        <p:txBody>
          <a:bodyPr wrap="square">
            <a:spAutoFit/>
          </a:bodyPr>
          <a:lstStyle/>
          <a:p>
            <a:r>
              <a:rPr lang="ja-JP" altLang="ja-JP" sz="1200" dirty="0"/>
              <a:t>「</a:t>
            </a:r>
            <a:r>
              <a:rPr lang="ja-JP" altLang="ja-JP" sz="1200" dirty="0">
                <a:hlinkClick r:id="rId3" action="ppaction://hlinkfile" tooltip="児童の権利に関する条約"/>
              </a:rPr>
              <a:t>児童の権利に関する条約</a:t>
            </a:r>
            <a:r>
              <a:rPr lang="ja-JP" altLang="ja-JP" sz="1200" dirty="0"/>
              <a:t>」・「</a:t>
            </a:r>
            <a:r>
              <a:rPr lang="ja-JP" altLang="ja-JP" sz="1200" dirty="0">
                <a:hlinkClick r:id="rId4" action="ppaction://hlinkfile" tooltip="児童福祉法"/>
              </a:rPr>
              <a:t>児童福祉法</a:t>
            </a:r>
            <a:r>
              <a:rPr lang="ja-JP" altLang="ja-JP" sz="1200" dirty="0"/>
              <a:t>」・「</a:t>
            </a:r>
            <a:r>
              <a:rPr lang="ja-JP" altLang="ja-JP" sz="1200" dirty="0">
                <a:hlinkClick r:id="rId5" action="ppaction://hlinkfile" tooltip="児童虐待の防止等に関する法律"/>
              </a:rPr>
              <a:t>児童虐待防止法</a:t>
            </a:r>
            <a:r>
              <a:rPr lang="ja-JP" altLang="ja-JP" sz="1200" dirty="0"/>
              <a:t>」・「</a:t>
            </a:r>
            <a:r>
              <a:rPr lang="ja-JP" altLang="ja-JP" sz="1200" dirty="0">
                <a:hlinkClick r:id="rId6" action="ppaction://hlinkfile" tooltip="児童買春、児童ポルノに係る行為等の処罰及び児童の保護等に関する法律"/>
              </a:rPr>
              <a:t>児童買春・児童ポルノ禁止法</a:t>
            </a:r>
            <a:r>
              <a:rPr lang="ja-JP" altLang="ja-JP" sz="1200" dirty="0"/>
              <a:t>」における児童とは、</a:t>
            </a:r>
            <a:r>
              <a:rPr lang="ja-JP" altLang="ja-JP" sz="1200" dirty="0">
                <a:hlinkClick r:id="rId7" action="ppaction://hlinkfile" tooltip="年齢"/>
              </a:rPr>
              <a:t>年齢</a:t>
            </a:r>
            <a:r>
              <a:rPr lang="ja-JP" altLang="ja-JP" sz="1200" dirty="0"/>
              <a:t>が「満18歳に満たない者」をいう。</a:t>
            </a:r>
            <a:endParaRPr lang="ja-JP" altLang="en-US" sz="1200" dirty="0"/>
          </a:p>
        </p:txBody>
      </p:sp>
      <p:sp>
        <p:nvSpPr>
          <p:cNvPr id="8" name="正方形/長方形 7"/>
          <p:cNvSpPr/>
          <p:nvPr/>
        </p:nvSpPr>
        <p:spPr>
          <a:xfrm>
            <a:off x="208269" y="1700808"/>
            <a:ext cx="2620948" cy="923330"/>
          </a:xfrm>
          <a:prstGeom prst="rect">
            <a:avLst/>
          </a:prstGeom>
          <a:solidFill>
            <a:srgbClr val="FFFF00"/>
          </a:solidFill>
        </p:spPr>
        <p:txBody>
          <a:bodyPr wrap="square">
            <a:spAutoFit/>
          </a:bodyPr>
          <a:lstStyle/>
          <a:p>
            <a:r>
              <a:rPr lang="ja-JP" altLang="en-US" dirty="0"/>
              <a:t>学校において注意を受けていた割合が７割以上（</a:t>
            </a:r>
            <a:r>
              <a:rPr lang="en-US" altLang="ja-JP" dirty="0"/>
              <a:t>70.2%</a:t>
            </a:r>
            <a:r>
              <a:rPr lang="ja-JP" altLang="en-US" dirty="0"/>
              <a:t>）を</a:t>
            </a:r>
            <a:r>
              <a:rPr lang="ja-JP" altLang="en-US" dirty="0" smtClean="0"/>
              <a:t>占める</a:t>
            </a:r>
            <a:r>
              <a:rPr lang="ja-JP" altLang="en-US" dirty="0"/>
              <a:t>。</a:t>
            </a:r>
          </a:p>
        </p:txBody>
      </p:sp>
      <p:sp>
        <p:nvSpPr>
          <p:cNvPr id="2" name="正方形/長方形 1"/>
          <p:cNvSpPr/>
          <p:nvPr/>
        </p:nvSpPr>
        <p:spPr>
          <a:xfrm>
            <a:off x="7458145" y="339506"/>
            <a:ext cx="1683474" cy="461665"/>
          </a:xfrm>
          <a:prstGeom prst="rect">
            <a:avLst/>
          </a:prstGeom>
        </p:spPr>
        <p:txBody>
          <a:bodyPr wrap="none">
            <a:spAutoFit/>
          </a:bodyPr>
          <a:lstStyle/>
          <a:p>
            <a:pPr lvl="0"/>
            <a:r>
              <a:rPr lang="ja-JP" altLang="en-US" sz="2400" dirty="0">
                <a:solidFill>
                  <a:prstClr val="black"/>
                </a:solidFill>
                <a:latin typeface="AR P丸ゴシック体E" pitchFamily="50" charset="-128"/>
                <a:ea typeface="AR P丸ゴシック体E" pitchFamily="50" charset="-128"/>
              </a:rPr>
              <a:t>（</a:t>
            </a:r>
            <a:r>
              <a:rPr lang="en-US" altLang="ja-JP" sz="2400" dirty="0">
                <a:solidFill>
                  <a:prstClr val="black"/>
                </a:solidFill>
                <a:latin typeface="AR P丸ゴシック体E" pitchFamily="50" charset="-128"/>
                <a:ea typeface="AR P丸ゴシック体E" pitchFamily="50" charset="-128"/>
              </a:rPr>
              <a:t>n = 208</a:t>
            </a:r>
            <a:r>
              <a:rPr lang="ja-JP" altLang="en-US" sz="2400" dirty="0">
                <a:solidFill>
                  <a:prstClr val="black"/>
                </a:solidFill>
                <a:latin typeface="AR P丸ゴシック体E" pitchFamily="50" charset="-128"/>
                <a:ea typeface="AR P丸ゴシック体E" pitchFamily="50" charset="-128"/>
              </a:rPr>
              <a:t>）</a:t>
            </a:r>
          </a:p>
        </p:txBody>
      </p:sp>
    </p:spTree>
    <p:extLst>
      <p:ext uri="{BB962C8B-B14F-4D97-AF65-F5344CB8AC3E}">
        <p14:creationId xmlns:p14="http://schemas.microsoft.com/office/powerpoint/2010/main" val="1471515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0441" y="548680"/>
            <a:ext cx="5705475"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804915" y="8765"/>
            <a:ext cx="6336704" cy="276999"/>
          </a:xfrm>
          <a:prstGeom prst="rect">
            <a:avLst/>
          </a:prstGeom>
        </p:spPr>
        <p:txBody>
          <a:bodyPr wrap="square">
            <a:spAutoFit/>
          </a:bodyPr>
          <a:lstStyle/>
          <a:p>
            <a:pPr algn="r"/>
            <a:r>
              <a:rPr lang="ja-JP" altLang="en-US" sz="1200" dirty="0"/>
              <a:t>コミュニティサイトに起因する児童被害の事犯に係る調査</a:t>
            </a:r>
            <a:r>
              <a:rPr lang="ja-JP" altLang="en-US" sz="1200" dirty="0" smtClean="0"/>
              <a:t>結果（</a:t>
            </a:r>
            <a:r>
              <a:rPr lang="ja-JP" altLang="en-US" sz="1200" dirty="0"/>
              <a:t>平成</a:t>
            </a:r>
            <a:r>
              <a:rPr lang="en-US" altLang="ja-JP" sz="1200" dirty="0"/>
              <a:t>25</a:t>
            </a:r>
            <a:r>
              <a:rPr lang="ja-JP" altLang="en-US" sz="1200" dirty="0"/>
              <a:t>年下半期</a:t>
            </a:r>
            <a:r>
              <a:rPr lang="ja-JP" altLang="en-US" sz="1200" dirty="0" smtClean="0"/>
              <a:t>）（警察庁）</a:t>
            </a:r>
            <a:endParaRPr lang="ja-JP" altLang="en-US" sz="1200" dirty="0"/>
          </a:p>
        </p:txBody>
      </p:sp>
      <p:sp>
        <p:nvSpPr>
          <p:cNvPr id="5" name="テキスト ボックス 4"/>
          <p:cNvSpPr txBox="1"/>
          <p:nvPr/>
        </p:nvSpPr>
        <p:spPr>
          <a:xfrm>
            <a:off x="61713" y="339506"/>
            <a:ext cx="5239643" cy="461665"/>
          </a:xfrm>
          <a:prstGeom prst="rect">
            <a:avLst/>
          </a:prstGeom>
          <a:noFill/>
        </p:spPr>
        <p:txBody>
          <a:bodyPr wrap="square" rtlCol="0">
            <a:spAutoFit/>
          </a:bodyPr>
          <a:lstStyle/>
          <a:p>
            <a:r>
              <a:rPr lang="ja-JP" altLang="en-US" sz="2400" dirty="0" smtClean="0">
                <a:latin typeface="AR P丸ゴシック体E" pitchFamily="50" charset="-128"/>
                <a:ea typeface="AR P丸ゴシック体E" pitchFamily="50" charset="-128"/>
              </a:rPr>
              <a:t>被害児童のフィルタリング</a:t>
            </a:r>
            <a:r>
              <a:rPr lang="ja-JP" altLang="en-US" sz="2400" dirty="0">
                <a:latin typeface="AR P丸ゴシック体E" pitchFamily="50" charset="-128"/>
                <a:ea typeface="AR P丸ゴシック体E" pitchFamily="50" charset="-128"/>
              </a:rPr>
              <a:t>の加入</a:t>
            </a:r>
            <a:r>
              <a:rPr lang="ja-JP" altLang="en-US" sz="2400" dirty="0" smtClean="0">
                <a:latin typeface="AR P丸ゴシック体E" pitchFamily="50" charset="-128"/>
                <a:ea typeface="AR P丸ゴシック体E" pitchFamily="50" charset="-128"/>
              </a:rPr>
              <a:t>状況</a:t>
            </a:r>
            <a:endParaRPr lang="ja-JP" altLang="en-US" sz="2400" dirty="0">
              <a:latin typeface="AR P丸ゴシック体E" pitchFamily="50" charset="-128"/>
              <a:ea typeface="AR P丸ゴシック体E" pitchFamily="50" charset="-128"/>
            </a:endParaRPr>
          </a:p>
        </p:txBody>
      </p:sp>
      <p:sp>
        <p:nvSpPr>
          <p:cNvPr id="6" name="正方形/長方形 5"/>
          <p:cNvSpPr/>
          <p:nvPr/>
        </p:nvSpPr>
        <p:spPr>
          <a:xfrm>
            <a:off x="183966" y="5157192"/>
            <a:ext cx="3757308" cy="1015663"/>
          </a:xfrm>
          <a:prstGeom prst="rect">
            <a:avLst/>
          </a:prstGeom>
        </p:spPr>
        <p:txBody>
          <a:bodyPr wrap="square">
            <a:spAutoFit/>
          </a:bodyPr>
          <a:lstStyle/>
          <a:p>
            <a:r>
              <a:rPr lang="ja-JP" altLang="en-US" sz="1200" dirty="0"/>
              <a:t>平成</a:t>
            </a:r>
            <a:r>
              <a:rPr lang="en-US" altLang="ja-JP" sz="1200" dirty="0"/>
              <a:t>25</a:t>
            </a:r>
            <a:r>
              <a:rPr lang="ja-JP" altLang="en-US" sz="1200" dirty="0"/>
              <a:t>年中における出会い系サイトに起因して犯罪被害に遭った児童数</a:t>
            </a:r>
            <a:r>
              <a:rPr lang="ja-JP" altLang="en-US" sz="1200" dirty="0" smtClean="0"/>
              <a:t>は</a:t>
            </a:r>
            <a:r>
              <a:rPr lang="en-US" altLang="ja-JP" sz="1200" dirty="0" smtClean="0"/>
              <a:t>159</a:t>
            </a:r>
            <a:r>
              <a:rPr lang="ja-JP" altLang="en-US" sz="1200" dirty="0"/>
              <a:t>人（前年比</a:t>
            </a:r>
            <a:r>
              <a:rPr lang="en-US" altLang="ja-JP" sz="1200" dirty="0"/>
              <a:t>-59</a:t>
            </a:r>
            <a:r>
              <a:rPr lang="ja-JP" altLang="en-US" sz="1200" dirty="0"/>
              <a:t>人</a:t>
            </a:r>
            <a:r>
              <a:rPr lang="ja-JP" altLang="en-US" sz="1200" dirty="0" smtClean="0"/>
              <a:t>、</a:t>
            </a:r>
            <a:r>
              <a:rPr lang="en-US" altLang="ja-JP" sz="1200" dirty="0" smtClean="0"/>
              <a:t>-27.1</a:t>
            </a:r>
            <a:r>
              <a:rPr lang="en-US" altLang="ja-JP" sz="1200" dirty="0"/>
              <a:t>%</a:t>
            </a:r>
            <a:r>
              <a:rPr lang="ja-JP" altLang="en-US" sz="1200" dirty="0"/>
              <a:t>）と前年より減少しているものの、</a:t>
            </a:r>
            <a:r>
              <a:rPr lang="ja-JP" altLang="en-US" sz="1200" dirty="0" smtClean="0"/>
              <a:t>コミュニティサイト</a:t>
            </a:r>
            <a:r>
              <a:rPr lang="ja-JP" altLang="en-US" sz="1200" dirty="0"/>
              <a:t>に起因して犯罪被害に遭った児童数は</a:t>
            </a:r>
            <a:r>
              <a:rPr lang="en-US" altLang="ja-JP" sz="1200" dirty="0"/>
              <a:t>1,293</a:t>
            </a:r>
            <a:r>
              <a:rPr lang="ja-JP" altLang="en-US" sz="1200" dirty="0"/>
              <a:t>人で、前年と</a:t>
            </a:r>
            <a:r>
              <a:rPr lang="ja-JP" altLang="en-US" sz="1200" dirty="0" smtClean="0"/>
              <a:t>比較して</a:t>
            </a:r>
            <a:r>
              <a:rPr lang="en-US" altLang="ja-JP" sz="1200" dirty="0"/>
              <a:t>217</a:t>
            </a:r>
            <a:r>
              <a:rPr lang="ja-JP" altLang="en-US" sz="1200" dirty="0"/>
              <a:t>人（</a:t>
            </a:r>
            <a:r>
              <a:rPr lang="en-US" altLang="ja-JP" sz="1200" dirty="0"/>
              <a:t>+20.2%</a:t>
            </a:r>
            <a:r>
              <a:rPr lang="ja-JP" altLang="en-US" sz="1200" dirty="0"/>
              <a:t>）増加している。</a:t>
            </a:r>
          </a:p>
        </p:txBody>
      </p:sp>
      <p:sp>
        <p:nvSpPr>
          <p:cNvPr id="7" name="正方形/長方形 6"/>
          <p:cNvSpPr/>
          <p:nvPr/>
        </p:nvSpPr>
        <p:spPr>
          <a:xfrm>
            <a:off x="91491" y="6316339"/>
            <a:ext cx="5209866" cy="461665"/>
          </a:xfrm>
          <a:prstGeom prst="rect">
            <a:avLst/>
          </a:prstGeom>
        </p:spPr>
        <p:txBody>
          <a:bodyPr wrap="square">
            <a:spAutoFit/>
          </a:bodyPr>
          <a:lstStyle/>
          <a:p>
            <a:r>
              <a:rPr lang="ja-JP" altLang="ja-JP" sz="1200" dirty="0"/>
              <a:t>「</a:t>
            </a:r>
            <a:r>
              <a:rPr lang="ja-JP" altLang="ja-JP" sz="1200" dirty="0">
                <a:hlinkClick r:id="rId3" action="ppaction://hlinkfile" tooltip="児童の権利に関する条約"/>
              </a:rPr>
              <a:t>児童の権利に関する条約</a:t>
            </a:r>
            <a:r>
              <a:rPr lang="ja-JP" altLang="ja-JP" sz="1200" dirty="0"/>
              <a:t>」・「</a:t>
            </a:r>
            <a:r>
              <a:rPr lang="ja-JP" altLang="ja-JP" sz="1200" dirty="0">
                <a:hlinkClick r:id="rId4" action="ppaction://hlinkfile" tooltip="児童福祉法"/>
              </a:rPr>
              <a:t>児童福祉法</a:t>
            </a:r>
            <a:r>
              <a:rPr lang="ja-JP" altLang="ja-JP" sz="1200" dirty="0"/>
              <a:t>」・「</a:t>
            </a:r>
            <a:r>
              <a:rPr lang="ja-JP" altLang="ja-JP" sz="1200" dirty="0">
                <a:hlinkClick r:id="rId5" action="ppaction://hlinkfile" tooltip="児童虐待の防止等に関する法律"/>
              </a:rPr>
              <a:t>児童虐待防止法</a:t>
            </a:r>
            <a:r>
              <a:rPr lang="ja-JP" altLang="ja-JP" sz="1200" dirty="0"/>
              <a:t>」・「</a:t>
            </a:r>
            <a:r>
              <a:rPr lang="ja-JP" altLang="ja-JP" sz="1200" dirty="0">
                <a:hlinkClick r:id="rId6" action="ppaction://hlinkfile" tooltip="児童買春、児童ポルノに係る行為等の処罰及び児童の保護等に関する法律"/>
              </a:rPr>
              <a:t>児童買春・児童ポルノ禁止法</a:t>
            </a:r>
            <a:r>
              <a:rPr lang="ja-JP" altLang="ja-JP" sz="1200" dirty="0"/>
              <a:t>」における児童とは、</a:t>
            </a:r>
            <a:r>
              <a:rPr lang="ja-JP" altLang="ja-JP" sz="1200" dirty="0">
                <a:hlinkClick r:id="rId7" action="ppaction://hlinkfile" tooltip="年齢"/>
              </a:rPr>
              <a:t>年齢</a:t>
            </a:r>
            <a:r>
              <a:rPr lang="ja-JP" altLang="ja-JP" sz="1200" dirty="0"/>
              <a:t>が「満18歳に満たない者」をいう。</a:t>
            </a:r>
            <a:endParaRPr lang="ja-JP" altLang="en-US" sz="1200" dirty="0"/>
          </a:p>
        </p:txBody>
      </p:sp>
      <p:sp>
        <p:nvSpPr>
          <p:cNvPr id="8" name="正方形/長方形 7"/>
          <p:cNvSpPr/>
          <p:nvPr/>
        </p:nvSpPr>
        <p:spPr>
          <a:xfrm>
            <a:off x="208268" y="1700808"/>
            <a:ext cx="3067587" cy="646331"/>
          </a:xfrm>
          <a:prstGeom prst="rect">
            <a:avLst/>
          </a:prstGeom>
          <a:solidFill>
            <a:srgbClr val="FFFF00"/>
          </a:solidFill>
        </p:spPr>
        <p:txBody>
          <a:bodyPr wrap="square">
            <a:spAutoFit/>
          </a:bodyPr>
          <a:lstStyle/>
          <a:p>
            <a:r>
              <a:rPr lang="ja-JP" altLang="en-US" dirty="0"/>
              <a:t>フィルタリング未加入の割合が９割以上を占める。</a:t>
            </a:r>
          </a:p>
        </p:txBody>
      </p:sp>
      <p:sp>
        <p:nvSpPr>
          <p:cNvPr id="2" name="正方形/長方形 1"/>
          <p:cNvSpPr/>
          <p:nvPr/>
        </p:nvSpPr>
        <p:spPr>
          <a:xfrm>
            <a:off x="7435730" y="285764"/>
            <a:ext cx="1683474" cy="461665"/>
          </a:xfrm>
          <a:prstGeom prst="rect">
            <a:avLst/>
          </a:prstGeom>
        </p:spPr>
        <p:txBody>
          <a:bodyPr wrap="none">
            <a:spAutoFit/>
          </a:bodyPr>
          <a:lstStyle/>
          <a:p>
            <a:pPr lvl="0"/>
            <a:r>
              <a:rPr lang="ja-JP" altLang="en-US" sz="2400" dirty="0">
                <a:solidFill>
                  <a:prstClr val="black"/>
                </a:solidFill>
                <a:latin typeface="AR P丸ゴシック体E" pitchFamily="50" charset="-128"/>
                <a:ea typeface="AR P丸ゴシック体E" pitchFamily="50" charset="-128"/>
              </a:rPr>
              <a:t>（</a:t>
            </a:r>
            <a:r>
              <a:rPr lang="en-US" altLang="ja-JP" sz="2400" dirty="0">
                <a:solidFill>
                  <a:prstClr val="black"/>
                </a:solidFill>
                <a:latin typeface="AR P丸ゴシック体E" pitchFamily="50" charset="-128"/>
                <a:ea typeface="AR P丸ゴシック体E" pitchFamily="50" charset="-128"/>
              </a:rPr>
              <a:t>n = 327</a:t>
            </a:r>
            <a:r>
              <a:rPr lang="ja-JP" altLang="en-US" sz="2400" dirty="0">
                <a:solidFill>
                  <a:prstClr val="black"/>
                </a:solidFill>
                <a:latin typeface="AR P丸ゴシック体E" pitchFamily="50" charset="-128"/>
                <a:ea typeface="AR P丸ゴシック体E" pitchFamily="50" charset="-128"/>
              </a:rPr>
              <a:t>）</a:t>
            </a:r>
          </a:p>
        </p:txBody>
      </p:sp>
    </p:spTree>
    <p:extLst>
      <p:ext uri="{BB962C8B-B14F-4D97-AF65-F5344CB8AC3E}">
        <p14:creationId xmlns:p14="http://schemas.microsoft.com/office/powerpoint/2010/main" val="646978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430811" y="0"/>
            <a:ext cx="6764701" cy="276999"/>
          </a:xfrm>
          <a:prstGeom prst="rect">
            <a:avLst/>
          </a:prstGeom>
        </p:spPr>
        <p:txBody>
          <a:bodyPr wrap="square">
            <a:spAutoFit/>
          </a:bodyPr>
          <a:lstStyle/>
          <a:p>
            <a:pPr algn="r"/>
            <a:r>
              <a:rPr lang="ja-JP" altLang="en-US" sz="1200" dirty="0"/>
              <a:t>ちょっと待って携帯スマホ（Ｈ２６文科省</a:t>
            </a:r>
            <a:r>
              <a:rPr lang="ja-JP" altLang="en-US" sz="1200" dirty="0" smtClean="0"/>
              <a:t>）</a:t>
            </a:r>
            <a:endParaRPr lang="ja-JP" altLang="en-US" sz="1200" dirty="0"/>
          </a:p>
        </p:txBody>
      </p:sp>
      <p:sp>
        <p:nvSpPr>
          <p:cNvPr id="2" name="角丸四角形 1"/>
          <p:cNvSpPr/>
          <p:nvPr/>
        </p:nvSpPr>
        <p:spPr>
          <a:xfrm>
            <a:off x="55965" y="260648"/>
            <a:ext cx="9020741" cy="1080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000000"/>
                </a:solidFill>
                <a:latin typeface="AR悠々ｺﾞｼｯｸ体E04" pitchFamily="49" charset="-128"/>
                <a:ea typeface="AR悠々ｺﾞｼｯｸ体E04" pitchFamily="49" charset="-128"/>
              </a:rPr>
              <a:t>ルールを作って安心</a:t>
            </a:r>
            <a:r>
              <a:rPr lang="ja-JP" altLang="en-US" sz="3200" dirty="0" smtClean="0">
                <a:solidFill>
                  <a:srgbClr val="000000"/>
                </a:solidFill>
                <a:latin typeface="AR悠々ｺﾞｼｯｸ体E04" pitchFamily="49" charset="-128"/>
                <a:ea typeface="AR悠々ｺﾞｼｯｸ体E04" pitchFamily="49" charset="-128"/>
              </a:rPr>
              <a:t>を！</a:t>
            </a:r>
            <a:endParaRPr lang="en-US" altLang="ja-JP" sz="3200" dirty="0" smtClean="0">
              <a:solidFill>
                <a:srgbClr val="000000"/>
              </a:solidFill>
              <a:latin typeface="AR悠々ｺﾞｼｯｸ体E04" pitchFamily="49" charset="-128"/>
              <a:ea typeface="AR悠々ｺﾞｼｯｸ体E04" pitchFamily="49" charset="-128"/>
            </a:endParaRPr>
          </a:p>
          <a:p>
            <a:pPr algn="ctr"/>
            <a:r>
              <a:rPr lang="ja-JP" altLang="en-US" sz="3200" dirty="0" smtClean="0">
                <a:solidFill>
                  <a:srgbClr val="000000"/>
                </a:solidFill>
                <a:latin typeface="AR悠々ｺﾞｼｯｸ体E04" pitchFamily="49" charset="-128"/>
                <a:ea typeface="AR悠々ｺﾞｼｯｸ体E04" pitchFamily="49" charset="-128"/>
              </a:rPr>
              <a:t>フィルタリング</a:t>
            </a:r>
            <a:r>
              <a:rPr lang="ja-JP" altLang="en-US" sz="3200" dirty="0">
                <a:solidFill>
                  <a:srgbClr val="000000"/>
                </a:solidFill>
                <a:latin typeface="AR悠々ｺﾞｼｯｸ体E04" pitchFamily="49" charset="-128"/>
                <a:ea typeface="AR悠々ｺﾞｼｯｸ体E04" pitchFamily="49" charset="-128"/>
              </a:rPr>
              <a:t>をかけて安全を！</a:t>
            </a:r>
            <a:endParaRPr lang="en-US" altLang="ja-JP" sz="3200" dirty="0">
              <a:solidFill>
                <a:prstClr val="black"/>
              </a:solidFill>
              <a:latin typeface="AR悠々ｺﾞｼｯｸ体E04" pitchFamily="49" charset="-128"/>
              <a:ea typeface="AR悠々ｺﾞｼｯｸ体E04" pitchFamily="49" charset="-128"/>
            </a:endParaRPr>
          </a:p>
        </p:txBody>
      </p:sp>
      <p:sp>
        <p:nvSpPr>
          <p:cNvPr id="21" name="角丸四角形 20"/>
          <p:cNvSpPr/>
          <p:nvPr/>
        </p:nvSpPr>
        <p:spPr>
          <a:xfrm>
            <a:off x="112843" y="2348880"/>
            <a:ext cx="4747189" cy="792088"/>
          </a:xfrm>
          <a:prstGeom prst="roundRect">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200" dirty="0" smtClean="0">
                <a:solidFill>
                  <a:srgbClr val="000000"/>
                </a:solidFill>
                <a:latin typeface="HG丸ｺﾞｼｯｸM-PRO"/>
                <a:ea typeface="HG丸ｺﾞｼｯｸM-PRO"/>
              </a:rPr>
              <a:t>１</a:t>
            </a:r>
            <a:r>
              <a:rPr lang="ja-JP" altLang="en-US" sz="1200" dirty="0">
                <a:solidFill>
                  <a:srgbClr val="000000"/>
                </a:solidFill>
                <a:latin typeface="HG丸ｺﾞｼｯｸM-PRO"/>
                <a:ea typeface="HG丸ｺﾞｼｯｸM-PRO"/>
              </a:rPr>
              <a:t>．子供達にルールを作らせる。 </a:t>
            </a:r>
          </a:p>
          <a:p>
            <a:r>
              <a:rPr lang="ja-JP" altLang="en-US" sz="1200" dirty="0">
                <a:solidFill>
                  <a:srgbClr val="000000"/>
                </a:solidFill>
                <a:latin typeface="HG丸ｺﾞｼｯｸM-PRO"/>
                <a:ea typeface="HG丸ｺﾞｼｯｸM-PRO"/>
              </a:rPr>
              <a:t>２．親の希望をいれて無理のないルールを作る。 </a:t>
            </a:r>
          </a:p>
          <a:p>
            <a:r>
              <a:rPr lang="ja-JP" altLang="en-US" sz="1200" dirty="0">
                <a:solidFill>
                  <a:srgbClr val="000000"/>
                </a:solidFill>
                <a:latin typeface="HG丸ｺﾞｼｯｸM-PRO"/>
                <a:ea typeface="HG丸ｺﾞｼｯｸM-PRO"/>
              </a:rPr>
              <a:t>３．ルールを守れなかったときのルールをしっかり伝えておく。 </a:t>
            </a:r>
          </a:p>
          <a:p>
            <a:r>
              <a:rPr lang="ja-JP" altLang="en-US" sz="1200" dirty="0">
                <a:solidFill>
                  <a:srgbClr val="000000"/>
                </a:solidFill>
                <a:latin typeface="HG丸ｺﾞｼｯｸM-PRO"/>
                <a:ea typeface="HG丸ｺﾞｼｯｸM-PRO"/>
              </a:rPr>
              <a:t>４．ルールは子供の成長に合わせて見直しをする </a:t>
            </a:r>
          </a:p>
        </p:txBody>
      </p:sp>
      <p:sp>
        <p:nvSpPr>
          <p:cNvPr id="6" name="正方形/長方形 5"/>
          <p:cNvSpPr/>
          <p:nvPr/>
        </p:nvSpPr>
        <p:spPr>
          <a:xfrm>
            <a:off x="1" y="1412776"/>
            <a:ext cx="6372199" cy="938719"/>
          </a:xfrm>
          <a:prstGeom prst="rect">
            <a:avLst/>
          </a:prstGeom>
        </p:spPr>
        <p:txBody>
          <a:bodyPr wrap="square">
            <a:spAutoFit/>
          </a:bodyPr>
          <a:lstStyle/>
          <a:p>
            <a:r>
              <a:rPr lang="ja-JP" altLang="en-US" sz="1100" dirty="0">
                <a:solidFill>
                  <a:srgbClr val="000000"/>
                </a:solidFill>
                <a:latin typeface="HG丸ｺﾞｼｯｸM-PRO"/>
                <a:ea typeface="HG丸ｺﾞｼｯｸM-PRO"/>
              </a:rPr>
              <a:t>ネットを利用する際にどんな機器を使うかという違いはあっても、基本は人と人がつながる世界</a:t>
            </a:r>
            <a:r>
              <a:rPr lang="ja-JP" altLang="en-US" sz="1100" dirty="0" smtClean="0">
                <a:solidFill>
                  <a:srgbClr val="000000"/>
                </a:solidFill>
                <a:latin typeface="HG丸ｺﾞｼｯｸM-PRO"/>
                <a:ea typeface="HG丸ｺﾞｼｯｸM-PRO"/>
              </a:rPr>
              <a:t>。</a:t>
            </a:r>
            <a:endParaRPr lang="en-US" altLang="ja-JP" sz="1100" dirty="0" smtClean="0">
              <a:solidFill>
                <a:srgbClr val="000000"/>
              </a:solidFill>
              <a:latin typeface="HG丸ｺﾞｼｯｸM-PRO"/>
              <a:ea typeface="HG丸ｺﾞｼｯｸM-PRO"/>
            </a:endParaRPr>
          </a:p>
          <a:p>
            <a:r>
              <a:rPr lang="ja-JP" altLang="en-US" sz="1100" dirty="0" smtClean="0">
                <a:solidFill>
                  <a:srgbClr val="000000"/>
                </a:solidFill>
                <a:latin typeface="HG丸ｺﾞｼｯｸM-PRO"/>
                <a:ea typeface="HG丸ｺﾞｼｯｸM-PRO"/>
              </a:rPr>
              <a:t>楽しく</a:t>
            </a:r>
            <a:r>
              <a:rPr lang="ja-JP" altLang="en-US" sz="1100" dirty="0">
                <a:solidFill>
                  <a:srgbClr val="000000"/>
                </a:solidFill>
                <a:latin typeface="HG丸ｺﾞｼｯｸM-PRO"/>
                <a:ea typeface="HG丸ｺﾞｼｯｸM-PRO"/>
              </a:rPr>
              <a:t>安全に使うためには、ルールをつくることがおすすめ。 </a:t>
            </a:r>
          </a:p>
          <a:p>
            <a:r>
              <a:rPr lang="ja-JP" altLang="en-US" sz="1100" dirty="0">
                <a:solidFill>
                  <a:srgbClr val="000000"/>
                </a:solidFill>
                <a:latin typeface="HG丸ｺﾞｼｯｸM-PRO"/>
                <a:ea typeface="HG丸ｺﾞｼｯｸM-PRO"/>
              </a:rPr>
              <a:t>それぞれの家庭と環境に合わせて、子供と一緒に話し合いながら子供が実行できるような無理のない具体的なルール作りを考えてみましょう。 </a:t>
            </a:r>
          </a:p>
          <a:p>
            <a:r>
              <a:rPr lang="ja-JP" altLang="en-US" sz="1100" dirty="0">
                <a:solidFill>
                  <a:srgbClr val="000000"/>
                </a:solidFill>
                <a:latin typeface="HG丸ｺﾞｼｯｸM-PRO"/>
                <a:ea typeface="HG丸ｺﾞｼｯｸM-PRO"/>
              </a:rPr>
              <a:t>ルールが決まったら、紙に書いてリビングに貼っておきましょう。 </a:t>
            </a:r>
            <a:endParaRPr lang="en-US" altLang="ja-JP" sz="1100" dirty="0" smtClean="0">
              <a:solidFill>
                <a:srgbClr val="000000"/>
              </a:solidFill>
              <a:latin typeface="HG丸ｺﾞｼｯｸM-PRO"/>
              <a:ea typeface="HG丸ｺﾞｼｯｸM-PRO"/>
            </a:endParaRPr>
          </a:p>
        </p:txBody>
      </p:sp>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1470963"/>
            <a:ext cx="1902039" cy="134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正方形/長方形 16"/>
          <p:cNvSpPr/>
          <p:nvPr/>
        </p:nvSpPr>
        <p:spPr>
          <a:xfrm>
            <a:off x="0" y="3099732"/>
            <a:ext cx="5940152" cy="3785652"/>
          </a:xfrm>
          <a:prstGeom prst="rect">
            <a:avLst/>
          </a:prstGeom>
        </p:spPr>
        <p:txBody>
          <a:bodyPr wrap="square">
            <a:spAutoFit/>
          </a:bodyPr>
          <a:lstStyle/>
          <a:p>
            <a:r>
              <a:rPr lang="en-US" altLang="ja-JP" sz="1200" dirty="0" smtClean="0">
                <a:solidFill>
                  <a:srgbClr val="000000"/>
                </a:solidFill>
                <a:latin typeface="HG丸ｺﾞｼｯｸM-PRO" pitchFamily="50" charset="-128"/>
                <a:ea typeface="HG丸ｺﾞｼｯｸM-PRO" pitchFamily="50" charset="-128"/>
              </a:rPr>
              <a:t>【</a:t>
            </a:r>
            <a:r>
              <a:rPr lang="ja-JP" altLang="en-US" sz="1200" dirty="0">
                <a:solidFill>
                  <a:srgbClr val="000000"/>
                </a:solidFill>
                <a:latin typeface="HG丸ｺﾞｼｯｸM-PRO" pitchFamily="50" charset="-128"/>
                <a:ea typeface="HG丸ｺﾞｼｯｸM-PRO" pitchFamily="50" charset="-128"/>
              </a:rPr>
              <a:t>保護者のみなさまへ</a:t>
            </a:r>
            <a:r>
              <a:rPr lang="en-US" altLang="ja-JP" sz="1200" dirty="0" smtClean="0">
                <a:solidFill>
                  <a:srgbClr val="000000"/>
                </a:solidFill>
                <a:latin typeface="HG丸ｺﾞｼｯｸM-PRO" pitchFamily="50" charset="-128"/>
                <a:ea typeface="HG丸ｺﾞｼｯｸM-PRO" pitchFamily="50" charset="-128"/>
              </a:rPr>
              <a:t>】</a:t>
            </a:r>
            <a:endParaRPr lang="ja-JP" altLang="en-US" sz="1200" dirty="0">
              <a:solidFill>
                <a:srgbClr val="000000"/>
              </a:solidFill>
              <a:latin typeface="HG丸ｺﾞｼｯｸM-PRO" pitchFamily="50" charset="-128"/>
              <a:ea typeface="HG丸ｺﾞｼｯｸM-PRO" pitchFamily="50" charset="-128"/>
            </a:endParaRPr>
          </a:p>
          <a:p>
            <a:r>
              <a:rPr lang="ja-JP" altLang="en-US" sz="1200" dirty="0">
                <a:solidFill>
                  <a:srgbClr val="000000"/>
                </a:solidFill>
                <a:latin typeface="HG丸ｺﾞｼｯｸM-PRO" pitchFamily="50" charset="-128"/>
                <a:ea typeface="HG丸ｺﾞｼｯｸM-PRO" pitchFamily="50" charset="-128"/>
              </a:rPr>
              <a:t>インターネットの危険なサイトの閲覧を</a:t>
            </a:r>
            <a:r>
              <a:rPr lang="ja-JP" altLang="en-US" sz="1200" dirty="0" smtClean="0">
                <a:solidFill>
                  <a:srgbClr val="000000"/>
                </a:solidFill>
                <a:latin typeface="HG丸ｺﾞｼｯｸM-PRO" pitchFamily="50" charset="-128"/>
                <a:ea typeface="HG丸ｺﾞｼｯｸM-PRO" pitchFamily="50" charset="-128"/>
              </a:rPr>
              <a:t>ブロックする</a:t>
            </a:r>
            <a:r>
              <a:rPr lang="ja-JP" altLang="en-US" sz="1200" dirty="0">
                <a:solidFill>
                  <a:srgbClr val="000000"/>
                </a:solidFill>
                <a:latin typeface="HG丸ｺﾞｼｯｸM-PRO" pitchFamily="50" charset="-128"/>
                <a:ea typeface="HG丸ｺﾞｼｯｸM-PRO" pitchFamily="50" charset="-128"/>
              </a:rPr>
              <a:t>仕組みが「フィルタリング」です。 </a:t>
            </a:r>
          </a:p>
          <a:p>
            <a:r>
              <a:rPr lang="ja-JP" altLang="en-US" sz="1200" dirty="0">
                <a:solidFill>
                  <a:srgbClr val="000000"/>
                </a:solidFill>
                <a:latin typeface="HG丸ｺﾞｼｯｸM-PRO" pitchFamily="50" charset="-128"/>
                <a:ea typeface="HG丸ｺﾞｼｯｸM-PRO" pitchFamily="50" charset="-128"/>
              </a:rPr>
              <a:t>現在、「青少年インターネット環境整備法」と</a:t>
            </a:r>
            <a:r>
              <a:rPr lang="ja-JP" altLang="en-US" sz="1200" dirty="0" smtClean="0">
                <a:solidFill>
                  <a:srgbClr val="000000"/>
                </a:solidFill>
                <a:latin typeface="HG丸ｺﾞｼｯｸM-PRO" pitchFamily="50" charset="-128"/>
                <a:ea typeface="HG丸ｺﾞｼｯｸM-PRO" pitchFamily="50" charset="-128"/>
              </a:rPr>
              <a:t>いう法律</a:t>
            </a:r>
            <a:r>
              <a:rPr lang="ja-JP" altLang="en-US" sz="1200" dirty="0">
                <a:solidFill>
                  <a:srgbClr val="000000"/>
                </a:solidFill>
                <a:latin typeface="HG丸ｺﾞｼｯｸM-PRO" pitchFamily="50" charset="-128"/>
                <a:ea typeface="HG丸ｺﾞｼｯｸM-PRO" pitchFamily="50" charset="-128"/>
              </a:rPr>
              <a:t>により、</a:t>
            </a:r>
            <a:r>
              <a:rPr lang="en-US" altLang="ja-JP" sz="1200" dirty="0">
                <a:solidFill>
                  <a:srgbClr val="000000"/>
                </a:solidFill>
                <a:latin typeface="HG丸ｺﾞｼｯｸM-PRO" pitchFamily="50" charset="-128"/>
                <a:ea typeface="HG丸ｺﾞｼｯｸM-PRO" pitchFamily="50" charset="-128"/>
              </a:rPr>
              <a:t>18 </a:t>
            </a:r>
            <a:r>
              <a:rPr lang="ja-JP" altLang="en-US" sz="1200" dirty="0">
                <a:solidFill>
                  <a:srgbClr val="000000"/>
                </a:solidFill>
                <a:latin typeface="HG丸ｺﾞｼｯｸM-PRO" pitchFamily="50" charset="-128"/>
                <a:ea typeface="HG丸ｺﾞｼｯｸM-PRO" pitchFamily="50" charset="-128"/>
              </a:rPr>
              <a:t>歳未満の子供のためにケータイ </a:t>
            </a:r>
            <a:r>
              <a:rPr lang="ja-JP" altLang="en-US" sz="1200" dirty="0" smtClean="0">
                <a:solidFill>
                  <a:srgbClr val="000000"/>
                </a:solidFill>
                <a:latin typeface="HG丸ｺﾞｼｯｸM-PRO" pitchFamily="50" charset="-128"/>
                <a:ea typeface="HG丸ｺﾞｼｯｸM-PRO" pitchFamily="50" charset="-128"/>
              </a:rPr>
              <a:t>や</a:t>
            </a:r>
            <a:r>
              <a:rPr lang="ja-JP" altLang="en-US" sz="1200" dirty="0">
                <a:solidFill>
                  <a:srgbClr val="000000"/>
                </a:solidFill>
                <a:latin typeface="HG丸ｺﾞｼｯｸM-PRO" pitchFamily="50" charset="-128"/>
                <a:ea typeface="HG丸ｺﾞｼｯｸM-PRO" pitchFamily="50" charset="-128"/>
              </a:rPr>
              <a:t>スマホを購入する場合には、携帯電話事業者等に未成年者が利用することを申し出たうえで、フィルタリングを利用するよう義務付けられています。 </a:t>
            </a:r>
          </a:p>
          <a:p>
            <a:r>
              <a:rPr lang="ja-JP" altLang="en-US" sz="1200" dirty="0">
                <a:solidFill>
                  <a:srgbClr val="000000"/>
                </a:solidFill>
                <a:latin typeface="HG丸ｺﾞｼｯｸM-PRO"/>
                <a:ea typeface="HG丸ｺﾞｼｯｸM-PRO"/>
              </a:rPr>
              <a:t>フィルタリングの方法はいくつかの種類がありますので、子供の判断力に応じたフィルタリング設定をしてあげてください</a:t>
            </a:r>
            <a:r>
              <a:rPr lang="ja-JP" altLang="en-US" sz="1200" dirty="0" smtClean="0">
                <a:solidFill>
                  <a:srgbClr val="000000"/>
                </a:solidFill>
                <a:latin typeface="HG丸ｺﾞｼｯｸM-PRO"/>
                <a:ea typeface="HG丸ｺﾞｼｯｸM-PRO"/>
              </a:rPr>
              <a:t>。</a:t>
            </a:r>
            <a:endParaRPr lang="en-US" altLang="ja-JP" sz="1200" dirty="0" smtClean="0">
              <a:solidFill>
                <a:srgbClr val="000000"/>
              </a:solidFill>
              <a:latin typeface="HG丸ｺﾞｼｯｸM-PRO"/>
              <a:ea typeface="HG丸ｺﾞｼｯｸM-PRO"/>
            </a:endParaRPr>
          </a:p>
          <a:p>
            <a:r>
              <a:rPr lang="ja-JP" altLang="en-US" sz="1200" dirty="0" smtClean="0">
                <a:solidFill>
                  <a:srgbClr val="000000"/>
                </a:solidFill>
                <a:latin typeface="HG丸ｺﾞｼｯｸM-PRO"/>
                <a:ea typeface="HG丸ｺﾞｼｯｸM-PRO"/>
              </a:rPr>
              <a:t>よく</a:t>
            </a:r>
            <a:r>
              <a:rPr lang="ja-JP" altLang="en-US" sz="1200" dirty="0">
                <a:solidFill>
                  <a:srgbClr val="000000"/>
                </a:solidFill>
                <a:latin typeface="HG丸ｺﾞｼｯｸM-PRO"/>
                <a:ea typeface="HG丸ｺﾞｼｯｸM-PRO"/>
              </a:rPr>
              <a:t>わからなければ、購入窓口や携帯電話会社等へ問い合わせして利用しましょう。</a:t>
            </a:r>
          </a:p>
          <a:p>
            <a:r>
              <a:rPr lang="ja-JP" altLang="en-US" sz="1200" dirty="0">
                <a:solidFill>
                  <a:srgbClr val="000000"/>
                </a:solidFill>
                <a:latin typeface="HG丸ｺﾞｼｯｸM-PRO"/>
                <a:ea typeface="HG丸ｺﾞｼｯｸM-PRO"/>
              </a:rPr>
              <a:t>携帯ゲーム機や携帯音楽プレイヤー、テレビなど、インターネットを利用できる機器が多くなってきました</a:t>
            </a:r>
            <a:r>
              <a:rPr lang="ja-JP" altLang="en-US" sz="1200" dirty="0" smtClean="0">
                <a:solidFill>
                  <a:srgbClr val="000000"/>
                </a:solidFill>
                <a:latin typeface="HG丸ｺﾞｼｯｸM-PRO"/>
                <a:ea typeface="HG丸ｺﾞｼｯｸM-PRO"/>
              </a:rPr>
              <a:t>。</a:t>
            </a:r>
            <a:endParaRPr lang="en-US" altLang="ja-JP" sz="1200" dirty="0" smtClean="0">
              <a:solidFill>
                <a:srgbClr val="000000"/>
              </a:solidFill>
              <a:latin typeface="HG丸ｺﾞｼｯｸM-PRO"/>
              <a:ea typeface="HG丸ｺﾞｼｯｸM-PRO"/>
            </a:endParaRPr>
          </a:p>
          <a:p>
            <a:r>
              <a:rPr lang="ja-JP" altLang="en-US" sz="1200" dirty="0" smtClean="0">
                <a:solidFill>
                  <a:srgbClr val="000000"/>
                </a:solidFill>
                <a:latin typeface="HG丸ｺﾞｼｯｸM-PRO"/>
                <a:ea typeface="HG丸ｺﾞｼｯｸM-PRO"/>
              </a:rPr>
              <a:t>こう</a:t>
            </a:r>
            <a:r>
              <a:rPr lang="ja-JP" altLang="en-US" sz="1200" dirty="0">
                <a:solidFill>
                  <a:srgbClr val="000000"/>
                </a:solidFill>
                <a:latin typeface="HG丸ｺﾞｼｯｸM-PRO"/>
                <a:ea typeface="HG丸ｺﾞｼｯｸM-PRO"/>
              </a:rPr>
              <a:t>した機器でも、危険を避けるために、「ペアレンタルコントロール」機能を利用してインターネットの閲覧を制限したり、</a:t>
            </a:r>
            <a:r>
              <a:rPr lang="en-US" altLang="ja-JP" sz="1200" dirty="0" err="1">
                <a:solidFill>
                  <a:srgbClr val="000000"/>
                </a:solidFill>
                <a:latin typeface="HG丸ｺﾞｼｯｸM-PRO"/>
                <a:ea typeface="HG丸ｺﾞｼｯｸM-PRO"/>
              </a:rPr>
              <a:t>Wi-fi</a:t>
            </a:r>
            <a:r>
              <a:rPr lang="ja-JP" altLang="en-US" sz="1200" dirty="0">
                <a:solidFill>
                  <a:srgbClr val="000000"/>
                </a:solidFill>
                <a:latin typeface="HG丸ｺﾞｼｯｸM-PRO"/>
                <a:ea typeface="HG丸ｺﾞｼｯｸM-PRO"/>
              </a:rPr>
              <a:t>に対応したフィルタリングを活用するようにしましょう。 </a:t>
            </a:r>
          </a:p>
          <a:p>
            <a:r>
              <a:rPr lang="ja-JP" altLang="en-US" sz="1200" dirty="0">
                <a:solidFill>
                  <a:srgbClr val="000000"/>
                </a:solidFill>
                <a:latin typeface="HG丸ｺﾞｼｯｸM-PRO"/>
                <a:ea typeface="HG丸ｺﾞｼｯｸM-PRO"/>
              </a:rPr>
              <a:t>スマホや携帯音楽プレイヤーは従来のケータイとは大きく異なり、パソコンと同様に基本ソフトのアップデートやセキュリティソフトの導入が必要になりますので、契約時によく確認しましょう。 </a:t>
            </a:r>
          </a:p>
          <a:p>
            <a:r>
              <a:rPr lang="ja-JP" altLang="en-US" sz="1200" dirty="0">
                <a:solidFill>
                  <a:srgbClr val="000000"/>
                </a:solidFill>
                <a:latin typeface="HG丸ｺﾞｼｯｸM-PRO"/>
                <a:ea typeface="HG丸ｺﾞｼｯｸM-PRO"/>
              </a:rPr>
              <a:t>これらのことを十分考えて、子供と一緒にケータイやスマホの安全な使い方について、話し合ってみてください。</a:t>
            </a:r>
            <a:endParaRPr lang="en-US" altLang="ja-JP" sz="1200" dirty="0" smtClean="0">
              <a:solidFill>
                <a:srgbClr val="000000"/>
              </a:solidFill>
              <a:latin typeface="HG丸ｺﾞｼｯｸM-PRO"/>
              <a:ea typeface="HG丸ｺﾞｼｯｸM-PRO"/>
            </a:endParaRPr>
          </a:p>
        </p:txBody>
      </p:sp>
      <p:sp>
        <p:nvSpPr>
          <p:cNvPr id="3" name="正方形/長方形 2"/>
          <p:cNvSpPr/>
          <p:nvPr/>
        </p:nvSpPr>
        <p:spPr>
          <a:xfrm>
            <a:off x="5912818" y="5229200"/>
            <a:ext cx="3168352" cy="1569660"/>
          </a:xfrm>
          <a:prstGeom prst="rect">
            <a:avLst/>
          </a:prstGeom>
          <a:solidFill>
            <a:srgbClr val="FFFF00"/>
          </a:solidFill>
          <a:ln>
            <a:solidFill>
              <a:schemeClr val="tx1"/>
            </a:solidFill>
          </a:ln>
        </p:spPr>
        <p:txBody>
          <a:bodyPr wrap="square">
            <a:spAutoFit/>
          </a:bodyPr>
          <a:lstStyle/>
          <a:p>
            <a:r>
              <a:rPr lang="ja-JP" altLang="en-US" sz="1600" dirty="0">
                <a:solidFill>
                  <a:srgbClr val="000000"/>
                </a:solidFill>
                <a:latin typeface="CRＣ＆Ｇブーケ04" pitchFamily="2" charset="-128"/>
                <a:ea typeface="CRＣ＆Ｇブーケ04" pitchFamily="2" charset="-128"/>
              </a:rPr>
              <a:t>携帯電話等問い合わせ窓口 </a:t>
            </a:r>
          </a:p>
          <a:p>
            <a:r>
              <a:rPr lang="en-US" altLang="ja-JP" sz="1600" dirty="0">
                <a:solidFill>
                  <a:srgbClr val="000000"/>
                </a:solidFill>
                <a:latin typeface="CRＣ＆Ｇブーケ04" pitchFamily="2" charset="-128"/>
                <a:ea typeface="CRＣ＆Ｇブーケ04" pitchFamily="2" charset="-128"/>
              </a:rPr>
              <a:t>NTT</a:t>
            </a:r>
            <a:r>
              <a:rPr lang="ja-JP" altLang="en-US" sz="1600" dirty="0">
                <a:solidFill>
                  <a:srgbClr val="000000"/>
                </a:solidFill>
                <a:latin typeface="CRＣ＆Ｇブーケ04" pitchFamily="2" charset="-128"/>
                <a:ea typeface="CRＣ＆Ｇブーケ04" pitchFamily="2" charset="-128"/>
              </a:rPr>
              <a:t>ドコモ </a:t>
            </a:r>
            <a:r>
              <a:rPr lang="en-US" altLang="ja-JP" sz="1600" dirty="0">
                <a:solidFill>
                  <a:srgbClr val="000000"/>
                </a:solidFill>
                <a:latin typeface="CRＣ＆Ｇブーケ04" pitchFamily="2" charset="-128"/>
                <a:ea typeface="CRＣ＆Ｇブーケ04" pitchFamily="2" charset="-128"/>
              </a:rPr>
              <a:t>0120-800-000 </a:t>
            </a:r>
          </a:p>
          <a:p>
            <a:r>
              <a:rPr lang="en-US" altLang="ja-JP" sz="1600" dirty="0">
                <a:solidFill>
                  <a:srgbClr val="000000"/>
                </a:solidFill>
                <a:latin typeface="CRＣ＆Ｇブーケ04" pitchFamily="2" charset="-128"/>
                <a:ea typeface="CRＣ＆Ｇブーケ04" pitchFamily="2" charset="-128"/>
              </a:rPr>
              <a:t>KDDI (au) 0077-7-111 </a:t>
            </a:r>
          </a:p>
          <a:p>
            <a:r>
              <a:rPr lang="ja-JP" altLang="en-US" sz="1600" dirty="0">
                <a:solidFill>
                  <a:srgbClr val="000000"/>
                </a:solidFill>
                <a:latin typeface="CRＣ＆Ｇブーケ04" pitchFamily="2" charset="-128"/>
                <a:ea typeface="CRＣ＆Ｇブーケ04" pitchFamily="2" charset="-128"/>
              </a:rPr>
              <a:t>ソフトバンク </a:t>
            </a:r>
            <a:r>
              <a:rPr lang="en-US" altLang="ja-JP" sz="1600" dirty="0">
                <a:solidFill>
                  <a:srgbClr val="000000"/>
                </a:solidFill>
                <a:latin typeface="CRＣ＆Ｇブーケ04" pitchFamily="2" charset="-128"/>
                <a:ea typeface="CRＣ＆Ｇブーケ04" pitchFamily="2" charset="-128"/>
              </a:rPr>
              <a:t>0800-919-0157 </a:t>
            </a:r>
          </a:p>
          <a:p>
            <a:r>
              <a:rPr lang="ja-JP" altLang="en-US" sz="1600" dirty="0">
                <a:solidFill>
                  <a:srgbClr val="000000"/>
                </a:solidFill>
                <a:latin typeface="CRＣ＆Ｇブーケ04" pitchFamily="2" charset="-128"/>
                <a:ea typeface="CRＣ＆Ｇブーケ04" pitchFamily="2" charset="-128"/>
              </a:rPr>
              <a:t>イー・モバイル </a:t>
            </a:r>
            <a:r>
              <a:rPr lang="en-US" altLang="ja-JP" sz="1600" dirty="0">
                <a:solidFill>
                  <a:srgbClr val="000000"/>
                </a:solidFill>
                <a:latin typeface="CRＣ＆Ｇブーケ04" pitchFamily="2" charset="-128"/>
                <a:ea typeface="CRＣ＆Ｇブーケ04" pitchFamily="2" charset="-128"/>
              </a:rPr>
              <a:t>0120-736-157 </a:t>
            </a:r>
          </a:p>
          <a:p>
            <a:r>
              <a:rPr lang="ja-JP" altLang="en-US" sz="1600" dirty="0">
                <a:solidFill>
                  <a:srgbClr val="000000"/>
                </a:solidFill>
                <a:latin typeface="CRＣ＆Ｇブーケ04" pitchFamily="2" charset="-128"/>
                <a:ea typeface="CRＣ＆Ｇブーケ04" pitchFamily="2" charset="-128"/>
              </a:rPr>
              <a:t>ウィルコム </a:t>
            </a:r>
            <a:r>
              <a:rPr lang="en-US" altLang="ja-JP" sz="1600" dirty="0">
                <a:solidFill>
                  <a:srgbClr val="000000"/>
                </a:solidFill>
                <a:latin typeface="CRＣ＆Ｇブーケ04" pitchFamily="2" charset="-128"/>
                <a:ea typeface="CRＣ＆Ｇブーケ04" pitchFamily="2" charset="-128"/>
              </a:rPr>
              <a:t>0570-039-151 </a:t>
            </a:r>
            <a:endParaRPr lang="ja-JP" altLang="en-US" sz="1600" dirty="0">
              <a:latin typeface="CRＣ＆Ｇブーケ04" pitchFamily="2" charset="-128"/>
              <a:ea typeface="CRＣ＆Ｇブーケ04" pitchFamily="2" charset="-128"/>
            </a:endParaRPr>
          </a:p>
        </p:txBody>
      </p:sp>
      <p:pic>
        <p:nvPicPr>
          <p:cNvPr id="1331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2809415"/>
            <a:ext cx="3237748" cy="234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95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959" y="755004"/>
            <a:ext cx="6540331" cy="6242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804915" y="8765"/>
            <a:ext cx="6336704" cy="276999"/>
          </a:xfrm>
          <a:prstGeom prst="rect">
            <a:avLst/>
          </a:prstGeom>
        </p:spPr>
        <p:txBody>
          <a:bodyPr wrap="square">
            <a:spAutoFit/>
          </a:bodyPr>
          <a:lstStyle/>
          <a:p>
            <a:pPr algn="r"/>
            <a:r>
              <a:rPr lang="ja-JP" altLang="en-US" sz="1200" dirty="0"/>
              <a:t>コミュニティサイトに起因する児童被害の事犯に係る調査</a:t>
            </a:r>
            <a:r>
              <a:rPr lang="ja-JP" altLang="en-US" sz="1200" dirty="0" smtClean="0"/>
              <a:t>結果（</a:t>
            </a:r>
            <a:r>
              <a:rPr lang="ja-JP" altLang="en-US" sz="1200" dirty="0"/>
              <a:t>平成</a:t>
            </a:r>
            <a:r>
              <a:rPr lang="en-US" altLang="ja-JP" sz="1200" dirty="0"/>
              <a:t>25</a:t>
            </a:r>
            <a:r>
              <a:rPr lang="ja-JP" altLang="en-US" sz="1200" dirty="0"/>
              <a:t>年下半期</a:t>
            </a:r>
            <a:r>
              <a:rPr lang="ja-JP" altLang="en-US" sz="1200" dirty="0" smtClean="0"/>
              <a:t>）（警察庁）</a:t>
            </a:r>
            <a:endParaRPr lang="ja-JP" altLang="en-US" sz="1200" dirty="0"/>
          </a:p>
        </p:txBody>
      </p:sp>
      <p:sp>
        <p:nvSpPr>
          <p:cNvPr id="5" name="テキスト ボックス 4"/>
          <p:cNvSpPr txBox="1"/>
          <p:nvPr/>
        </p:nvSpPr>
        <p:spPr>
          <a:xfrm>
            <a:off x="61714" y="339506"/>
            <a:ext cx="4654301" cy="461665"/>
          </a:xfrm>
          <a:prstGeom prst="rect">
            <a:avLst/>
          </a:prstGeom>
          <a:noFill/>
        </p:spPr>
        <p:txBody>
          <a:bodyPr wrap="square" rtlCol="0">
            <a:spAutoFit/>
          </a:bodyPr>
          <a:lstStyle/>
          <a:p>
            <a:r>
              <a:rPr kumimoji="1" lang="ja-JP" altLang="en-US" sz="2400" dirty="0" smtClean="0">
                <a:latin typeface="AR P丸ゴシック体E" pitchFamily="50" charset="-128"/>
                <a:ea typeface="AR P丸ゴシック体E" pitchFamily="50" charset="-128"/>
              </a:rPr>
              <a:t>被疑者が当サイトを選んだ理由</a:t>
            </a:r>
            <a:endParaRPr kumimoji="1" lang="en-US" altLang="ja-JP" sz="2400" dirty="0" smtClean="0">
              <a:latin typeface="AR P丸ゴシック体E" pitchFamily="50" charset="-128"/>
              <a:ea typeface="AR P丸ゴシック体E" pitchFamily="50" charset="-128"/>
            </a:endParaRPr>
          </a:p>
        </p:txBody>
      </p:sp>
      <p:sp>
        <p:nvSpPr>
          <p:cNvPr id="6" name="正方形/長方形 5"/>
          <p:cNvSpPr/>
          <p:nvPr/>
        </p:nvSpPr>
        <p:spPr>
          <a:xfrm>
            <a:off x="5257671" y="5284033"/>
            <a:ext cx="3757308" cy="1015663"/>
          </a:xfrm>
          <a:prstGeom prst="rect">
            <a:avLst/>
          </a:prstGeom>
        </p:spPr>
        <p:txBody>
          <a:bodyPr wrap="square">
            <a:spAutoFit/>
          </a:bodyPr>
          <a:lstStyle/>
          <a:p>
            <a:r>
              <a:rPr lang="ja-JP" altLang="en-US" sz="1200" dirty="0"/>
              <a:t>平成</a:t>
            </a:r>
            <a:r>
              <a:rPr lang="en-US" altLang="ja-JP" sz="1200" dirty="0"/>
              <a:t>25</a:t>
            </a:r>
            <a:r>
              <a:rPr lang="ja-JP" altLang="en-US" sz="1200" dirty="0"/>
              <a:t>年中における出会い系サイトに起因して犯罪被害に遭った児童数</a:t>
            </a:r>
            <a:r>
              <a:rPr lang="ja-JP" altLang="en-US" sz="1200" dirty="0" smtClean="0"/>
              <a:t>は</a:t>
            </a:r>
            <a:r>
              <a:rPr lang="en-US" altLang="ja-JP" sz="1200" dirty="0" smtClean="0"/>
              <a:t>159</a:t>
            </a:r>
            <a:r>
              <a:rPr lang="ja-JP" altLang="en-US" sz="1200" dirty="0"/>
              <a:t>人（前年比</a:t>
            </a:r>
            <a:r>
              <a:rPr lang="en-US" altLang="ja-JP" sz="1200" dirty="0"/>
              <a:t>-59</a:t>
            </a:r>
            <a:r>
              <a:rPr lang="ja-JP" altLang="en-US" sz="1200" dirty="0"/>
              <a:t>人</a:t>
            </a:r>
            <a:r>
              <a:rPr lang="ja-JP" altLang="en-US" sz="1200" dirty="0" smtClean="0"/>
              <a:t>、</a:t>
            </a:r>
            <a:r>
              <a:rPr lang="en-US" altLang="ja-JP" sz="1200" dirty="0" smtClean="0"/>
              <a:t>-27.1</a:t>
            </a:r>
            <a:r>
              <a:rPr lang="en-US" altLang="ja-JP" sz="1200" dirty="0"/>
              <a:t>%</a:t>
            </a:r>
            <a:r>
              <a:rPr lang="ja-JP" altLang="en-US" sz="1200" dirty="0"/>
              <a:t>）と前年より減少しているものの、</a:t>
            </a:r>
            <a:r>
              <a:rPr lang="ja-JP" altLang="en-US" sz="1200" dirty="0" smtClean="0"/>
              <a:t>コミュニティサイト</a:t>
            </a:r>
            <a:r>
              <a:rPr lang="ja-JP" altLang="en-US" sz="1200" dirty="0"/>
              <a:t>に起因して犯罪被害に遭った児童数は</a:t>
            </a:r>
            <a:r>
              <a:rPr lang="en-US" altLang="ja-JP" sz="1200" dirty="0"/>
              <a:t>1,293</a:t>
            </a:r>
            <a:r>
              <a:rPr lang="ja-JP" altLang="en-US" sz="1200" dirty="0"/>
              <a:t>人で、前年と</a:t>
            </a:r>
            <a:r>
              <a:rPr lang="ja-JP" altLang="en-US" sz="1200" dirty="0" smtClean="0"/>
              <a:t>比較して</a:t>
            </a:r>
            <a:r>
              <a:rPr lang="en-US" altLang="ja-JP" sz="1200" dirty="0"/>
              <a:t>217</a:t>
            </a:r>
            <a:r>
              <a:rPr lang="ja-JP" altLang="en-US" sz="1200" dirty="0"/>
              <a:t>人（</a:t>
            </a:r>
            <a:r>
              <a:rPr lang="en-US" altLang="ja-JP" sz="1200" dirty="0"/>
              <a:t>+20.2%</a:t>
            </a:r>
            <a:r>
              <a:rPr lang="ja-JP" altLang="en-US" sz="1200" dirty="0"/>
              <a:t>）増加している。</a:t>
            </a:r>
          </a:p>
        </p:txBody>
      </p:sp>
      <p:sp>
        <p:nvSpPr>
          <p:cNvPr id="7" name="正方形/長方形 6"/>
          <p:cNvSpPr/>
          <p:nvPr/>
        </p:nvSpPr>
        <p:spPr>
          <a:xfrm>
            <a:off x="3727387" y="6396335"/>
            <a:ext cx="5416613" cy="461665"/>
          </a:xfrm>
          <a:prstGeom prst="rect">
            <a:avLst/>
          </a:prstGeom>
        </p:spPr>
        <p:txBody>
          <a:bodyPr wrap="square">
            <a:spAutoFit/>
          </a:bodyPr>
          <a:lstStyle/>
          <a:p>
            <a:r>
              <a:rPr lang="ja-JP" altLang="ja-JP" sz="1200" dirty="0"/>
              <a:t>「</a:t>
            </a:r>
            <a:r>
              <a:rPr lang="ja-JP" altLang="ja-JP" sz="1200" dirty="0">
                <a:hlinkClick r:id="rId3" action="ppaction://hlinkfile" tooltip="児童の権利に関する条約"/>
              </a:rPr>
              <a:t>児童の権利に関する条約</a:t>
            </a:r>
            <a:r>
              <a:rPr lang="ja-JP" altLang="ja-JP" sz="1200" dirty="0"/>
              <a:t>」・「</a:t>
            </a:r>
            <a:r>
              <a:rPr lang="ja-JP" altLang="ja-JP" sz="1200" dirty="0">
                <a:hlinkClick r:id="rId4" action="ppaction://hlinkfile" tooltip="児童福祉法"/>
              </a:rPr>
              <a:t>児童福祉法</a:t>
            </a:r>
            <a:r>
              <a:rPr lang="ja-JP" altLang="ja-JP" sz="1200" dirty="0"/>
              <a:t>」・「</a:t>
            </a:r>
            <a:r>
              <a:rPr lang="ja-JP" altLang="ja-JP" sz="1200" dirty="0">
                <a:hlinkClick r:id="rId5" action="ppaction://hlinkfile" tooltip="児童虐待の防止等に関する法律"/>
              </a:rPr>
              <a:t>児童虐待防止法</a:t>
            </a:r>
            <a:r>
              <a:rPr lang="ja-JP" altLang="ja-JP" sz="1200" dirty="0"/>
              <a:t>」・「</a:t>
            </a:r>
            <a:r>
              <a:rPr lang="ja-JP" altLang="ja-JP" sz="1200" dirty="0">
                <a:hlinkClick r:id="rId6" action="ppaction://hlinkfile" tooltip="児童買春、児童ポルノに係る行為等の処罰及び児童の保護等に関する法律"/>
              </a:rPr>
              <a:t>児童買春・児童ポルノ禁止法</a:t>
            </a:r>
            <a:r>
              <a:rPr lang="ja-JP" altLang="ja-JP" sz="1200" dirty="0"/>
              <a:t>」における児童とは、</a:t>
            </a:r>
            <a:r>
              <a:rPr lang="ja-JP" altLang="ja-JP" sz="1200" dirty="0">
                <a:hlinkClick r:id="rId7" action="ppaction://hlinkfile" tooltip="年齢"/>
              </a:rPr>
              <a:t>年齢</a:t>
            </a:r>
            <a:r>
              <a:rPr lang="ja-JP" altLang="ja-JP" sz="1200" dirty="0"/>
              <a:t>が「満18歳に満たない者」をいう。</a:t>
            </a:r>
            <a:endParaRPr lang="ja-JP" altLang="en-US" sz="1200" dirty="0"/>
          </a:p>
        </p:txBody>
      </p:sp>
      <p:sp>
        <p:nvSpPr>
          <p:cNvPr id="8" name="正方形/長方形 7"/>
          <p:cNvSpPr/>
          <p:nvPr/>
        </p:nvSpPr>
        <p:spPr>
          <a:xfrm>
            <a:off x="5099993" y="370526"/>
            <a:ext cx="3899467" cy="1477328"/>
          </a:xfrm>
          <a:prstGeom prst="rect">
            <a:avLst/>
          </a:prstGeom>
          <a:solidFill>
            <a:srgbClr val="FFFF00"/>
          </a:solidFill>
        </p:spPr>
        <p:txBody>
          <a:bodyPr wrap="square">
            <a:spAutoFit/>
          </a:bodyPr>
          <a:lstStyle/>
          <a:p>
            <a:r>
              <a:rPr lang="ja-JP" altLang="en-US" dirty="0"/>
              <a:t>「多数の児童が登録」、「児童とメールアドレスの交換ができる</a:t>
            </a:r>
            <a:r>
              <a:rPr lang="ja-JP" altLang="en-US" dirty="0" smtClean="0"/>
              <a:t>から</a:t>
            </a:r>
            <a:r>
              <a:rPr lang="ja-JP" altLang="en-US" dirty="0"/>
              <a:t>」「プロフィール検索で児童を選べるから」等の児童が目的に</a:t>
            </a:r>
            <a:r>
              <a:rPr lang="ja-JP" altLang="en-US" dirty="0" smtClean="0"/>
              <a:t>関連した</a:t>
            </a:r>
            <a:r>
              <a:rPr lang="ja-JP" altLang="en-US" dirty="0"/>
              <a:t>理由が約７割（</a:t>
            </a:r>
            <a:r>
              <a:rPr lang="en-US" altLang="ja-JP" dirty="0"/>
              <a:t>65.3%</a:t>
            </a:r>
            <a:r>
              <a:rPr lang="ja-JP" altLang="en-US" dirty="0"/>
              <a:t>）を占める。</a:t>
            </a:r>
          </a:p>
        </p:txBody>
      </p:sp>
      <p:sp>
        <p:nvSpPr>
          <p:cNvPr id="2" name="正方形/長方形 1"/>
          <p:cNvSpPr/>
          <p:nvPr/>
        </p:nvSpPr>
        <p:spPr>
          <a:xfrm>
            <a:off x="7743988" y="2060848"/>
            <a:ext cx="1255472" cy="461665"/>
          </a:xfrm>
          <a:prstGeom prst="rect">
            <a:avLst/>
          </a:prstGeom>
        </p:spPr>
        <p:txBody>
          <a:bodyPr wrap="none">
            <a:spAutoFit/>
          </a:bodyPr>
          <a:lstStyle/>
          <a:p>
            <a:pPr lvl="0" algn="r"/>
            <a:r>
              <a:rPr lang="en-US" altLang="ja-JP" sz="2400" dirty="0">
                <a:solidFill>
                  <a:prstClr val="black"/>
                </a:solidFill>
                <a:latin typeface="AR P丸ゴシック体E" pitchFamily="50" charset="-128"/>
                <a:ea typeface="AR P丸ゴシック体E" pitchFamily="50" charset="-128"/>
              </a:rPr>
              <a:t>n=1110</a:t>
            </a:r>
          </a:p>
        </p:txBody>
      </p:sp>
    </p:spTree>
    <p:extLst>
      <p:ext uri="{BB962C8B-B14F-4D97-AF65-F5344CB8AC3E}">
        <p14:creationId xmlns:p14="http://schemas.microsoft.com/office/powerpoint/2010/main" val="3014432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148" y="617342"/>
            <a:ext cx="6422852" cy="629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804915" y="8765"/>
            <a:ext cx="6336704" cy="276999"/>
          </a:xfrm>
          <a:prstGeom prst="rect">
            <a:avLst/>
          </a:prstGeom>
        </p:spPr>
        <p:txBody>
          <a:bodyPr wrap="square">
            <a:spAutoFit/>
          </a:bodyPr>
          <a:lstStyle/>
          <a:p>
            <a:pPr algn="r"/>
            <a:r>
              <a:rPr lang="ja-JP" altLang="en-US" sz="1200" dirty="0"/>
              <a:t>コミュニティサイトに起因する児童被害の事犯に係る調査</a:t>
            </a:r>
            <a:r>
              <a:rPr lang="ja-JP" altLang="en-US" sz="1200" dirty="0" smtClean="0"/>
              <a:t>結果（</a:t>
            </a:r>
            <a:r>
              <a:rPr lang="ja-JP" altLang="en-US" sz="1200" dirty="0"/>
              <a:t>平成</a:t>
            </a:r>
            <a:r>
              <a:rPr lang="en-US" altLang="ja-JP" sz="1200" dirty="0"/>
              <a:t>25</a:t>
            </a:r>
            <a:r>
              <a:rPr lang="ja-JP" altLang="en-US" sz="1200" dirty="0"/>
              <a:t>年下半期</a:t>
            </a:r>
            <a:r>
              <a:rPr lang="ja-JP" altLang="en-US" sz="1200" dirty="0" smtClean="0"/>
              <a:t>）（警察庁）</a:t>
            </a:r>
            <a:endParaRPr lang="ja-JP" altLang="en-US" sz="1200" dirty="0"/>
          </a:p>
        </p:txBody>
      </p:sp>
      <p:sp>
        <p:nvSpPr>
          <p:cNvPr id="5" name="テキスト ボックス 4"/>
          <p:cNvSpPr txBox="1"/>
          <p:nvPr/>
        </p:nvSpPr>
        <p:spPr>
          <a:xfrm>
            <a:off x="61714" y="339506"/>
            <a:ext cx="4870326" cy="461665"/>
          </a:xfrm>
          <a:prstGeom prst="rect">
            <a:avLst/>
          </a:prstGeom>
          <a:noFill/>
        </p:spPr>
        <p:txBody>
          <a:bodyPr wrap="square" rtlCol="0">
            <a:spAutoFit/>
          </a:bodyPr>
          <a:lstStyle/>
          <a:p>
            <a:r>
              <a:rPr lang="ja-JP" altLang="en-US" sz="2400" dirty="0" smtClean="0">
                <a:latin typeface="AR P丸ゴシック体E" pitchFamily="50" charset="-128"/>
                <a:ea typeface="AR P丸ゴシック体E" pitchFamily="50" charset="-128"/>
              </a:rPr>
              <a:t>被疑者が被害</a:t>
            </a:r>
            <a:r>
              <a:rPr lang="ja-JP" altLang="en-US" sz="2400" dirty="0">
                <a:latin typeface="AR P丸ゴシック体E" pitchFamily="50" charset="-128"/>
                <a:ea typeface="AR P丸ゴシック体E" pitchFamily="50" charset="-128"/>
              </a:rPr>
              <a:t>児童を選んだ</a:t>
            </a:r>
            <a:r>
              <a:rPr lang="ja-JP" altLang="en-US" sz="2400" dirty="0" smtClean="0">
                <a:latin typeface="AR P丸ゴシック体E" pitchFamily="50" charset="-128"/>
                <a:ea typeface="AR P丸ゴシック体E" pitchFamily="50" charset="-128"/>
              </a:rPr>
              <a:t>理由</a:t>
            </a:r>
            <a:endParaRPr kumimoji="1" lang="en-US" altLang="ja-JP" sz="2400" dirty="0" smtClean="0">
              <a:latin typeface="AR P丸ゴシック体E" pitchFamily="50" charset="-128"/>
              <a:ea typeface="AR P丸ゴシック体E" pitchFamily="50" charset="-128"/>
            </a:endParaRPr>
          </a:p>
        </p:txBody>
      </p:sp>
      <p:sp>
        <p:nvSpPr>
          <p:cNvPr id="6" name="正方形/長方形 5"/>
          <p:cNvSpPr/>
          <p:nvPr/>
        </p:nvSpPr>
        <p:spPr>
          <a:xfrm>
            <a:off x="183966" y="5157192"/>
            <a:ext cx="3757308" cy="1015663"/>
          </a:xfrm>
          <a:prstGeom prst="rect">
            <a:avLst/>
          </a:prstGeom>
        </p:spPr>
        <p:txBody>
          <a:bodyPr wrap="square">
            <a:spAutoFit/>
          </a:bodyPr>
          <a:lstStyle/>
          <a:p>
            <a:r>
              <a:rPr lang="ja-JP" altLang="en-US" sz="1200" dirty="0"/>
              <a:t>平成</a:t>
            </a:r>
            <a:r>
              <a:rPr lang="en-US" altLang="ja-JP" sz="1200" dirty="0"/>
              <a:t>25</a:t>
            </a:r>
            <a:r>
              <a:rPr lang="ja-JP" altLang="en-US" sz="1200" dirty="0"/>
              <a:t>年中における出会い系サイトに起因して犯罪被害に遭った児童数</a:t>
            </a:r>
            <a:r>
              <a:rPr lang="ja-JP" altLang="en-US" sz="1200" dirty="0" smtClean="0"/>
              <a:t>は</a:t>
            </a:r>
            <a:r>
              <a:rPr lang="en-US" altLang="ja-JP" sz="1200" dirty="0" smtClean="0"/>
              <a:t>159</a:t>
            </a:r>
            <a:r>
              <a:rPr lang="ja-JP" altLang="en-US" sz="1200" dirty="0"/>
              <a:t>人（前年比</a:t>
            </a:r>
            <a:r>
              <a:rPr lang="en-US" altLang="ja-JP" sz="1200" dirty="0"/>
              <a:t>-59</a:t>
            </a:r>
            <a:r>
              <a:rPr lang="ja-JP" altLang="en-US" sz="1200" dirty="0"/>
              <a:t>人</a:t>
            </a:r>
            <a:r>
              <a:rPr lang="ja-JP" altLang="en-US" sz="1200" dirty="0" smtClean="0"/>
              <a:t>、</a:t>
            </a:r>
            <a:r>
              <a:rPr lang="en-US" altLang="ja-JP" sz="1200" dirty="0" smtClean="0"/>
              <a:t>-27.1</a:t>
            </a:r>
            <a:r>
              <a:rPr lang="en-US" altLang="ja-JP" sz="1200" dirty="0"/>
              <a:t>%</a:t>
            </a:r>
            <a:r>
              <a:rPr lang="ja-JP" altLang="en-US" sz="1200" dirty="0"/>
              <a:t>）と前年より減少しているものの、</a:t>
            </a:r>
            <a:r>
              <a:rPr lang="ja-JP" altLang="en-US" sz="1200" dirty="0" smtClean="0"/>
              <a:t>コミュニティサイト</a:t>
            </a:r>
            <a:r>
              <a:rPr lang="ja-JP" altLang="en-US" sz="1200" dirty="0"/>
              <a:t>に起因して犯罪被害に遭った児童数は</a:t>
            </a:r>
            <a:r>
              <a:rPr lang="en-US" altLang="ja-JP" sz="1200" dirty="0"/>
              <a:t>1,293</a:t>
            </a:r>
            <a:r>
              <a:rPr lang="ja-JP" altLang="en-US" sz="1200" dirty="0"/>
              <a:t>人で、前年と</a:t>
            </a:r>
            <a:r>
              <a:rPr lang="ja-JP" altLang="en-US" sz="1200" dirty="0" smtClean="0"/>
              <a:t>比較して</a:t>
            </a:r>
            <a:r>
              <a:rPr lang="en-US" altLang="ja-JP" sz="1200" dirty="0"/>
              <a:t>217</a:t>
            </a:r>
            <a:r>
              <a:rPr lang="ja-JP" altLang="en-US" sz="1200" dirty="0"/>
              <a:t>人（</a:t>
            </a:r>
            <a:r>
              <a:rPr lang="en-US" altLang="ja-JP" sz="1200" dirty="0"/>
              <a:t>+20.2%</a:t>
            </a:r>
            <a:r>
              <a:rPr lang="ja-JP" altLang="en-US" sz="1200" dirty="0"/>
              <a:t>）増加している。</a:t>
            </a:r>
          </a:p>
        </p:txBody>
      </p:sp>
      <p:sp>
        <p:nvSpPr>
          <p:cNvPr id="7" name="正方形/長方形 6"/>
          <p:cNvSpPr/>
          <p:nvPr/>
        </p:nvSpPr>
        <p:spPr>
          <a:xfrm>
            <a:off x="91491" y="6316339"/>
            <a:ext cx="5209866" cy="461665"/>
          </a:xfrm>
          <a:prstGeom prst="rect">
            <a:avLst/>
          </a:prstGeom>
        </p:spPr>
        <p:txBody>
          <a:bodyPr wrap="square">
            <a:spAutoFit/>
          </a:bodyPr>
          <a:lstStyle/>
          <a:p>
            <a:r>
              <a:rPr lang="ja-JP" altLang="ja-JP" sz="1200" dirty="0"/>
              <a:t>「</a:t>
            </a:r>
            <a:r>
              <a:rPr lang="ja-JP" altLang="ja-JP" sz="1200" dirty="0">
                <a:hlinkClick r:id="rId3" action="ppaction://hlinkfile" tooltip="児童の権利に関する条約"/>
              </a:rPr>
              <a:t>児童の権利に関する条約</a:t>
            </a:r>
            <a:r>
              <a:rPr lang="ja-JP" altLang="ja-JP" sz="1200" dirty="0"/>
              <a:t>」・「</a:t>
            </a:r>
            <a:r>
              <a:rPr lang="ja-JP" altLang="ja-JP" sz="1200" dirty="0">
                <a:hlinkClick r:id="rId4" action="ppaction://hlinkfile" tooltip="児童福祉法"/>
              </a:rPr>
              <a:t>児童福祉法</a:t>
            </a:r>
            <a:r>
              <a:rPr lang="ja-JP" altLang="ja-JP" sz="1200" dirty="0"/>
              <a:t>」・「</a:t>
            </a:r>
            <a:r>
              <a:rPr lang="ja-JP" altLang="ja-JP" sz="1200" dirty="0">
                <a:hlinkClick r:id="rId5" action="ppaction://hlinkfile" tooltip="児童虐待の防止等に関する法律"/>
              </a:rPr>
              <a:t>児童虐待防止法</a:t>
            </a:r>
            <a:r>
              <a:rPr lang="ja-JP" altLang="ja-JP" sz="1200" dirty="0"/>
              <a:t>」・「</a:t>
            </a:r>
            <a:r>
              <a:rPr lang="ja-JP" altLang="ja-JP" sz="1200" dirty="0">
                <a:hlinkClick r:id="rId6" action="ppaction://hlinkfile" tooltip="児童買春、児童ポルノに係る行為等の処罰及び児童の保護等に関する法律"/>
              </a:rPr>
              <a:t>児童買春・児童ポルノ禁止法</a:t>
            </a:r>
            <a:r>
              <a:rPr lang="ja-JP" altLang="ja-JP" sz="1200" dirty="0"/>
              <a:t>」における児童とは、</a:t>
            </a:r>
            <a:r>
              <a:rPr lang="ja-JP" altLang="ja-JP" sz="1200" dirty="0">
                <a:hlinkClick r:id="rId7" action="ppaction://hlinkfile" tooltip="年齢"/>
              </a:rPr>
              <a:t>年齢</a:t>
            </a:r>
            <a:r>
              <a:rPr lang="ja-JP" altLang="ja-JP" sz="1200" dirty="0"/>
              <a:t>が「満18歳に満たない者」をいう。</a:t>
            </a:r>
            <a:endParaRPr lang="ja-JP" altLang="en-US" sz="1200" dirty="0"/>
          </a:p>
        </p:txBody>
      </p:sp>
      <p:sp>
        <p:nvSpPr>
          <p:cNvPr id="8" name="正方形/長方形 7"/>
          <p:cNvSpPr/>
          <p:nvPr/>
        </p:nvSpPr>
        <p:spPr>
          <a:xfrm>
            <a:off x="208269" y="1700808"/>
            <a:ext cx="2620948" cy="1200329"/>
          </a:xfrm>
          <a:prstGeom prst="rect">
            <a:avLst/>
          </a:prstGeom>
          <a:solidFill>
            <a:srgbClr val="FFFF00"/>
          </a:solidFill>
        </p:spPr>
        <p:txBody>
          <a:bodyPr wrap="square">
            <a:spAutoFit/>
          </a:bodyPr>
          <a:lstStyle/>
          <a:p>
            <a:r>
              <a:rPr lang="ja-JP" altLang="en-US" dirty="0"/>
              <a:t>「すぐに会えそうだったから」の割合が、平成</a:t>
            </a:r>
            <a:r>
              <a:rPr lang="en-US" altLang="ja-JP" dirty="0"/>
              <a:t>25</a:t>
            </a:r>
            <a:r>
              <a:rPr lang="ja-JP" altLang="en-US" dirty="0"/>
              <a:t>年上半期と比較</a:t>
            </a:r>
            <a:r>
              <a:rPr lang="ja-JP" altLang="en-US" dirty="0" smtClean="0"/>
              <a:t>して</a:t>
            </a:r>
            <a:r>
              <a:rPr lang="ja-JP" altLang="en-US" dirty="0"/>
              <a:t>増加している。</a:t>
            </a:r>
          </a:p>
        </p:txBody>
      </p:sp>
      <p:sp>
        <p:nvSpPr>
          <p:cNvPr id="2" name="正方形/長方形 1"/>
          <p:cNvSpPr/>
          <p:nvPr/>
        </p:nvSpPr>
        <p:spPr>
          <a:xfrm>
            <a:off x="7831645" y="386511"/>
            <a:ext cx="1309974" cy="461665"/>
          </a:xfrm>
          <a:prstGeom prst="rect">
            <a:avLst/>
          </a:prstGeom>
        </p:spPr>
        <p:txBody>
          <a:bodyPr wrap="none">
            <a:spAutoFit/>
          </a:bodyPr>
          <a:lstStyle/>
          <a:p>
            <a:pPr lvl="0" algn="r"/>
            <a:r>
              <a:rPr lang="en-US" altLang="ja-JP" sz="2400" dirty="0">
                <a:solidFill>
                  <a:prstClr val="black"/>
                </a:solidFill>
                <a:latin typeface="AR P丸ゴシック体E" pitchFamily="50" charset="-128"/>
                <a:ea typeface="AR P丸ゴシック体E" pitchFamily="50" charset="-128"/>
              </a:rPr>
              <a:t>n=1680</a:t>
            </a:r>
            <a:endParaRPr lang="ja-JP" altLang="en-US" sz="2400" dirty="0">
              <a:solidFill>
                <a:prstClr val="black"/>
              </a:solidFill>
              <a:latin typeface="AR P丸ゴシック体E" pitchFamily="50" charset="-128"/>
              <a:ea typeface="AR P丸ゴシック体E" pitchFamily="50" charset="-128"/>
            </a:endParaRPr>
          </a:p>
        </p:txBody>
      </p:sp>
    </p:spTree>
    <p:extLst>
      <p:ext uri="{BB962C8B-B14F-4D97-AF65-F5344CB8AC3E}">
        <p14:creationId xmlns:p14="http://schemas.microsoft.com/office/powerpoint/2010/main" val="4061979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7756" y="747428"/>
            <a:ext cx="5868434" cy="5894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804915" y="8765"/>
            <a:ext cx="6336704" cy="276999"/>
          </a:xfrm>
          <a:prstGeom prst="rect">
            <a:avLst/>
          </a:prstGeom>
        </p:spPr>
        <p:txBody>
          <a:bodyPr wrap="square">
            <a:spAutoFit/>
          </a:bodyPr>
          <a:lstStyle/>
          <a:p>
            <a:pPr algn="r"/>
            <a:r>
              <a:rPr lang="ja-JP" altLang="en-US" sz="1200" dirty="0"/>
              <a:t>コミュニティサイトに起因する児童被害の事犯に係る調査</a:t>
            </a:r>
            <a:r>
              <a:rPr lang="ja-JP" altLang="en-US" sz="1200" dirty="0" smtClean="0"/>
              <a:t>結果（</a:t>
            </a:r>
            <a:r>
              <a:rPr lang="ja-JP" altLang="en-US" sz="1200" dirty="0"/>
              <a:t>平成</a:t>
            </a:r>
            <a:r>
              <a:rPr lang="en-US" altLang="ja-JP" sz="1200" dirty="0"/>
              <a:t>25</a:t>
            </a:r>
            <a:r>
              <a:rPr lang="ja-JP" altLang="en-US" sz="1200" dirty="0"/>
              <a:t>年下半期</a:t>
            </a:r>
            <a:r>
              <a:rPr lang="ja-JP" altLang="en-US" sz="1200" dirty="0" smtClean="0"/>
              <a:t>）（警察庁）</a:t>
            </a:r>
            <a:endParaRPr lang="ja-JP" altLang="en-US" sz="1200" dirty="0"/>
          </a:p>
        </p:txBody>
      </p:sp>
      <p:sp>
        <p:nvSpPr>
          <p:cNvPr id="5" name="テキスト ボックス 4"/>
          <p:cNvSpPr txBox="1"/>
          <p:nvPr/>
        </p:nvSpPr>
        <p:spPr>
          <a:xfrm>
            <a:off x="61714" y="339506"/>
            <a:ext cx="4870326" cy="830997"/>
          </a:xfrm>
          <a:prstGeom prst="rect">
            <a:avLst/>
          </a:prstGeom>
          <a:noFill/>
        </p:spPr>
        <p:txBody>
          <a:bodyPr wrap="square" rtlCol="0">
            <a:spAutoFit/>
          </a:bodyPr>
          <a:lstStyle/>
          <a:p>
            <a:r>
              <a:rPr lang="ja-JP" altLang="en-US" sz="2400" dirty="0" smtClean="0">
                <a:latin typeface="AR P丸ゴシック体E" pitchFamily="50" charset="-128"/>
                <a:ea typeface="AR P丸ゴシック体E" pitchFamily="50" charset="-128"/>
              </a:rPr>
              <a:t>被疑者が、サイト上</a:t>
            </a:r>
            <a:r>
              <a:rPr lang="ja-JP" altLang="en-US" sz="2400" dirty="0">
                <a:latin typeface="AR P丸ゴシック体E" pitchFamily="50" charset="-128"/>
                <a:ea typeface="AR P丸ゴシック体E" pitchFamily="50" charset="-128"/>
              </a:rPr>
              <a:t>で被害児童と知り合って</a:t>
            </a:r>
            <a:r>
              <a:rPr lang="ja-JP" altLang="en-US" sz="2400" dirty="0" smtClean="0">
                <a:latin typeface="AR P丸ゴシック体E" pitchFamily="50" charset="-128"/>
                <a:ea typeface="AR P丸ゴシック体E" pitchFamily="50" charset="-128"/>
              </a:rPr>
              <a:t>から犯行</a:t>
            </a:r>
            <a:r>
              <a:rPr lang="ja-JP" altLang="en-US" sz="2400" dirty="0">
                <a:latin typeface="AR P丸ゴシック体E" pitchFamily="50" charset="-128"/>
                <a:ea typeface="AR P丸ゴシック体E" pitchFamily="50" charset="-128"/>
              </a:rPr>
              <a:t>に及ぶまでの</a:t>
            </a:r>
            <a:r>
              <a:rPr lang="ja-JP" altLang="en-US" sz="2400" dirty="0" smtClean="0">
                <a:latin typeface="AR P丸ゴシック体E" pitchFamily="50" charset="-128"/>
                <a:ea typeface="AR P丸ゴシック体E" pitchFamily="50" charset="-128"/>
              </a:rPr>
              <a:t>日数</a:t>
            </a:r>
            <a:endParaRPr lang="en-US" altLang="ja-JP" sz="2400" dirty="0" smtClean="0">
              <a:latin typeface="AR P丸ゴシック体E" pitchFamily="50" charset="-128"/>
              <a:ea typeface="AR P丸ゴシック体E" pitchFamily="50" charset="-128"/>
            </a:endParaRPr>
          </a:p>
        </p:txBody>
      </p:sp>
      <p:sp>
        <p:nvSpPr>
          <p:cNvPr id="6" name="正方形/長方形 5"/>
          <p:cNvSpPr/>
          <p:nvPr/>
        </p:nvSpPr>
        <p:spPr>
          <a:xfrm>
            <a:off x="183966" y="5157192"/>
            <a:ext cx="3757308" cy="1015663"/>
          </a:xfrm>
          <a:prstGeom prst="rect">
            <a:avLst/>
          </a:prstGeom>
        </p:spPr>
        <p:txBody>
          <a:bodyPr wrap="square">
            <a:spAutoFit/>
          </a:bodyPr>
          <a:lstStyle/>
          <a:p>
            <a:r>
              <a:rPr lang="ja-JP" altLang="en-US" sz="1200" dirty="0"/>
              <a:t>平成</a:t>
            </a:r>
            <a:r>
              <a:rPr lang="en-US" altLang="ja-JP" sz="1200" dirty="0"/>
              <a:t>25</a:t>
            </a:r>
            <a:r>
              <a:rPr lang="ja-JP" altLang="en-US" sz="1200" dirty="0"/>
              <a:t>年中における出会い系サイトに起因して犯罪被害に遭った児童数</a:t>
            </a:r>
            <a:r>
              <a:rPr lang="ja-JP" altLang="en-US" sz="1200" dirty="0" smtClean="0"/>
              <a:t>は</a:t>
            </a:r>
            <a:r>
              <a:rPr lang="en-US" altLang="ja-JP" sz="1200" dirty="0" smtClean="0"/>
              <a:t>159</a:t>
            </a:r>
            <a:r>
              <a:rPr lang="ja-JP" altLang="en-US" sz="1200" dirty="0"/>
              <a:t>人（前年比</a:t>
            </a:r>
            <a:r>
              <a:rPr lang="en-US" altLang="ja-JP" sz="1200" dirty="0"/>
              <a:t>-59</a:t>
            </a:r>
            <a:r>
              <a:rPr lang="ja-JP" altLang="en-US" sz="1200" dirty="0"/>
              <a:t>人</a:t>
            </a:r>
            <a:r>
              <a:rPr lang="ja-JP" altLang="en-US" sz="1200" dirty="0" smtClean="0"/>
              <a:t>、</a:t>
            </a:r>
            <a:r>
              <a:rPr lang="en-US" altLang="ja-JP" sz="1200" dirty="0" smtClean="0"/>
              <a:t>-27.1</a:t>
            </a:r>
            <a:r>
              <a:rPr lang="en-US" altLang="ja-JP" sz="1200" dirty="0"/>
              <a:t>%</a:t>
            </a:r>
            <a:r>
              <a:rPr lang="ja-JP" altLang="en-US" sz="1200" dirty="0"/>
              <a:t>）と前年より減少しているものの、</a:t>
            </a:r>
            <a:r>
              <a:rPr lang="ja-JP" altLang="en-US" sz="1200" dirty="0" smtClean="0"/>
              <a:t>コミュニティサイト</a:t>
            </a:r>
            <a:r>
              <a:rPr lang="ja-JP" altLang="en-US" sz="1200" dirty="0"/>
              <a:t>に起因して犯罪被害に遭った児童数は</a:t>
            </a:r>
            <a:r>
              <a:rPr lang="en-US" altLang="ja-JP" sz="1200" dirty="0"/>
              <a:t>1,293</a:t>
            </a:r>
            <a:r>
              <a:rPr lang="ja-JP" altLang="en-US" sz="1200" dirty="0"/>
              <a:t>人で、前年と</a:t>
            </a:r>
            <a:r>
              <a:rPr lang="ja-JP" altLang="en-US" sz="1200" dirty="0" smtClean="0"/>
              <a:t>比較して</a:t>
            </a:r>
            <a:r>
              <a:rPr lang="en-US" altLang="ja-JP" sz="1200" dirty="0"/>
              <a:t>217</a:t>
            </a:r>
            <a:r>
              <a:rPr lang="ja-JP" altLang="en-US" sz="1200" dirty="0"/>
              <a:t>人（</a:t>
            </a:r>
            <a:r>
              <a:rPr lang="en-US" altLang="ja-JP" sz="1200" dirty="0"/>
              <a:t>+20.2%</a:t>
            </a:r>
            <a:r>
              <a:rPr lang="ja-JP" altLang="en-US" sz="1200" dirty="0"/>
              <a:t>）増加している。</a:t>
            </a:r>
          </a:p>
        </p:txBody>
      </p:sp>
      <p:sp>
        <p:nvSpPr>
          <p:cNvPr id="7" name="正方形/長方形 6"/>
          <p:cNvSpPr/>
          <p:nvPr/>
        </p:nvSpPr>
        <p:spPr>
          <a:xfrm>
            <a:off x="91491" y="6316339"/>
            <a:ext cx="5209866" cy="461665"/>
          </a:xfrm>
          <a:prstGeom prst="rect">
            <a:avLst/>
          </a:prstGeom>
        </p:spPr>
        <p:txBody>
          <a:bodyPr wrap="square">
            <a:spAutoFit/>
          </a:bodyPr>
          <a:lstStyle/>
          <a:p>
            <a:r>
              <a:rPr lang="ja-JP" altLang="ja-JP" sz="1200" dirty="0"/>
              <a:t>「</a:t>
            </a:r>
            <a:r>
              <a:rPr lang="ja-JP" altLang="ja-JP" sz="1200" dirty="0">
                <a:hlinkClick r:id="rId3" action="ppaction://hlinkfile" tooltip="児童の権利に関する条約"/>
              </a:rPr>
              <a:t>児童の権利に関する条約</a:t>
            </a:r>
            <a:r>
              <a:rPr lang="ja-JP" altLang="ja-JP" sz="1200" dirty="0"/>
              <a:t>」・「</a:t>
            </a:r>
            <a:r>
              <a:rPr lang="ja-JP" altLang="ja-JP" sz="1200" dirty="0">
                <a:hlinkClick r:id="rId4" action="ppaction://hlinkfile" tooltip="児童福祉法"/>
              </a:rPr>
              <a:t>児童福祉法</a:t>
            </a:r>
            <a:r>
              <a:rPr lang="ja-JP" altLang="ja-JP" sz="1200" dirty="0"/>
              <a:t>」・「</a:t>
            </a:r>
            <a:r>
              <a:rPr lang="ja-JP" altLang="ja-JP" sz="1200" dirty="0">
                <a:hlinkClick r:id="rId5" action="ppaction://hlinkfile" tooltip="児童虐待の防止等に関する法律"/>
              </a:rPr>
              <a:t>児童虐待防止法</a:t>
            </a:r>
            <a:r>
              <a:rPr lang="ja-JP" altLang="ja-JP" sz="1200" dirty="0"/>
              <a:t>」・「</a:t>
            </a:r>
            <a:r>
              <a:rPr lang="ja-JP" altLang="ja-JP" sz="1200" dirty="0">
                <a:hlinkClick r:id="rId6" action="ppaction://hlinkfile" tooltip="児童買春、児童ポルノに係る行為等の処罰及び児童の保護等に関する法律"/>
              </a:rPr>
              <a:t>児童買春・児童ポルノ禁止法</a:t>
            </a:r>
            <a:r>
              <a:rPr lang="ja-JP" altLang="ja-JP" sz="1200" dirty="0"/>
              <a:t>」における児童とは、</a:t>
            </a:r>
            <a:r>
              <a:rPr lang="ja-JP" altLang="ja-JP" sz="1200" dirty="0">
                <a:hlinkClick r:id="rId7" action="ppaction://hlinkfile" tooltip="年齢"/>
              </a:rPr>
              <a:t>年齢</a:t>
            </a:r>
            <a:r>
              <a:rPr lang="ja-JP" altLang="ja-JP" sz="1200" dirty="0"/>
              <a:t>が「満18歳に満たない者」をいう。</a:t>
            </a:r>
            <a:endParaRPr lang="ja-JP" altLang="en-US" sz="1200" dirty="0"/>
          </a:p>
        </p:txBody>
      </p:sp>
      <p:sp>
        <p:nvSpPr>
          <p:cNvPr id="8" name="正方形/長方形 7"/>
          <p:cNvSpPr/>
          <p:nvPr/>
        </p:nvSpPr>
        <p:spPr>
          <a:xfrm>
            <a:off x="216835" y="2901137"/>
            <a:ext cx="2596646" cy="1200329"/>
          </a:xfrm>
          <a:prstGeom prst="rect">
            <a:avLst/>
          </a:prstGeom>
          <a:solidFill>
            <a:srgbClr val="FFFF00"/>
          </a:solidFill>
        </p:spPr>
        <p:txBody>
          <a:bodyPr wrap="square">
            <a:spAutoFit/>
          </a:bodyPr>
          <a:lstStyle/>
          <a:p>
            <a:r>
              <a:rPr lang="ja-JP" altLang="en-US" dirty="0"/>
              <a:t>サイトで知り合ってから、当日又は翌日に犯行に及ぶ割合が</a:t>
            </a:r>
            <a:r>
              <a:rPr lang="ja-JP" altLang="en-US" dirty="0" smtClean="0"/>
              <a:t>２割以上</a:t>
            </a:r>
            <a:r>
              <a:rPr lang="ja-JP" altLang="en-US" dirty="0"/>
              <a:t>を占める。</a:t>
            </a:r>
          </a:p>
        </p:txBody>
      </p:sp>
      <p:sp>
        <p:nvSpPr>
          <p:cNvPr id="2" name="正方形/長方形 1"/>
          <p:cNvSpPr/>
          <p:nvPr/>
        </p:nvSpPr>
        <p:spPr>
          <a:xfrm>
            <a:off x="7943238" y="285764"/>
            <a:ext cx="1176924" cy="461665"/>
          </a:xfrm>
          <a:prstGeom prst="rect">
            <a:avLst/>
          </a:prstGeom>
        </p:spPr>
        <p:txBody>
          <a:bodyPr wrap="none">
            <a:spAutoFit/>
          </a:bodyPr>
          <a:lstStyle/>
          <a:p>
            <a:pPr lvl="0" algn="r"/>
            <a:r>
              <a:rPr lang="en-US" altLang="ja-JP" sz="2400" dirty="0">
                <a:solidFill>
                  <a:prstClr val="black"/>
                </a:solidFill>
                <a:latin typeface="AR P丸ゴシック体E" pitchFamily="50" charset="-128"/>
                <a:ea typeface="AR P丸ゴシック体E" pitchFamily="50" charset="-128"/>
              </a:rPr>
              <a:t>n=</a:t>
            </a:r>
            <a:r>
              <a:rPr lang="ja-JP" altLang="en-US" sz="2400" dirty="0">
                <a:solidFill>
                  <a:prstClr val="black"/>
                </a:solidFill>
                <a:latin typeface="AR P丸ゴシック体E" pitchFamily="50" charset="-128"/>
                <a:ea typeface="AR P丸ゴシック体E" pitchFamily="50" charset="-128"/>
              </a:rPr>
              <a:t>８７５</a:t>
            </a:r>
          </a:p>
        </p:txBody>
      </p:sp>
    </p:spTree>
    <p:extLst>
      <p:ext uri="{BB962C8B-B14F-4D97-AF65-F5344CB8AC3E}">
        <p14:creationId xmlns:p14="http://schemas.microsoft.com/office/powerpoint/2010/main" val="104773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5359" y="1170503"/>
            <a:ext cx="5726586" cy="5812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804915" y="8765"/>
            <a:ext cx="6336704" cy="276999"/>
          </a:xfrm>
          <a:prstGeom prst="rect">
            <a:avLst/>
          </a:prstGeom>
        </p:spPr>
        <p:txBody>
          <a:bodyPr wrap="square">
            <a:spAutoFit/>
          </a:bodyPr>
          <a:lstStyle/>
          <a:p>
            <a:pPr algn="r"/>
            <a:r>
              <a:rPr lang="ja-JP" altLang="en-US" sz="1200" dirty="0"/>
              <a:t>コミュニティサイトに起因する児童被害の事犯に係る調査</a:t>
            </a:r>
            <a:r>
              <a:rPr lang="ja-JP" altLang="en-US" sz="1200" dirty="0" smtClean="0"/>
              <a:t>結果（</a:t>
            </a:r>
            <a:r>
              <a:rPr lang="ja-JP" altLang="en-US" sz="1200" dirty="0"/>
              <a:t>平成</a:t>
            </a:r>
            <a:r>
              <a:rPr lang="en-US" altLang="ja-JP" sz="1200" dirty="0"/>
              <a:t>25</a:t>
            </a:r>
            <a:r>
              <a:rPr lang="ja-JP" altLang="en-US" sz="1200" dirty="0"/>
              <a:t>年下半期</a:t>
            </a:r>
            <a:r>
              <a:rPr lang="ja-JP" altLang="en-US" sz="1200" dirty="0" smtClean="0"/>
              <a:t>）（警察庁）</a:t>
            </a:r>
            <a:endParaRPr lang="ja-JP" altLang="en-US" sz="1200" dirty="0"/>
          </a:p>
        </p:txBody>
      </p:sp>
      <p:sp>
        <p:nvSpPr>
          <p:cNvPr id="5" name="テキスト ボックス 4"/>
          <p:cNvSpPr txBox="1"/>
          <p:nvPr/>
        </p:nvSpPr>
        <p:spPr>
          <a:xfrm>
            <a:off x="61714" y="339506"/>
            <a:ext cx="5239643" cy="461665"/>
          </a:xfrm>
          <a:prstGeom prst="rect">
            <a:avLst/>
          </a:prstGeom>
          <a:noFill/>
        </p:spPr>
        <p:txBody>
          <a:bodyPr wrap="square" rtlCol="0">
            <a:spAutoFit/>
          </a:bodyPr>
          <a:lstStyle/>
          <a:p>
            <a:r>
              <a:rPr lang="ja-JP" altLang="en-US" sz="2400" dirty="0" smtClean="0">
                <a:latin typeface="AR P丸ゴシック体E" pitchFamily="50" charset="-128"/>
                <a:ea typeface="AR P丸ゴシック体E" pitchFamily="50" charset="-128"/>
              </a:rPr>
              <a:t>被害児童が当該</a:t>
            </a:r>
            <a:r>
              <a:rPr lang="ja-JP" altLang="en-US" sz="2400" dirty="0">
                <a:latin typeface="AR P丸ゴシック体E" pitchFamily="50" charset="-128"/>
                <a:ea typeface="AR P丸ゴシック体E" pitchFamily="50" charset="-128"/>
              </a:rPr>
              <a:t>サイトを利用した</a:t>
            </a:r>
            <a:r>
              <a:rPr lang="ja-JP" altLang="en-US" sz="2400" dirty="0" smtClean="0">
                <a:latin typeface="AR P丸ゴシック体E" pitchFamily="50" charset="-128"/>
                <a:ea typeface="AR P丸ゴシック体E" pitchFamily="50" charset="-128"/>
              </a:rPr>
              <a:t>理由</a:t>
            </a:r>
            <a:endParaRPr kumimoji="1" lang="en-US" altLang="ja-JP" sz="2400" dirty="0" smtClean="0">
              <a:latin typeface="AR P丸ゴシック体E" pitchFamily="50" charset="-128"/>
              <a:ea typeface="AR P丸ゴシック体E" pitchFamily="50" charset="-128"/>
            </a:endParaRPr>
          </a:p>
        </p:txBody>
      </p:sp>
      <p:sp>
        <p:nvSpPr>
          <p:cNvPr id="6" name="正方形/長方形 5"/>
          <p:cNvSpPr/>
          <p:nvPr/>
        </p:nvSpPr>
        <p:spPr>
          <a:xfrm>
            <a:off x="183966" y="5157192"/>
            <a:ext cx="3757308" cy="1015663"/>
          </a:xfrm>
          <a:prstGeom prst="rect">
            <a:avLst/>
          </a:prstGeom>
        </p:spPr>
        <p:txBody>
          <a:bodyPr wrap="square">
            <a:spAutoFit/>
          </a:bodyPr>
          <a:lstStyle/>
          <a:p>
            <a:r>
              <a:rPr lang="ja-JP" altLang="en-US" sz="1200" dirty="0"/>
              <a:t>平成</a:t>
            </a:r>
            <a:r>
              <a:rPr lang="en-US" altLang="ja-JP" sz="1200" dirty="0"/>
              <a:t>25</a:t>
            </a:r>
            <a:r>
              <a:rPr lang="ja-JP" altLang="en-US" sz="1200" dirty="0"/>
              <a:t>年中における出会い系サイトに起因して犯罪被害に遭った児童数</a:t>
            </a:r>
            <a:r>
              <a:rPr lang="ja-JP" altLang="en-US" sz="1200" dirty="0" smtClean="0"/>
              <a:t>は</a:t>
            </a:r>
            <a:r>
              <a:rPr lang="en-US" altLang="ja-JP" sz="1200" dirty="0" smtClean="0"/>
              <a:t>159</a:t>
            </a:r>
            <a:r>
              <a:rPr lang="ja-JP" altLang="en-US" sz="1200" dirty="0"/>
              <a:t>人（前年比</a:t>
            </a:r>
            <a:r>
              <a:rPr lang="en-US" altLang="ja-JP" sz="1200" dirty="0"/>
              <a:t>-59</a:t>
            </a:r>
            <a:r>
              <a:rPr lang="ja-JP" altLang="en-US" sz="1200" dirty="0"/>
              <a:t>人</a:t>
            </a:r>
            <a:r>
              <a:rPr lang="ja-JP" altLang="en-US" sz="1200" dirty="0" smtClean="0"/>
              <a:t>、</a:t>
            </a:r>
            <a:r>
              <a:rPr lang="en-US" altLang="ja-JP" sz="1200" dirty="0" smtClean="0"/>
              <a:t>-27.1</a:t>
            </a:r>
            <a:r>
              <a:rPr lang="en-US" altLang="ja-JP" sz="1200" dirty="0"/>
              <a:t>%</a:t>
            </a:r>
            <a:r>
              <a:rPr lang="ja-JP" altLang="en-US" sz="1200" dirty="0"/>
              <a:t>）と前年より減少しているものの、</a:t>
            </a:r>
            <a:r>
              <a:rPr lang="ja-JP" altLang="en-US" sz="1200" dirty="0" smtClean="0"/>
              <a:t>コミュニティサイト</a:t>
            </a:r>
            <a:r>
              <a:rPr lang="ja-JP" altLang="en-US" sz="1200" dirty="0"/>
              <a:t>に起因して犯罪被害に遭った児童数は</a:t>
            </a:r>
            <a:r>
              <a:rPr lang="en-US" altLang="ja-JP" sz="1200" dirty="0"/>
              <a:t>1,293</a:t>
            </a:r>
            <a:r>
              <a:rPr lang="ja-JP" altLang="en-US" sz="1200" dirty="0"/>
              <a:t>人で、前年と</a:t>
            </a:r>
            <a:r>
              <a:rPr lang="ja-JP" altLang="en-US" sz="1200" dirty="0" smtClean="0"/>
              <a:t>比較して</a:t>
            </a:r>
            <a:r>
              <a:rPr lang="en-US" altLang="ja-JP" sz="1200" dirty="0"/>
              <a:t>217</a:t>
            </a:r>
            <a:r>
              <a:rPr lang="ja-JP" altLang="en-US" sz="1200" dirty="0"/>
              <a:t>人（</a:t>
            </a:r>
            <a:r>
              <a:rPr lang="en-US" altLang="ja-JP" sz="1200" dirty="0"/>
              <a:t>+20.2%</a:t>
            </a:r>
            <a:r>
              <a:rPr lang="ja-JP" altLang="en-US" sz="1200" dirty="0"/>
              <a:t>）増加している。</a:t>
            </a:r>
          </a:p>
        </p:txBody>
      </p:sp>
      <p:sp>
        <p:nvSpPr>
          <p:cNvPr id="7" name="正方形/長方形 6"/>
          <p:cNvSpPr/>
          <p:nvPr/>
        </p:nvSpPr>
        <p:spPr>
          <a:xfrm>
            <a:off x="91491" y="6316339"/>
            <a:ext cx="5209866" cy="461665"/>
          </a:xfrm>
          <a:prstGeom prst="rect">
            <a:avLst/>
          </a:prstGeom>
        </p:spPr>
        <p:txBody>
          <a:bodyPr wrap="square">
            <a:spAutoFit/>
          </a:bodyPr>
          <a:lstStyle/>
          <a:p>
            <a:r>
              <a:rPr lang="ja-JP" altLang="ja-JP" sz="1200" dirty="0"/>
              <a:t>「</a:t>
            </a:r>
            <a:r>
              <a:rPr lang="ja-JP" altLang="ja-JP" sz="1200" dirty="0">
                <a:hlinkClick r:id="rId3" action="ppaction://hlinkfile" tooltip="児童の権利に関する条約"/>
              </a:rPr>
              <a:t>児童の権利に関する条約</a:t>
            </a:r>
            <a:r>
              <a:rPr lang="ja-JP" altLang="ja-JP" sz="1200" dirty="0"/>
              <a:t>」・「</a:t>
            </a:r>
            <a:r>
              <a:rPr lang="ja-JP" altLang="ja-JP" sz="1200" dirty="0">
                <a:hlinkClick r:id="rId4" action="ppaction://hlinkfile" tooltip="児童福祉法"/>
              </a:rPr>
              <a:t>児童福祉法</a:t>
            </a:r>
            <a:r>
              <a:rPr lang="ja-JP" altLang="ja-JP" sz="1200" dirty="0"/>
              <a:t>」・「</a:t>
            </a:r>
            <a:r>
              <a:rPr lang="ja-JP" altLang="ja-JP" sz="1200" dirty="0">
                <a:hlinkClick r:id="rId5" action="ppaction://hlinkfile" tooltip="児童虐待の防止等に関する法律"/>
              </a:rPr>
              <a:t>児童虐待防止法</a:t>
            </a:r>
            <a:r>
              <a:rPr lang="ja-JP" altLang="ja-JP" sz="1200" dirty="0"/>
              <a:t>」・「</a:t>
            </a:r>
            <a:r>
              <a:rPr lang="ja-JP" altLang="ja-JP" sz="1200" dirty="0">
                <a:hlinkClick r:id="rId6" action="ppaction://hlinkfile" tooltip="児童買春、児童ポルノに係る行為等の処罰及び児童の保護等に関する法律"/>
              </a:rPr>
              <a:t>児童買春・児童ポルノ禁止法</a:t>
            </a:r>
            <a:r>
              <a:rPr lang="ja-JP" altLang="ja-JP" sz="1200" dirty="0"/>
              <a:t>」における児童とは、</a:t>
            </a:r>
            <a:r>
              <a:rPr lang="ja-JP" altLang="ja-JP" sz="1200" dirty="0">
                <a:hlinkClick r:id="rId7" action="ppaction://hlinkfile" tooltip="年齢"/>
              </a:rPr>
              <a:t>年齢</a:t>
            </a:r>
            <a:r>
              <a:rPr lang="ja-JP" altLang="ja-JP" sz="1200" dirty="0"/>
              <a:t>が「満18歳に満たない者」をいう。</a:t>
            </a:r>
            <a:endParaRPr lang="ja-JP" altLang="en-US" sz="1200" dirty="0"/>
          </a:p>
        </p:txBody>
      </p:sp>
      <p:sp>
        <p:nvSpPr>
          <p:cNvPr id="8" name="正方形/長方形 7"/>
          <p:cNvSpPr/>
          <p:nvPr/>
        </p:nvSpPr>
        <p:spPr>
          <a:xfrm>
            <a:off x="208269" y="1700808"/>
            <a:ext cx="2620948" cy="646331"/>
          </a:xfrm>
          <a:prstGeom prst="rect">
            <a:avLst/>
          </a:prstGeom>
          <a:solidFill>
            <a:srgbClr val="FFFF00"/>
          </a:solidFill>
        </p:spPr>
        <p:txBody>
          <a:bodyPr wrap="square">
            <a:spAutoFit/>
          </a:bodyPr>
          <a:lstStyle/>
          <a:p>
            <a:r>
              <a:rPr lang="ja-JP" altLang="en-US" dirty="0"/>
              <a:t>「無料だから」という理由が約６割を占める。</a:t>
            </a:r>
          </a:p>
        </p:txBody>
      </p:sp>
      <p:sp>
        <p:nvSpPr>
          <p:cNvPr id="2" name="正方形/長方形 1"/>
          <p:cNvSpPr/>
          <p:nvPr/>
        </p:nvSpPr>
        <p:spPr>
          <a:xfrm>
            <a:off x="7956376" y="372443"/>
            <a:ext cx="1090362" cy="461665"/>
          </a:xfrm>
          <a:prstGeom prst="rect">
            <a:avLst/>
          </a:prstGeom>
        </p:spPr>
        <p:txBody>
          <a:bodyPr wrap="none">
            <a:spAutoFit/>
          </a:bodyPr>
          <a:lstStyle/>
          <a:p>
            <a:pPr lvl="0" algn="r"/>
            <a:r>
              <a:rPr lang="en-US" altLang="ja-JP" sz="2400" dirty="0">
                <a:solidFill>
                  <a:prstClr val="black"/>
                </a:solidFill>
                <a:latin typeface="AR P丸ゴシック体E" pitchFamily="50" charset="-128"/>
                <a:ea typeface="AR P丸ゴシック体E" pitchFamily="50" charset="-128"/>
              </a:rPr>
              <a:t>n=</a:t>
            </a:r>
            <a:r>
              <a:rPr lang="ja-JP" altLang="en-US" sz="2400" dirty="0">
                <a:solidFill>
                  <a:prstClr val="black"/>
                </a:solidFill>
                <a:latin typeface="AR P丸ゴシック体E" pitchFamily="50" charset="-128"/>
                <a:ea typeface="AR P丸ゴシック体E" pitchFamily="50" charset="-128"/>
              </a:rPr>
              <a:t>６７１</a:t>
            </a:r>
          </a:p>
        </p:txBody>
      </p:sp>
    </p:spTree>
    <p:extLst>
      <p:ext uri="{BB962C8B-B14F-4D97-AF65-F5344CB8AC3E}">
        <p14:creationId xmlns:p14="http://schemas.microsoft.com/office/powerpoint/2010/main" val="2458802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676275"/>
            <a:ext cx="6315075" cy="618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804915" y="8765"/>
            <a:ext cx="6336704" cy="276999"/>
          </a:xfrm>
          <a:prstGeom prst="rect">
            <a:avLst/>
          </a:prstGeom>
        </p:spPr>
        <p:txBody>
          <a:bodyPr wrap="square">
            <a:spAutoFit/>
          </a:bodyPr>
          <a:lstStyle/>
          <a:p>
            <a:pPr algn="r"/>
            <a:r>
              <a:rPr lang="ja-JP" altLang="en-US" sz="1200" dirty="0"/>
              <a:t>コミュニティサイトに起因する児童被害の事犯に係る調査</a:t>
            </a:r>
            <a:r>
              <a:rPr lang="ja-JP" altLang="en-US" sz="1200" dirty="0" smtClean="0"/>
              <a:t>結果（</a:t>
            </a:r>
            <a:r>
              <a:rPr lang="ja-JP" altLang="en-US" sz="1200" dirty="0"/>
              <a:t>平成</a:t>
            </a:r>
            <a:r>
              <a:rPr lang="en-US" altLang="ja-JP" sz="1200" dirty="0"/>
              <a:t>25</a:t>
            </a:r>
            <a:r>
              <a:rPr lang="ja-JP" altLang="en-US" sz="1200" dirty="0"/>
              <a:t>年下半期</a:t>
            </a:r>
            <a:r>
              <a:rPr lang="ja-JP" altLang="en-US" sz="1200" dirty="0" smtClean="0"/>
              <a:t>）（警察庁）</a:t>
            </a:r>
            <a:endParaRPr lang="ja-JP" altLang="en-US" sz="1200" dirty="0"/>
          </a:p>
        </p:txBody>
      </p:sp>
      <p:sp>
        <p:nvSpPr>
          <p:cNvPr id="5" name="テキスト ボックス 4"/>
          <p:cNvSpPr txBox="1"/>
          <p:nvPr/>
        </p:nvSpPr>
        <p:spPr>
          <a:xfrm>
            <a:off x="61714" y="676275"/>
            <a:ext cx="4078238" cy="830997"/>
          </a:xfrm>
          <a:prstGeom prst="rect">
            <a:avLst/>
          </a:prstGeom>
          <a:noFill/>
        </p:spPr>
        <p:txBody>
          <a:bodyPr wrap="square" rtlCol="0">
            <a:spAutoFit/>
          </a:bodyPr>
          <a:lstStyle/>
          <a:p>
            <a:r>
              <a:rPr lang="ja-JP" altLang="en-US" sz="2400" dirty="0" smtClean="0">
                <a:latin typeface="AR P丸ゴシック体E" pitchFamily="50" charset="-128"/>
                <a:ea typeface="AR P丸ゴシック体E" pitchFamily="50" charset="-128"/>
              </a:rPr>
              <a:t>被害児童の当該</a:t>
            </a:r>
            <a:r>
              <a:rPr lang="ja-JP" altLang="en-US" sz="2400" dirty="0">
                <a:latin typeface="AR P丸ゴシック体E" pitchFamily="50" charset="-128"/>
                <a:ea typeface="AR P丸ゴシック体E" pitchFamily="50" charset="-128"/>
              </a:rPr>
              <a:t>サイトに対する</a:t>
            </a:r>
            <a:r>
              <a:rPr lang="ja-JP" altLang="en-US" sz="2400" dirty="0" smtClean="0">
                <a:latin typeface="AR P丸ゴシック体E" pitchFamily="50" charset="-128"/>
                <a:ea typeface="AR P丸ゴシック体E" pitchFamily="50" charset="-128"/>
              </a:rPr>
              <a:t>イメージ</a:t>
            </a:r>
            <a:endParaRPr kumimoji="1" lang="en-US" altLang="ja-JP" sz="2400" dirty="0" smtClean="0">
              <a:latin typeface="AR P丸ゴシック体E" pitchFamily="50" charset="-128"/>
              <a:ea typeface="AR P丸ゴシック体E" pitchFamily="50" charset="-128"/>
            </a:endParaRPr>
          </a:p>
        </p:txBody>
      </p:sp>
      <p:sp>
        <p:nvSpPr>
          <p:cNvPr id="6" name="正方形/長方形 5"/>
          <p:cNvSpPr/>
          <p:nvPr/>
        </p:nvSpPr>
        <p:spPr>
          <a:xfrm>
            <a:off x="183966" y="5157192"/>
            <a:ext cx="3757308" cy="1015663"/>
          </a:xfrm>
          <a:prstGeom prst="rect">
            <a:avLst/>
          </a:prstGeom>
        </p:spPr>
        <p:txBody>
          <a:bodyPr wrap="square">
            <a:spAutoFit/>
          </a:bodyPr>
          <a:lstStyle/>
          <a:p>
            <a:r>
              <a:rPr lang="ja-JP" altLang="en-US" sz="1200" dirty="0"/>
              <a:t>平成</a:t>
            </a:r>
            <a:r>
              <a:rPr lang="en-US" altLang="ja-JP" sz="1200" dirty="0"/>
              <a:t>25</a:t>
            </a:r>
            <a:r>
              <a:rPr lang="ja-JP" altLang="en-US" sz="1200" dirty="0"/>
              <a:t>年中における出会い系サイトに起因して犯罪被害に遭った児童数</a:t>
            </a:r>
            <a:r>
              <a:rPr lang="ja-JP" altLang="en-US" sz="1200" dirty="0" smtClean="0"/>
              <a:t>は</a:t>
            </a:r>
            <a:r>
              <a:rPr lang="en-US" altLang="ja-JP" sz="1200" dirty="0" smtClean="0"/>
              <a:t>159</a:t>
            </a:r>
            <a:r>
              <a:rPr lang="ja-JP" altLang="en-US" sz="1200" dirty="0"/>
              <a:t>人（前年比</a:t>
            </a:r>
            <a:r>
              <a:rPr lang="en-US" altLang="ja-JP" sz="1200" dirty="0"/>
              <a:t>-59</a:t>
            </a:r>
            <a:r>
              <a:rPr lang="ja-JP" altLang="en-US" sz="1200" dirty="0"/>
              <a:t>人</a:t>
            </a:r>
            <a:r>
              <a:rPr lang="ja-JP" altLang="en-US" sz="1200" dirty="0" smtClean="0"/>
              <a:t>、</a:t>
            </a:r>
            <a:r>
              <a:rPr lang="en-US" altLang="ja-JP" sz="1200" dirty="0" smtClean="0"/>
              <a:t>-27.1</a:t>
            </a:r>
            <a:r>
              <a:rPr lang="en-US" altLang="ja-JP" sz="1200" dirty="0"/>
              <a:t>%</a:t>
            </a:r>
            <a:r>
              <a:rPr lang="ja-JP" altLang="en-US" sz="1200" dirty="0"/>
              <a:t>）と前年より減少しているものの、</a:t>
            </a:r>
            <a:r>
              <a:rPr lang="ja-JP" altLang="en-US" sz="1200" dirty="0" smtClean="0"/>
              <a:t>コミュニティサイト</a:t>
            </a:r>
            <a:r>
              <a:rPr lang="ja-JP" altLang="en-US" sz="1200" dirty="0"/>
              <a:t>に起因して犯罪被害に遭った児童数は</a:t>
            </a:r>
            <a:r>
              <a:rPr lang="en-US" altLang="ja-JP" sz="1200" dirty="0"/>
              <a:t>1,293</a:t>
            </a:r>
            <a:r>
              <a:rPr lang="ja-JP" altLang="en-US" sz="1200" dirty="0"/>
              <a:t>人で、前年と</a:t>
            </a:r>
            <a:r>
              <a:rPr lang="ja-JP" altLang="en-US" sz="1200" dirty="0" smtClean="0"/>
              <a:t>比較して</a:t>
            </a:r>
            <a:r>
              <a:rPr lang="en-US" altLang="ja-JP" sz="1200" dirty="0"/>
              <a:t>217</a:t>
            </a:r>
            <a:r>
              <a:rPr lang="ja-JP" altLang="en-US" sz="1200" dirty="0"/>
              <a:t>人（</a:t>
            </a:r>
            <a:r>
              <a:rPr lang="en-US" altLang="ja-JP" sz="1200" dirty="0"/>
              <a:t>+20.2%</a:t>
            </a:r>
            <a:r>
              <a:rPr lang="ja-JP" altLang="en-US" sz="1200" dirty="0"/>
              <a:t>）増加している。</a:t>
            </a:r>
          </a:p>
        </p:txBody>
      </p:sp>
      <p:sp>
        <p:nvSpPr>
          <p:cNvPr id="7" name="正方形/長方形 6"/>
          <p:cNvSpPr/>
          <p:nvPr/>
        </p:nvSpPr>
        <p:spPr>
          <a:xfrm>
            <a:off x="91491" y="6316339"/>
            <a:ext cx="5209866" cy="461665"/>
          </a:xfrm>
          <a:prstGeom prst="rect">
            <a:avLst/>
          </a:prstGeom>
        </p:spPr>
        <p:txBody>
          <a:bodyPr wrap="square">
            <a:spAutoFit/>
          </a:bodyPr>
          <a:lstStyle/>
          <a:p>
            <a:r>
              <a:rPr lang="ja-JP" altLang="ja-JP" sz="1200" dirty="0"/>
              <a:t>「</a:t>
            </a:r>
            <a:r>
              <a:rPr lang="ja-JP" altLang="ja-JP" sz="1200" dirty="0">
                <a:hlinkClick r:id="rId3" action="ppaction://hlinkfile" tooltip="児童の権利に関する条約"/>
              </a:rPr>
              <a:t>児童の権利に関する条約</a:t>
            </a:r>
            <a:r>
              <a:rPr lang="ja-JP" altLang="ja-JP" sz="1200" dirty="0"/>
              <a:t>」・「</a:t>
            </a:r>
            <a:r>
              <a:rPr lang="ja-JP" altLang="ja-JP" sz="1200" dirty="0">
                <a:hlinkClick r:id="rId4" action="ppaction://hlinkfile" tooltip="児童福祉法"/>
              </a:rPr>
              <a:t>児童福祉法</a:t>
            </a:r>
            <a:r>
              <a:rPr lang="ja-JP" altLang="ja-JP" sz="1200" dirty="0"/>
              <a:t>」・「</a:t>
            </a:r>
            <a:r>
              <a:rPr lang="ja-JP" altLang="ja-JP" sz="1200" dirty="0">
                <a:hlinkClick r:id="rId5" action="ppaction://hlinkfile" tooltip="児童虐待の防止等に関する法律"/>
              </a:rPr>
              <a:t>児童虐待防止法</a:t>
            </a:r>
            <a:r>
              <a:rPr lang="ja-JP" altLang="ja-JP" sz="1200" dirty="0"/>
              <a:t>」・「</a:t>
            </a:r>
            <a:r>
              <a:rPr lang="ja-JP" altLang="ja-JP" sz="1200" dirty="0">
                <a:hlinkClick r:id="rId6" action="ppaction://hlinkfile" tooltip="児童買春、児童ポルノに係る行為等の処罰及び児童の保護等に関する法律"/>
              </a:rPr>
              <a:t>児童買春・児童ポルノ禁止法</a:t>
            </a:r>
            <a:r>
              <a:rPr lang="ja-JP" altLang="ja-JP" sz="1200" dirty="0"/>
              <a:t>」における児童とは、</a:t>
            </a:r>
            <a:r>
              <a:rPr lang="ja-JP" altLang="ja-JP" sz="1200" dirty="0">
                <a:hlinkClick r:id="rId7" action="ppaction://hlinkfile" tooltip="年齢"/>
              </a:rPr>
              <a:t>年齢</a:t>
            </a:r>
            <a:r>
              <a:rPr lang="ja-JP" altLang="ja-JP" sz="1200" dirty="0"/>
              <a:t>が「満18歳に満たない者」をいう。</a:t>
            </a:r>
            <a:endParaRPr lang="ja-JP" altLang="en-US" sz="1200" dirty="0"/>
          </a:p>
        </p:txBody>
      </p:sp>
      <p:sp>
        <p:nvSpPr>
          <p:cNvPr id="8" name="正方形/長方形 7"/>
          <p:cNvSpPr/>
          <p:nvPr/>
        </p:nvSpPr>
        <p:spPr>
          <a:xfrm>
            <a:off x="208269" y="1700808"/>
            <a:ext cx="2620948" cy="1200329"/>
          </a:xfrm>
          <a:prstGeom prst="rect">
            <a:avLst/>
          </a:prstGeom>
          <a:solidFill>
            <a:srgbClr val="FFFF00"/>
          </a:solidFill>
        </p:spPr>
        <p:txBody>
          <a:bodyPr wrap="square">
            <a:spAutoFit/>
          </a:bodyPr>
          <a:lstStyle/>
          <a:p>
            <a:r>
              <a:rPr lang="ja-JP" altLang="en-US" dirty="0"/>
              <a:t>「友達・メル友を探すサイト」というイメージを持って利用した</a:t>
            </a:r>
            <a:r>
              <a:rPr lang="ja-JP" altLang="en-US" dirty="0" smtClean="0"/>
              <a:t>割合が</a:t>
            </a:r>
            <a:r>
              <a:rPr lang="ja-JP" altLang="en-US" dirty="0"/>
              <a:t>３割以上を占める。</a:t>
            </a:r>
          </a:p>
        </p:txBody>
      </p:sp>
      <p:sp>
        <p:nvSpPr>
          <p:cNvPr id="2" name="正方形/長方形 1"/>
          <p:cNvSpPr/>
          <p:nvPr/>
        </p:nvSpPr>
        <p:spPr>
          <a:xfrm>
            <a:off x="7668344" y="436176"/>
            <a:ext cx="1196160" cy="461665"/>
          </a:xfrm>
          <a:prstGeom prst="rect">
            <a:avLst/>
          </a:prstGeom>
        </p:spPr>
        <p:txBody>
          <a:bodyPr wrap="none">
            <a:spAutoFit/>
          </a:bodyPr>
          <a:lstStyle/>
          <a:p>
            <a:pPr lvl="0" algn="r"/>
            <a:r>
              <a:rPr lang="en-US" altLang="ja-JP" sz="2400" dirty="0">
                <a:solidFill>
                  <a:prstClr val="black"/>
                </a:solidFill>
                <a:latin typeface="AR P丸ゴシック体E" pitchFamily="50" charset="-128"/>
                <a:ea typeface="AR P丸ゴシック体E" pitchFamily="50" charset="-128"/>
              </a:rPr>
              <a:t>n=</a:t>
            </a:r>
            <a:r>
              <a:rPr lang="ja-JP" altLang="en-US" sz="2400" dirty="0">
                <a:solidFill>
                  <a:prstClr val="black"/>
                </a:solidFill>
                <a:latin typeface="AR P丸ゴシック体E" pitchFamily="50" charset="-128"/>
                <a:ea typeface="AR P丸ゴシック体E" pitchFamily="50" charset="-128"/>
              </a:rPr>
              <a:t>７３４</a:t>
            </a:r>
          </a:p>
        </p:txBody>
      </p:sp>
    </p:spTree>
    <p:extLst>
      <p:ext uri="{BB962C8B-B14F-4D97-AF65-F5344CB8AC3E}">
        <p14:creationId xmlns:p14="http://schemas.microsoft.com/office/powerpoint/2010/main" val="1493068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855" y="869554"/>
            <a:ext cx="5876468" cy="600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804915" y="8765"/>
            <a:ext cx="6336704" cy="276999"/>
          </a:xfrm>
          <a:prstGeom prst="rect">
            <a:avLst/>
          </a:prstGeom>
        </p:spPr>
        <p:txBody>
          <a:bodyPr wrap="square">
            <a:spAutoFit/>
          </a:bodyPr>
          <a:lstStyle/>
          <a:p>
            <a:pPr algn="r"/>
            <a:r>
              <a:rPr lang="ja-JP" altLang="en-US" sz="1200" dirty="0"/>
              <a:t>コミュニティサイトに起因する児童被害の事犯に係る調査</a:t>
            </a:r>
            <a:r>
              <a:rPr lang="ja-JP" altLang="en-US" sz="1200" dirty="0" smtClean="0"/>
              <a:t>結果（</a:t>
            </a:r>
            <a:r>
              <a:rPr lang="ja-JP" altLang="en-US" sz="1200" dirty="0"/>
              <a:t>平成</a:t>
            </a:r>
            <a:r>
              <a:rPr lang="en-US" altLang="ja-JP" sz="1200" dirty="0"/>
              <a:t>25</a:t>
            </a:r>
            <a:r>
              <a:rPr lang="ja-JP" altLang="en-US" sz="1200" dirty="0"/>
              <a:t>年下半期</a:t>
            </a:r>
            <a:r>
              <a:rPr lang="ja-JP" altLang="en-US" sz="1200" dirty="0" smtClean="0"/>
              <a:t>）（警察庁）</a:t>
            </a:r>
            <a:endParaRPr lang="ja-JP" altLang="en-US" sz="1200" dirty="0"/>
          </a:p>
        </p:txBody>
      </p:sp>
      <p:sp>
        <p:nvSpPr>
          <p:cNvPr id="5" name="テキスト ボックス 4"/>
          <p:cNvSpPr txBox="1"/>
          <p:nvPr/>
        </p:nvSpPr>
        <p:spPr>
          <a:xfrm>
            <a:off x="116505" y="570338"/>
            <a:ext cx="5239643" cy="461665"/>
          </a:xfrm>
          <a:prstGeom prst="rect">
            <a:avLst/>
          </a:prstGeom>
          <a:noFill/>
        </p:spPr>
        <p:txBody>
          <a:bodyPr wrap="square" rtlCol="0">
            <a:spAutoFit/>
          </a:bodyPr>
          <a:lstStyle/>
          <a:p>
            <a:r>
              <a:rPr lang="ja-JP" altLang="en-US" sz="2400" dirty="0" smtClean="0">
                <a:latin typeface="AR P丸ゴシック体E" pitchFamily="50" charset="-128"/>
                <a:ea typeface="AR P丸ゴシック体E" pitchFamily="50" charset="-128"/>
              </a:rPr>
              <a:t>被害児童が被疑者</a:t>
            </a:r>
            <a:r>
              <a:rPr lang="ja-JP" altLang="en-US" sz="2400" dirty="0">
                <a:latin typeface="AR P丸ゴシック体E" pitchFamily="50" charset="-128"/>
                <a:ea typeface="AR P丸ゴシック体E" pitchFamily="50" charset="-128"/>
              </a:rPr>
              <a:t>と会った</a:t>
            </a:r>
            <a:r>
              <a:rPr lang="ja-JP" altLang="en-US" sz="2400" dirty="0" smtClean="0">
                <a:latin typeface="AR P丸ゴシック体E" pitchFamily="50" charset="-128"/>
                <a:ea typeface="AR P丸ゴシック体E" pitchFamily="50" charset="-128"/>
              </a:rPr>
              <a:t>理由</a:t>
            </a:r>
            <a:endParaRPr lang="en-US" altLang="ja-JP" sz="2400" dirty="0" smtClean="0">
              <a:latin typeface="AR P丸ゴシック体E" pitchFamily="50" charset="-128"/>
              <a:ea typeface="AR P丸ゴシック体E" pitchFamily="50" charset="-128"/>
            </a:endParaRPr>
          </a:p>
        </p:txBody>
      </p:sp>
      <p:sp>
        <p:nvSpPr>
          <p:cNvPr id="6" name="正方形/長方形 5"/>
          <p:cNvSpPr/>
          <p:nvPr/>
        </p:nvSpPr>
        <p:spPr>
          <a:xfrm>
            <a:off x="183966" y="5157192"/>
            <a:ext cx="3757308" cy="1015663"/>
          </a:xfrm>
          <a:prstGeom prst="rect">
            <a:avLst/>
          </a:prstGeom>
        </p:spPr>
        <p:txBody>
          <a:bodyPr wrap="square">
            <a:spAutoFit/>
          </a:bodyPr>
          <a:lstStyle/>
          <a:p>
            <a:r>
              <a:rPr lang="ja-JP" altLang="en-US" sz="1200" dirty="0"/>
              <a:t>平成</a:t>
            </a:r>
            <a:r>
              <a:rPr lang="en-US" altLang="ja-JP" sz="1200" dirty="0"/>
              <a:t>25</a:t>
            </a:r>
            <a:r>
              <a:rPr lang="ja-JP" altLang="en-US" sz="1200" dirty="0"/>
              <a:t>年中における出会い系サイトに起因して犯罪被害に遭った児童数</a:t>
            </a:r>
            <a:r>
              <a:rPr lang="ja-JP" altLang="en-US" sz="1200" dirty="0" smtClean="0"/>
              <a:t>は</a:t>
            </a:r>
            <a:r>
              <a:rPr lang="en-US" altLang="ja-JP" sz="1200" dirty="0" smtClean="0"/>
              <a:t>159</a:t>
            </a:r>
            <a:r>
              <a:rPr lang="ja-JP" altLang="en-US" sz="1200" dirty="0"/>
              <a:t>人（前年比</a:t>
            </a:r>
            <a:r>
              <a:rPr lang="en-US" altLang="ja-JP" sz="1200" dirty="0"/>
              <a:t>-59</a:t>
            </a:r>
            <a:r>
              <a:rPr lang="ja-JP" altLang="en-US" sz="1200" dirty="0"/>
              <a:t>人</a:t>
            </a:r>
            <a:r>
              <a:rPr lang="ja-JP" altLang="en-US" sz="1200" dirty="0" smtClean="0"/>
              <a:t>、</a:t>
            </a:r>
            <a:r>
              <a:rPr lang="en-US" altLang="ja-JP" sz="1200" dirty="0" smtClean="0"/>
              <a:t>-27.1</a:t>
            </a:r>
            <a:r>
              <a:rPr lang="en-US" altLang="ja-JP" sz="1200" dirty="0"/>
              <a:t>%</a:t>
            </a:r>
            <a:r>
              <a:rPr lang="ja-JP" altLang="en-US" sz="1200" dirty="0"/>
              <a:t>）と前年より減少しているものの、</a:t>
            </a:r>
            <a:r>
              <a:rPr lang="ja-JP" altLang="en-US" sz="1200" dirty="0" smtClean="0"/>
              <a:t>コミュニティサイト</a:t>
            </a:r>
            <a:r>
              <a:rPr lang="ja-JP" altLang="en-US" sz="1200" dirty="0"/>
              <a:t>に起因して犯罪被害に遭った児童数は</a:t>
            </a:r>
            <a:r>
              <a:rPr lang="en-US" altLang="ja-JP" sz="1200" dirty="0"/>
              <a:t>1,293</a:t>
            </a:r>
            <a:r>
              <a:rPr lang="ja-JP" altLang="en-US" sz="1200" dirty="0"/>
              <a:t>人で、前年と</a:t>
            </a:r>
            <a:r>
              <a:rPr lang="ja-JP" altLang="en-US" sz="1200" dirty="0" smtClean="0"/>
              <a:t>比較して</a:t>
            </a:r>
            <a:r>
              <a:rPr lang="en-US" altLang="ja-JP" sz="1200" dirty="0"/>
              <a:t>217</a:t>
            </a:r>
            <a:r>
              <a:rPr lang="ja-JP" altLang="en-US" sz="1200" dirty="0"/>
              <a:t>人（</a:t>
            </a:r>
            <a:r>
              <a:rPr lang="en-US" altLang="ja-JP" sz="1200" dirty="0"/>
              <a:t>+20.2%</a:t>
            </a:r>
            <a:r>
              <a:rPr lang="ja-JP" altLang="en-US" sz="1200" dirty="0"/>
              <a:t>）増加している。</a:t>
            </a:r>
          </a:p>
        </p:txBody>
      </p:sp>
      <p:sp>
        <p:nvSpPr>
          <p:cNvPr id="7" name="正方形/長方形 6"/>
          <p:cNvSpPr/>
          <p:nvPr/>
        </p:nvSpPr>
        <p:spPr>
          <a:xfrm>
            <a:off x="91491" y="6316339"/>
            <a:ext cx="5209866" cy="461665"/>
          </a:xfrm>
          <a:prstGeom prst="rect">
            <a:avLst/>
          </a:prstGeom>
        </p:spPr>
        <p:txBody>
          <a:bodyPr wrap="square">
            <a:spAutoFit/>
          </a:bodyPr>
          <a:lstStyle/>
          <a:p>
            <a:r>
              <a:rPr lang="ja-JP" altLang="ja-JP" sz="1200" dirty="0"/>
              <a:t>「</a:t>
            </a:r>
            <a:r>
              <a:rPr lang="ja-JP" altLang="ja-JP" sz="1200" dirty="0">
                <a:hlinkClick r:id="rId3" action="ppaction://hlinkfile" tooltip="児童の権利に関する条約"/>
              </a:rPr>
              <a:t>児童の権利に関する条約</a:t>
            </a:r>
            <a:r>
              <a:rPr lang="ja-JP" altLang="ja-JP" sz="1200" dirty="0"/>
              <a:t>」・「</a:t>
            </a:r>
            <a:r>
              <a:rPr lang="ja-JP" altLang="ja-JP" sz="1200" dirty="0">
                <a:hlinkClick r:id="rId4" action="ppaction://hlinkfile" tooltip="児童福祉法"/>
              </a:rPr>
              <a:t>児童福祉法</a:t>
            </a:r>
            <a:r>
              <a:rPr lang="ja-JP" altLang="ja-JP" sz="1200" dirty="0"/>
              <a:t>」・「</a:t>
            </a:r>
            <a:r>
              <a:rPr lang="ja-JP" altLang="ja-JP" sz="1200" dirty="0">
                <a:hlinkClick r:id="rId5" action="ppaction://hlinkfile" tooltip="児童虐待の防止等に関する法律"/>
              </a:rPr>
              <a:t>児童虐待防止法</a:t>
            </a:r>
            <a:r>
              <a:rPr lang="ja-JP" altLang="ja-JP" sz="1200" dirty="0"/>
              <a:t>」・「</a:t>
            </a:r>
            <a:r>
              <a:rPr lang="ja-JP" altLang="ja-JP" sz="1200" dirty="0">
                <a:hlinkClick r:id="rId6" action="ppaction://hlinkfile" tooltip="児童買春、児童ポルノに係る行為等の処罰及び児童の保護等に関する法律"/>
              </a:rPr>
              <a:t>児童買春・児童ポルノ禁止法</a:t>
            </a:r>
            <a:r>
              <a:rPr lang="ja-JP" altLang="ja-JP" sz="1200" dirty="0"/>
              <a:t>」における児童とは、</a:t>
            </a:r>
            <a:r>
              <a:rPr lang="ja-JP" altLang="ja-JP" sz="1200" dirty="0">
                <a:hlinkClick r:id="rId7" action="ppaction://hlinkfile" tooltip="年齢"/>
              </a:rPr>
              <a:t>年齢</a:t>
            </a:r>
            <a:r>
              <a:rPr lang="ja-JP" altLang="ja-JP" sz="1200" dirty="0"/>
              <a:t>が「満18歳に満たない者」をいう。</a:t>
            </a:r>
            <a:endParaRPr lang="ja-JP" altLang="en-US" sz="1200" dirty="0"/>
          </a:p>
        </p:txBody>
      </p:sp>
      <p:sp>
        <p:nvSpPr>
          <p:cNvPr id="8" name="正方形/長方形 7"/>
          <p:cNvSpPr/>
          <p:nvPr/>
        </p:nvSpPr>
        <p:spPr>
          <a:xfrm>
            <a:off x="208269" y="1700808"/>
            <a:ext cx="2620948" cy="923330"/>
          </a:xfrm>
          <a:prstGeom prst="rect">
            <a:avLst/>
          </a:prstGeom>
          <a:solidFill>
            <a:srgbClr val="FFFF00"/>
          </a:solidFill>
        </p:spPr>
        <p:txBody>
          <a:bodyPr wrap="square">
            <a:spAutoFit/>
          </a:bodyPr>
          <a:lstStyle/>
          <a:p>
            <a:r>
              <a:rPr lang="ja-JP" altLang="en-US" dirty="0"/>
              <a:t>「遊ぶため」に被疑者と会った割合が２割以上を占める。</a:t>
            </a:r>
          </a:p>
        </p:txBody>
      </p:sp>
      <p:sp>
        <p:nvSpPr>
          <p:cNvPr id="2" name="正方形/長方形 1"/>
          <p:cNvSpPr/>
          <p:nvPr/>
        </p:nvSpPr>
        <p:spPr>
          <a:xfrm>
            <a:off x="7668344" y="407889"/>
            <a:ext cx="1178528" cy="461665"/>
          </a:xfrm>
          <a:prstGeom prst="rect">
            <a:avLst/>
          </a:prstGeom>
        </p:spPr>
        <p:txBody>
          <a:bodyPr wrap="none">
            <a:spAutoFit/>
          </a:bodyPr>
          <a:lstStyle/>
          <a:p>
            <a:pPr lvl="0"/>
            <a:r>
              <a:rPr lang="en-US" altLang="ja-JP" sz="2400" dirty="0" smtClean="0">
                <a:solidFill>
                  <a:prstClr val="black"/>
                </a:solidFill>
                <a:latin typeface="AR P丸ゴシック体E" pitchFamily="50" charset="-128"/>
                <a:ea typeface="AR P丸ゴシック体E" pitchFamily="50" charset="-128"/>
              </a:rPr>
              <a:t>n=</a:t>
            </a:r>
            <a:r>
              <a:rPr lang="ja-JP" altLang="en-US" sz="2400" dirty="0" smtClean="0">
                <a:solidFill>
                  <a:prstClr val="black"/>
                </a:solidFill>
                <a:latin typeface="AR P丸ゴシック体E" pitchFamily="50" charset="-128"/>
                <a:ea typeface="AR P丸ゴシック体E" pitchFamily="50" charset="-128"/>
              </a:rPr>
              <a:t>９</a:t>
            </a:r>
            <a:r>
              <a:rPr lang="en-US" altLang="ja-JP" sz="2400" dirty="0" smtClean="0">
                <a:solidFill>
                  <a:prstClr val="black"/>
                </a:solidFill>
                <a:latin typeface="AR P丸ゴシック体E" pitchFamily="50" charset="-128"/>
                <a:ea typeface="AR P丸ゴシック体E" pitchFamily="50" charset="-128"/>
              </a:rPr>
              <a:t>0</a:t>
            </a:r>
            <a:r>
              <a:rPr lang="ja-JP" altLang="en-US" sz="2400" dirty="0" smtClean="0">
                <a:solidFill>
                  <a:prstClr val="black"/>
                </a:solidFill>
                <a:latin typeface="AR P丸ゴシック体E" pitchFamily="50" charset="-128"/>
                <a:ea typeface="AR P丸ゴシック体E" pitchFamily="50" charset="-128"/>
              </a:rPr>
              <a:t>４</a:t>
            </a:r>
            <a:endParaRPr lang="ja-JP" altLang="en-US" sz="2400" dirty="0">
              <a:solidFill>
                <a:prstClr val="black"/>
              </a:solidFill>
              <a:latin typeface="AR P丸ゴシック体E" pitchFamily="50" charset="-128"/>
              <a:ea typeface="AR P丸ゴシック体E" pitchFamily="50" charset="-128"/>
            </a:endParaRPr>
          </a:p>
        </p:txBody>
      </p:sp>
    </p:spTree>
    <p:extLst>
      <p:ext uri="{BB962C8B-B14F-4D97-AF65-F5344CB8AC3E}">
        <p14:creationId xmlns:p14="http://schemas.microsoft.com/office/powerpoint/2010/main" val="1969621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9656" y="403715"/>
            <a:ext cx="5972175" cy="630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804915" y="8765"/>
            <a:ext cx="6336704" cy="276999"/>
          </a:xfrm>
          <a:prstGeom prst="rect">
            <a:avLst/>
          </a:prstGeom>
        </p:spPr>
        <p:txBody>
          <a:bodyPr wrap="square">
            <a:spAutoFit/>
          </a:bodyPr>
          <a:lstStyle/>
          <a:p>
            <a:pPr algn="r"/>
            <a:r>
              <a:rPr lang="ja-JP" altLang="en-US" sz="1200" dirty="0"/>
              <a:t>コミュニティサイトに起因する児童被害の事犯に係る調査</a:t>
            </a:r>
            <a:r>
              <a:rPr lang="ja-JP" altLang="en-US" sz="1200" dirty="0" smtClean="0"/>
              <a:t>結果（</a:t>
            </a:r>
            <a:r>
              <a:rPr lang="ja-JP" altLang="en-US" sz="1200" dirty="0"/>
              <a:t>平成</a:t>
            </a:r>
            <a:r>
              <a:rPr lang="en-US" altLang="ja-JP" sz="1200" dirty="0"/>
              <a:t>25</a:t>
            </a:r>
            <a:r>
              <a:rPr lang="ja-JP" altLang="en-US" sz="1200" dirty="0"/>
              <a:t>年下半期</a:t>
            </a:r>
            <a:r>
              <a:rPr lang="ja-JP" altLang="en-US" sz="1200" dirty="0" smtClean="0"/>
              <a:t>）（警察庁）</a:t>
            </a:r>
            <a:endParaRPr lang="ja-JP" altLang="en-US" sz="1200" dirty="0"/>
          </a:p>
        </p:txBody>
      </p:sp>
      <p:sp>
        <p:nvSpPr>
          <p:cNvPr id="5" name="テキスト ボックス 4"/>
          <p:cNvSpPr txBox="1"/>
          <p:nvPr/>
        </p:nvSpPr>
        <p:spPr>
          <a:xfrm>
            <a:off x="68423" y="694933"/>
            <a:ext cx="5911553" cy="461665"/>
          </a:xfrm>
          <a:prstGeom prst="rect">
            <a:avLst/>
          </a:prstGeom>
          <a:noFill/>
        </p:spPr>
        <p:txBody>
          <a:bodyPr wrap="square" rtlCol="0">
            <a:spAutoFit/>
          </a:bodyPr>
          <a:lstStyle/>
          <a:p>
            <a:r>
              <a:rPr lang="ja-JP" altLang="en-US" sz="2400" dirty="0" smtClean="0">
                <a:latin typeface="AR P丸ゴシック体E" pitchFamily="50" charset="-128"/>
                <a:ea typeface="AR P丸ゴシック体E" pitchFamily="50" charset="-128"/>
              </a:rPr>
              <a:t>被害児童の当該</a:t>
            </a:r>
            <a:r>
              <a:rPr lang="ja-JP" altLang="en-US" sz="2400" dirty="0">
                <a:latin typeface="AR P丸ゴシック体E" pitchFamily="50" charset="-128"/>
                <a:ea typeface="AR P丸ゴシック体E" pitchFamily="50" charset="-128"/>
              </a:rPr>
              <a:t>サイトへのアクセス</a:t>
            </a:r>
            <a:r>
              <a:rPr lang="ja-JP" altLang="en-US" sz="2400" dirty="0" smtClean="0">
                <a:latin typeface="AR P丸ゴシック体E" pitchFamily="50" charset="-128"/>
                <a:ea typeface="AR P丸ゴシック体E" pitchFamily="50" charset="-128"/>
              </a:rPr>
              <a:t>手段</a:t>
            </a:r>
            <a:endParaRPr kumimoji="1" lang="en-US" altLang="ja-JP" sz="2400" dirty="0" smtClean="0">
              <a:latin typeface="AR P丸ゴシック体E" pitchFamily="50" charset="-128"/>
              <a:ea typeface="AR P丸ゴシック体E" pitchFamily="50" charset="-128"/>
            </a:endParaRPr>
          </a:p>
        </p:txBody>
      </p:sp>
      <p:sp>
        <p:nvSpPr>
          <p:cNvPr id="6" name="正方形/長方形 5"/>
          <p:cNvSpPr/>
          <p:nvPr/>
        </p:nvSpPr>
        <p:spPr>
          <a:xfrm>
            <a:off x="183966" y="5157192"/>
            <a:ext cx="3757308" cy="1015663"/>
          </a:xfrm>
          <a:prstGeom prst="rect">
            <a:avLst/>
          </a:prstGeom>
        </p:spPr>
        <p:txBody>
          <a:bodyPr wrap="square">
            <a:spAutoFit/>
          </a:bodyPr>
          <a:lstStyle/>
          <a:p>
            <a:r>
              <a:rPr lang="ja-JP" altLang="en-US" sz="1200" dirty="0"/>
              <a:t>平成</a:t>
            </a:r>
            <a:r>
              <a:rPr lang="en-US" altLang="ja-JP" sz="1200" dirty="0"/>
              <a:t>25</a:t>
            </a:r>
            <a:r>
              <a:rPr lang="ja-JP" altLang="en-US" sz="1200" dirty="0"/>
              <a:t>年中における出会い系サイトに起因して犯罪被害に遭った児童数</a:t>
            </a:r>
            <a:r>
              <a:rPr lang="ja-JP" altLang="en-US" sz="1200" dirty="0" smtClean="0"/>
              <a:t>は</a:t>
            </a:r>
            <a:r>
              <a:rPr lang="en-US" altLang="ja-JP" sz="1200" dirty="0" smtClean="0"/>
              <a:t>159</a:t>
            </a:r>
            <a:r>
              <a:rPr lang="ja-JP" altLang="en-US" sz="1200" dirty="0"/>
              <a:t>人（前年比</a:t>
            </a:r>
            <a:r>
              <a:rPr lang="en-US" altLang="ja-JP" sz="1200" dirty="0"/>
              <a:t>-59</a:t>
            </a:r>
            <a:r>
              <a:rPr lang="ja-JP" altLang="en-US" sz="1200" dirty="0"/>
              <a:t>人</a:t>
            </a:r>
            <a:r>
              <a:rPr lang="ja-JP" altLang="en-US" sz="1200" dirty="0" smtClean="0"/>
              <a:t>、</a:t>
            </a:r>
            <a:r>
              <a:rPr lang="en-US" altLang="ja-JP" sz="1200" dirty="0" smtClean="0"/>
              <a:t>-27.1</a:t>
            </a:r>
            <a:r>
              <a:rPr lang="en-US" altLang="ja-JP" sz="1200" dirty="0"/>
              <a:t>%</a:t>
            </a:r>
            <a:r>
              <a:rPr lang="ja-JP" altLang="en-US" sz="1200" dirty="0"/>
              <a:t>）と前年より減少しているものの、</a:t>
            </a:r>
            <a:r>
              <a:rPr lang="ja-JP" altLang="en-US" sz="1200" dirty="0" smtClean="0"/>
              <a:t>コミュニティサイト</a:t>
            </a:r>
            <a:r>
              <a:rPr lang="ja-JP" altLang="en-US" sz="1200" dirty="0"/>
              <a:t>に起因して犯罪被害に遭った児童数は</a:t>
            </a:r>
            <a:r>
              <a:rPr lang="en-US" altLang="ja-JP" sz="1200" dirty="0"/>
              <a:t>1,293</a:t>
            </a:r>
            <a:r>
              <a:rPr lang="ja-JP" altLang="en-US" sz="1200" dirty="0"/>
              <a:t>人で、前年と</a:t>
            </a:r>
            <a:r>
              <a:rPr lang="ja-JP" altLang="en-US" sz="1200" dirty="0" smtClean="0"/>
              <a:t>比較して</a:t>
            </a:r>
            <a:r>
              <a:rPr lang="en-US" altLang="ja-JP" sz="1200" dirty="0"/>
              <a:t>217</a:t>
            </a:r>
            <a:r>
              <a:rPr lang="ja-JP" altLang="en-US" sz="1200" dirty="0"/>
              <a:t>人（</a:t>
            </a:r>
            <a:r>
              <a:rPr lang="en-US" altLang="ja-JP" sz="1200" dirty="0"/>
              <a:t>+20.2%</a:t>
            </a:r>
            <a:r>
              <a:rPr lang="ja-JP" altLang="en-US" sz="1200" dirty="0"/>
              <a:t>）増加している。</a:t>
            </a:r>
          </a:p>
        </p:txBody>
      </p:sp>
      <p:sp>
        <p:nvSpPr>
          <p:cNvPr id="7" name="正方形/長方形 6"/>
          <p:cNvSpPr/>
          <p:nvPr/>
        </p:nvSpPr>
        <p:spPr>
          <a:xfrm>
            <a:off x="91491" y="6316339"/>
            <a:ext cx="5209866" cy="461665"/>
          </a:xfrm>
          <a:prstGeom prst="rect">
            <a:avLst/>
          </a:prstGeom>
        </p:spPr>
        <p:txBody>
          <a:bodyPr wrap="square">
            <a:spAutoFit/>
          </a:bodyPr>
          <a:lstStyle/>
          <a:p>
            <a:r>
              <a:rPr lang="ja-JP" altLang="ja-JP" sz="1200" dirty="0"/>
              <a:t>「</a:t>
            </a:r>
            <a:r>
              <a:rPr lang="ja-JP" altLang="ja-JP" sz="1200" dirty="0">
                <a:hlinkClick r:id="rId3" action="ppaction://hlinkfile" tooltip="児童の権利に関する条約"/>
              </a:rPr>
              <a:t>児童の権利に関する条約</a:t>
            </a:r>
            <a:r>
              <a:rPr lang="ja-JP" altLang="ja-JP" sz="1200" dirty="0"/>
              <a:t>」・「</a:t>
            </a:r>
            <a:r>
              <a:rPr lang="ja-JP" altLang="ja-JP" sz="1200" dirty="0">
                <a:hlinkClick r:id="rId4" action="ppaction://hlinkfile" tooltip="児童福祉法"/>
              </a:rPr>
              <a:t>児童福祉法</a:t>
            </a:r>
            <a:r>
              <a:rPr lang="ja-JP" altLang="ja-JP" sz="1200" dirty="0"/>
              <a:t>」・「</a:t>
            </a:r>
            <a:r>
              <a:rPr lang="ja-JP" altLang="ja-JP" sz="1200" dirty="0">
                <a:hlinkClick r:id="rId5" action="ppaction://hlinkfile" tooltip="児童虐待の防止等に関する法律"/>
              </a:rPr>
              <a:t>児童虐待防止法</a:t>
            </a:r>
            <a:r>
              <a:rPr lang="ja-JP" altLang="ja-JP" sz="1200" dirty="0"/>
              <a:t>」・「</a:t>
            </a:r>
            <a:r>
              <a:rPr lang="ja-JP" altLang="ja-JP" sz="1200" dirty="0">
                <a:hlinkClick r:id="rId6" action="ppaction://hlinkfile" tooltip="児童買春、児童ポルノに係る行為等の処罰及び児童の保護等に関する法律"/>
              </a:rPr>
              <a:t>児童買春・児童ポルノ禁止法</a:t>
            </a:r>
            <a:r>
              <a:rPr lang="ja-JP" altLang="ja-JP" sz="1200" dirty="0"/>
              <a:t>」における児童とは、</a:t>
            </a:r>
            <a:r>
              <a:rPr lang="ja-JP" altLang="ja-JP" sz="1200" dirty="0">
                <a:hlinkClick r:id="rId7" action="ppaction://hlinkfile" tooltip="年齢"/>
              </a:rPr>
              <a:t>年齢</a:t>
            </a:r>
            <a:r>
              <a:rPr lang="ja-JP" altLang="ja-JP" sz="1200" dirty="0"/>
              <a:t>が「満18歳に満たない者」をいう。</a:t>
            </a:r>
            <a:endParaRPr lang="ja-JP" altLang="en-US" sz="1200" dirty="0"/>
          </a:p>
        </p:txBody>
      </p:sp>
      <p:sp>
        <p:nvSpPr>
          <p:cNvPr id="8" name="正方形/長方形 7"/>
          <p:cNvSpPr/>
          <p:nvPr/>
        </p:nvSpPr>
        <p:spPr>
          <a:xfrm>
            <a:off x="91491" y="1700808"/>
            <a:ext cx="3733006" cy="1477328"/>
          </a:xfrm>
          <a:prstGeom prst="rect">
            <a:avLst/>
          </a:prstGeom>
          <a:solidFill>
            <a:srgbClr val="FFFF00"/>
          </a:solidFill>
        </p:spPr>
        <p:txBody>
          <a:bodyPr wrap="square">
            <a:spAutoFit/>
          </a:bodyPr>
          <a:lstStyle/>
          <a:p>
            <a:r>
              <a:rPr lang="ja-JP" altLang="en-US" dirty="0"/>
              <a:t>携帯電話のうち、スマートフォンが</a:t>
            </a:r>
            <a:r>
              <a:rPr lang="en-US" altLang="ja-JP" dirty="0"/>
              <a:t>467</a:t>
            </a:r>
            <a:r>
              <a:rPr lang="ja-JP" altLang="en-US" dirty="0"/>
              <a:t>人（</a:t>
            </a:r>
            <a:r>
              <a:rPr lang="en-US" altLang="ja-JP" dirty="0"/>
              <a:t>74.4%</a:t>
            </a:r>
            <a:r>
              <a:rPr lang="ja-JP" altLang="en-US" dirty="0" smtClean="0"/>
              <a:t>）～平成</a:t>
            </a:r>
            <a:r>
              <a:rPr lang="en-US" altLang="ja-JP" dirty="0"/>
              <a:t>25</a:t>
            </a:r>
            <a:r>
              <a:rPr lang="ja-JP" altLang="en-US" dirty="0"/>
              <a:t>年上半期（</a:t>
            </a:r>
            <a:r>
              <a:rPr lang="en-US" altLang="ja-JP" dirty="0"/>
              <a:t>274</a:t>
            </a:r>
            <a:r>
              <a:rPr lang="ja-JP" altLang="en-US" dirty="0"/>
              <a:t>人）の約</a:t>
            </a:r>
            <a:r>
              <a:rPr lang="en-US" altLang="ja-JP" dirty="0"/>
              <a:t>1.7</a:t>
            </a:r>
            <a:r>
              <a:rPr lang="ja-JP" altLang="en-US" dirty="0"/>
              <a:t>倍に</a:t>
            </a:r>
            <a:r>
              <a:rPr lang="ja-JP" altLang="en-US" dirty="0" smtClean="0"/>
              <a:t>増加。</a:t>
            </a:r>
            <a:endParaRPr lang="en-US" altLang="ja-JP" dirty="0" smtClean="0"/>
          </a:p>
          <a:p>
            <a:r>
              <a:rPr lang="ja-JP" altLang="en-US" dirty="0" smtClean="0"/>
              <a:t>「</a:t>
            </a:r>
            <a:r>
              <a:rPr lang="ja-JP" altLang="en-US" dirty="0"/>
              <a:t>その他の端末」は、携帯音楽プレーヤー、ゲーム機、</a:t>
            </a:r>
            <a:r>
              <a:rPr lang="ja-JP" altLang="en-US" dirty="0" smtClean="0"/>
              <a:t>タブレット</a:t>
            </a:r>
            <a:r>
              <a:rPr lang="ja-JP" altLang="en-US" dirty="0"/>
              <a:t>端末。</a:t>
            </a:r>
          </a:p>
        </p:txBody>
      </p:sp>
      <p:sp>
        <p:nvSpPr>
          <p:cNvPr id="2" name="正方形/長方形 1"/>
          <p:cNvSpPr/>
          <p:nvPr/>
        </p:nvSpPr>
        <p:spPr>
          <a:xfrm>
            <a:off x="7740352" y="422585"/>
            <a:ext cx="1157688" cy="461665"/>
          </a:xfrm>
          <a:prstGeom prst="rect">
            <a:avLst/>
          </a:prstGeom>
        </p:spPr>
        <p:txBody>
          <a:bodyPr wrap="none">
            <a:spAutoFit/>
          </a:bodyPr>
          <a:lstStyle/>
          <a:p>
            <a:pPr lvl="0" algn="r"/>
            <a:r>
              <a:rPr lang="en-US" altLang="ja-JP" sz="2400" dirty="0">
                <a:solidFill>
                  <a:prstClr val="black"/>
                </a:solidFill>
                <a:latin typeface="AR P丸ゴシック体E" pitchFamily="50" charset="-128"/>
                <a:ea typeface="AR P丸ゴシック体E" pitchFamily="50" charset="-128"/>
              </a:rPr>
              <a:t>n=</a:t>
            </a:r>
            <a:r>
              <a:rPr lang="ja-JP" altLang="en-US" sz="2400" dirty="0">
                <a:solidFill>
                  <a:prstClr val="black"/>
                </a:solidFill>
                <a:latin typeface="AR P丸ゴシック体E" pitchFamily="50" charset="-128"/>
                <a:ea typeface="AR P丸ゴシック体E" pitchFamily="50" charset="-128"/>
              </a:rPr>
              <a:t>６９５</a:t>
            </a:r>
          </a:p>
        </p:txBody>
      </p:sp>
    </p:spTree>
    <p:extLst>
      <p:ext uri="{BB962C8B-B14F-4D97-AF65-F5344CB8AC3E}">
        <p14:creationId xmlns:p14="http://schemas.microsoft.com/office/powerpoint/2010/main" val="3113117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6085" y="371336"/>
            <a:ext cx="5483414" cy="6063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804915" y="8765"/>
            <a:ext cx="6336704" cy="276999"/>
          </a:xfrm>
          <a:prstGeom prst="rect">
            <a:avLst/>
          </a:prstGeom>
        </p:spPr>
        <p:txBody>
          <a:bodyPr wrap="square">
            <a:spAutoFit/>
          </a:bodyPr>
          <a:lstStyle/>
          <a:p>
            <a:pPr algn="r"/>
            <a:r>
              <a:rPr lang="ja-JP" altLang="en-US" sz="1200" dirty="0"/>
              <a:t>コミュニティサイトに起因する児童被害の事犯に係る調査</a:t>
            </a:r>
            <a:r>
              <a:rPr lang="ja-JP" altLang="en-US" sz="1200" dirty="0" smtClean="0"/>
              <a:t>結果（</a:t>
            </a:r>
            <a:r>
              <a:rPr lang="ja-JP" altLang="en-US" sz="1200" dirty="0"/>
              <a:t>平成</a:t>
            </a:r>
            <a:r>
              <a:rPr lang="en-US" altLang="ja-JP" sz="1200" dirty="0"/>
              <a:t>25</a:t>
            </a:r>
            <a:r>
              <a:rPr lang="ja-JP" altLang="en-US" sz="1200" dirty="0"/>
              <a:t>年下半期</a:t>
            </a:r>
            <a:r>
              <a:rPr lang="ja-JP" altLang="en-US" sz="1200" dirty="0" smtClean="0"/>
              <a:t>）（警察庁）</a:t>
            </a:r>
            <a:endParaRPr lang="ja-JP" altLang="en-US" sz="1200" dirty="0"/>
          </a:p>
        </p:txBody>
      </p:sp>
      <p:sp>
        <p:nvSpPr>
          <p:cNvPr id="5" name="テキスト ボックス 4"/>
          <p:cNvSpPr txBox="1"/>
          <p:nvPr/>
        </p:nvSpPr>
        <p:spPr>
          <a:xfrm>
            <a:off x="121263" y="606970"/>
            <a:ext cx="4438278" cy="461665"/>
          </a:xfrm>
          <a:prstGeom prst="rect">
            <a:avLst/>
          </a:prstGeom>
          <a:noFill/>
        </p:spPr>
        <p:txBody>
          <a:bodyPr wrap="square" rtlCol="0">
            <a:spAutoFit/>
          </a:bodyPr>
          <a:lstStyle/>
          <a:p>
            <a:r>
              <a:rPr lang="ja-JP" altLang="en-US" sz="2400" dirty="0" smtClean="0">
                <a:latin typeface="AR P丸ゴシック体E" pitchFamily="50" charset="-128"/>
                <a:ea typeface="AR P丸ゴシック体E" pitchFamily="50" charset="-128"/>
              </a:rPr>
              <a:t>被害児童の使用</a:t>
            </a:r>
            <a:r>
              <a:rPr lang="ja-JP" altLang="en-US" sz="2400" dirty="0">
                <a:latin typeface="AR P丸ゴシック体E" pitchFamily="50" charset="-128"/>
                <a:ea typeface="AR P丸ゴシック体E" pitchFamily="50" charset="-128"/>
              </a:rPr>
              <a:t>携帯電話の</a:t>
            </a:r>
            <a:r>
              <a:rPr lang="ja-JP" altLang="en-US" sz="2400" dirty="0" smtClean="0">
                <a:latin typeface="AR P丸ゴシック体E" pitchFamily="50" charset="-128"/>
                <a:ea typeface="AR P丸ゴシック体E" pitchFamily="50" charset="-128"/>
              </a:rPr>
              <a:t>名義</a:t>
            </a:r>
            <a:endParaRPr kumimoji="1" lang="en-US" altLang="ja-JP" sz="2400" dirty="0" smtClean="0">
              <a:latin typeface="AR P丸ゴシック体E" pitchFamily="50" charset="-128"/>
              <a:ea typeface="AR P丸ゴシック体E" pitchFamily="50" charset="-128"/>
            </a:endParaRPr>
          </a:p>
        </p:txBody>
      </p:sp>
      <p:sp>
        <p:nvSpPr>
          <p:cNvPr id="6" name="正方形/長方形 5"/>
          <p:cNvSpPr/>
          <p:nvPr/>
        </p:nvSpPr>
        <p:spPr>
          <a:xfrm>
            <a:off x="183966" y="5157192"/>
            <a:ext cx="3757308" cy="1015663"/>
          </a:xfrm>
          <a:prstGeom prst="rect">
            <a:avLst/>
          </a:prstGeom>
        </p:spPr>
        <p:txBody>
          <a:bodyPr wrap="square">
            <a:spAutoFit/>
          </a:bodyPr>
          <a:lstStyle/>
          <a:p>
            <a:r>
              <a:rPr lang="ja-JP" altLang="en-US" sz="1200" dirty="0"/>
              <a:t>平成</a:t>
            </a:r>
            <a:r>
              <a:rPr lang="en-US" altLang="ja-JP" sz="1200" dirty="0"/>
              <a:t>25</a:t>
            </a:r>
            <a:r>
              <a:rPr lang="ja-JP" altLang="en-US" sz="1200" dirty="0"/>
              <a:t>年中における出会い系サイトに起因して犯罪被害に遭った児童数</a:t>
            </a:r>
            <a:r>
              <a:rPr lang="ja-JP" altLang="en-US" sz="1200" dirty="0" smtClean="0"/>
              <a:t>は</a:t>
            </a:r>
            <a:r>
              <a:rPr lang="en-US" altLang="ja-JP" sz="1200" dirty="0" smtClean="0"/>
              <a:t>159</a:t>
            </a:r>
            <a:r>
              <a:rPr lang="ja-JP" altLang="en-US" sz="1200" dirty="0"/>
              <a:t>人（前年比</a:t>
            </a:r>
            <a:r>
              <a:rPr lang="en-US" altLang="ja-JP" sz="1200" dirty="0"/>
              <a:t>-59</a:t>
            </a:r>
            <a:r>
              <a:rPr lang="ja-JP" altLang="en-US" sz="1200" dirty="0"/>
              <a:t>人</a:t>
            </a:r>
            <a:r>
              <a:rPr lang="ja-JP" altLang="en-US" sz="1200" dirty="0" smtClean="0"/>
              <a:t>、</a:t>
            </a:r>
            <a:r>
              <a:rPr lang="en-US" altLang="ja-JP" sz="1200" dirty="0" smtClean="0"/>
              <a:t>-27.1</a:t>
            </a:r>
            <a:r>
              <a:rPr lang="en-US" altLang="ja-JP" sz="1200" dirty="0"/>
              <a:t>%</a:t>
            </a:r>
            <a:r>
              <a:rPr lang="ja-JP" altLang="en-US" sz="1200" dirty="0"/>
              <a:t>）と前年より減少しているものの、</a:t>
            </a:r>
            <a:r>
              <a:rPr lang="ja-JP" altLang="en-US" sz="1200" dirty="0" smtClean="0"/>
              <a:t>コミュニティサイト</a:t>
            </a:r>
            <a:r>
              <a:rPr lang="ja-JP" altLang="en-US" sz="1200" dirty="0"/>
              <a:t>に起因して犯罪被害に遭った児童数は</a:t>
            </a:r>
            <a:r>
              <a:rPr lang="en-US" altLang="ja-JP" sz="1200" dirty="0"/>
              <a:t>1,293</a:t>
            </a:r>
            <a:r>
              <a:rPr lang="ja-JP" altLang="en-US" sz="1200" dirty="0"/>
              <a:t>人で、前年と</a:t>
            </a:r>
            <a:r>
              <a:rPr lang="ja-JP" altLang="en-US" sz="1200" dirty="0" smtClean="0"/>
              <a:t>比較して</a:t>
            </a:r>
            <a:r>
              <a:rPr lang="en-US" altLang="ja-JP" sz="1200" dirty="0"/>
              <a:t>217</a:t>
            </a:r>
            <a:r>
              <a:rPr lang="ja-JP" altLang="en-US" sz="1200" dirty="0"/>
              <a:t>人（</a:t>
            </a:r>
            <a:r>
              <a:rPr lang="en-US" altLang="ja-JP" sz="1200" dirty="0"/>
              <a:t>+20.2%</a:t>
            </a:r>
            <a:r>
              <a:rPr lang="ja-JP" altLang="en-US" sz="1200" dirty="0"/>
              <a:t>）増加している。</a:t>
            </a:r>
          </a:p>
        </p:txBody>
      </p:sp>
      <p:sp>
        <p:nvSpPr>
          <p:cNvPr id="7" name="正方形/長方形 6"/>
          <p:cNvSpPr/>
          <p:nvPr/>
        </p:nvSpPr>
        <p:spPr>
          <a:xfrm>
            <a:off x="91491" y="6316339"/>
            <a:ext cx="5209866" cy="461665"/>
          </a:xfrm>
          <a:prstGeom prst="rect">
            <a:avLst/>
          </a:prstGeom>
        </p:spPr>
        <p:txBody>
          <a:bodyPr wrap="square">
            <a:spAutoFit/>
          </a:bodyPr>
          <a:lstStyle/>
          <a:p>
            <a:r>
              <a:rPr lang="ja-JP" altLang="ja-JP" sz="1200" dirty="0"/>
              <a:t>「</a:t>
            </a:r>
            <a:r>
              <a:rPr lang="ja-JP" altLang="ja-JP" sz="1200" dirty="0">
                <a:hlinkClick r:id="rId3" action="ppaction://hlinkfile" tooltip="児童の権利に関する条約"/>
              </a:rPr>
              <a:t>児童の権利に関する条約</a:t>
            </a:r>
            <a:r>
              <a:rPr lang="ja-JP" altLang="ja-JP" sz="1200" dirty="0"/>
              <a:t>」・「</a:t>
            </a:r>
            <a:r>
              <a:rPr lang="ja-JP" altLang="ja-JP" sz="1200" dirty="0">
                <a:hlinkClick r:id="rId4" action="ppaction://hlinkfile" tooltip="児童福祉法"/>
              </a:rPr>
              <a:t>児童福祉法</a:t>
            </a:r>
            <a:r>
              <a:rPr lang="ja-JP" altLang="ja-JP" sz="1200" dirty="0"/>
              <a:t>」・「</a:t>
            </a:r>
            <a:r>
              <a:rPr lang="ja-JP" altLang="ja-JP" sz="1200" dirty="0">
                <a:hlinkClick r:id="rId5" action="ppaction://hlinkfile" tooltip="児童虐待の防止等に関する法律"/>
              </a:rPr>
              <a:t>児童虐待防止法</a:t>
            </a:r>
            <a:r>
              <a:rPr lang="ja-JP" altLang="ja-JP" sz="1200" dirty="0"/>
              <a:t>」・「</a:t>
            </a:r>
            <a:r>
              <a:rPr lang="ja-JP" altLang="ja-JP" sz="1200" dirty="0">
                <a:hlinkClick r:id="rId6" action="ppaction://hlinkfile" tooltip="児童買春、児童ポルノに係る行為等の処罰及び児童の保護等に関する法律"/>
              </a:rPr>
              <a:t>児童買春・児童ポルノ禁止法</a:t>
            </a:r>
            <a:r>
              <a:rPr lang="ja-JP" altLang="ja-JP" sz="1200" dirty="0"/>
              <a:t>」における児童とは、</a:t>
            </a:r>
            <a:r>
              <a:rPr lang="ja-JP" altLang="ja-JP" sz="1200" dirty="0">
                <a:hlinkClick r:id="rId7" action="ppaction://hlinkfile" tooltip="年齢"/>
              </a:rPr>
              <a:t>年齢</a:t>
            </a:r>
            <a:r>
              <a:rPr lang="ja-JP" altLang="ja-JP" sz="1200" dirty="0"/>
              <a:t>が「満18歳に満たない者」をいう。</a:t>
            </a:r>
            <a:endParaRPr lang="ja-JP" altLang="en-US" sz="1200" dirty="0"/>
          </a:p>
        </p:txBody>
      </p:sp>
      <p:sp>
        <p:nvSpPr>
          <p:cNvPr id="8" name="正方形/長方形 7"/>
          <p:cNvSpPr/>
          <p:nvPr/>
        </p:nvSpPr>
        <p:spPr>
          <a:xfrm>
            <a:off x="208269" y="1700808"/>
            <a:ext cx="2620948" cy="646331"/>
          </a:xfrm>
          <a:prstGeom prst="rect">
            <a:avLst/>
          </a:prstGeom>
          <a:solidFill>
            <a:srgbClr val="FFFF00"/>
          </a:solidFill>
        </p:spPr>
        <p:txBody>
          <a:bodyPr wrap="square">
            <a:spAutoFit/>
          </a:bodyPr>
          <a:lstStyle/>
          <a:p>
            <a:r>
              <a:rPr lang="ja-JP" altLang="en-US" dirty="0"/>
              <a:t>両親名義の割合が７割以上（</a:t>
            </a:r>
            <a:r>
              <a:rPr lang="en-US" altLang="ja-JP" dirty="0"/>
              <a:t>74.5%</a:t>
            </a:r>
            <a:r>
              <a:rPr lang="ja-JP" altLang="en-US" dirty="0"/>
              <a:t>）を占める。</a:t>
            </a:r>
          </a:p>
        </p:txBody>
      </p:sp>
      <p:sp>
        <p:nvSpPr>
          <p:cNvPr id="2" name="正方形/長方形 1"/>
          <p:cNvSpPr/>
          <p:nvPr/>
        </p:nvSpPr>
        <p:spPr>
          <a:xfrm>
            <a:off x="7922086" y="376138"/>
            <a:ext cx="1196160" cy="461665"/>
          </a:xfrm>
          <a:prstGeom prst="rect">
            <a:avLst/>
          </a:prstGeom>
        </p:spPr>
        <p:txBody>
          <a:bodyPr wrap="none">
            <a:spAutoFit/>
          </a:bodyPr>
          <a:lstStyle/>
          <a:p>
            <a:pPr lvl="0" algn="r"/>
            <a:r>
              <a:rPr lang="en-US" altLang="ja-JP" sz="2400" dirty="0">
                <a:solidFill>
                  <a:prstClr val="black"/>
                </a:solidFill>
                <a:latin typeface="AR P丸ゴシック体E" pitchFamily="50" charset="-128"/>
                <a:ea typeface="AR P丸ゴシック体E" pitchFamily="50" charset="-128"/>
              </a:rPr>
              <a:t>n=</a:t>
            </a:r>
            <a:r>
              <a:rPr lang="ja-JP" altLang="en-US" sz="2400" dirty="0">
                <a:solidFill>
                  <a:prstClr val="black"/>
                </a:solidFill>
                <a:latin typeface="AR P丸ゴシック体E" pitchFamily="50" charset="-128"/>
                <a:ea typeface="AR P丸ゴシック体E" pitchFamily="50" charset="-128"/>
              </a:rPr>
              <a:t>４８３</a:t>
            </a:r>
          </a:p>
        </p:txBody>
      </p:sp>
    </p:spTree>
    <p:extLst>
      <p:ext uri="{BB962C8B-B14F-4D97-AF65-F5344CB8AC3E}">
        <p14:creationId xmlns:p14="http://schemas.microsoft.com/office/powerpoint/2010/main" val="3051042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2419</Words>
  <Application>Microsoft Office PowerPoint</Application>
  <PresentationFormat>画面に合わせる (4:3)</PresentationFormat>
  <Paragraphs>99</Paragraphs>
  <Slides>13</Slides>
  <Notes>0</Notes>
  <HiddenSlides>0</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kumamoto</dc:creator>
  <cp:lastModifiedBy>kumamoto</cp:lastModifiedBy>
  <cp:revision>26</cp:revision>
  <cp:lastPrinted>2014-06-26T04:55:13Z</cp:lastPrinted>
  <dcterms:created xsi:type="dcterms:W3CDTF">2014-06-11T09:46:47Z</dcterms:created>
  <dcterms:modified xsi:type="dcterms:W3CDTF">2014-07-06T23:46:25Z</dcterms:modified>
</cp:coreProperties>
</file>