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crdownload"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5"/>
  </p:notesMasterIdLst>
  <p:sldIdLst>
    <p:sldId id="256" r:id="rId2"/>
    <p:sldId id="257" r:id="rId3"/>
    <p:sldId id="258" r:id="rId4"/>
    <p:sldId id="273" r:id="rId5"/>
    <p:sldId id="267" r:id="rId6"/>
    <p:sldId id="268" r:id="rId7"/>
    <p:sldId id="262" r:id="rId8"/>
    <p:sldId id="274" r:id="rId9"/>
    <p:sldId id="276" r:id="rId10"/>
    <p:sldId id="300" r:id="rId11"/>
    <p:sldId id="297" r:id="rId12"/>
    <p:sldId id="277" r:id="rId13"/>
    <p:sldId id="259" r:id="rId14"/>
    <p:sldId id="278" r:id="rId15"/>
    <p:sldId id="279" r:id="rId16"/>
    <p:sldId id="306" r:id="rId17"/>
    <p:sldId id="307" r:id="rId18"/>
    <p:sldId id="308" r:id="rId19"/>
    <p:sldId id="309" r:id="rId20"/>
    <p:sldId id="310" r:id="rId21"/>
    <p:sldId id="311" r:id="rId22"/>
    <p:sldId id="280" r:id="rId23"/>
    <p:sldId id="282" r:id="rId24"/>
    <p:sldId id="283" r:id="rId25"/>
    <p:sldId id="275" r:id="rId26"/>
    <p:sldId id="281" r:id="rId27"/>
    <p:sldId id="284" r:id="rId28"/>
    <p:sldId id="285" r:id="rId29"/>
    <p:sldId id="286" r:id="rId30"/>
    <p:sldId id="287" r:id="rId31"/>
    <p:sldId id="289" r:id="rId32"/>
    <p:sldId id="290" r:id="rId33"/>
    <p:sldId id="288" r:id="rId34"/>
    <p:sldId id="291" r:id="rId35"/>
    <p:sldId id="292" r:id="rId36"/>
    <p:sldId id="299" r:id="rId37"/>
    <p:sldId id="293" r:id="rId38"/>
    <p:sldId id="294" r:id="rId39"/>
    <p:sldId id="295" r:id="rId40"/>
    <p:sldId id="312" r:id="rId41"/>
    <p:sldId id="313" r:id="rId42"/>
    <p:sldId id="296" r:id="rId43"/>
    <p:sldId id="298" r:id="rId44"/>
  </p:sldIdLst>
  <p:sldSz cx="12192000" cy="6858000"/>
  <p:notesSz cx="6735763"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76205F4-E2A2-43AB-B3B2-A67E02D519EF}">
          <p14:sldIdLst>
            <p14:sldId id="256"/>
            <p14:sldId id="257"/>
            <p14:sldId id="258"/>
            <p14:sldId id="273"/>
            <p14:sldId id="267"/>
            <p14:sldId id="268"/>
            <p14:sldId id="262"/>
            <p14:sldId id="274"/>
            <p14:sldId id="276"/>
            <p14:sldId id="300"/>
            <p14:sldId id="297"/>
            <p14:sldId id="277"/>
            <p14:sldId id="259"/>
            <p14:sldId id="278"/>
            <p14:sldId id="279"/>
            <p14:sldId id="306"/>
            <p14:sldId id="307"/>
            <p14:sldId id="308"/>
            <p14:sldId id="309"/>
            <p14:sldId id="310"/>
            <p14:sldId id="311"/>
            <p14:sldId id="280"/>
            <p14:sldId id="282"/>
            <p14:sldId id="283"/>
            <p14:sldId id="275"/>
            <p14:sldId id="281"/>
            <p14:sldId id="284"/>
            <p14:sldId id="285"/>
            <p14:sldId id="286"/>
            <p14:sldId id="287"/>
            <p14:sldId id="289"/>
            <p14:sldId id="290"/>
            <p14:sldId id="288"/>
            <p14:sldId id="291"/>
            <p14:sldId id="292"/>
            <p14:sldId id="299"/>
            <p14:sldId id="293"/>
            <p14:sldId id="294"/>
            <p14:sldId id="295"/>
            <p14:sldId id="312"/>
            <p14:sldId id="313"/>
            <p14:sldId id="296"/>
            <p14:sldId id="2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CC99"/>
    <a:srgbClr val="FFFFCC"/>
    <a:srgbClr val="CCFFCC"/>
    <a:srgbClr val="CCFFFF"/>
    <a:srgbClr val="CCECFF"/>
    <a:srgbClr val="CCFF99"/>
    <a:srgbClr val="FFFF66"/>
    <a:srgbClr val="FF66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2" autoAdjust="0"/>
    <p:restoredTop sz="81956" autoAdjust="0"/>
  </p:normalViewPr>
  <p:slideViewPr>
    <p:cSldViewPr snapToGrid="0">
      <p:cViewPr varScale="1">
        <p:scale>
          <a:sx n="69" d="100"/>
          <a:sy n="69" d="100"/>
        </p:scale>
        <p:origin x="532"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944"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D9757-16BD-4D44-98E2-877BB96357C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150C8550-55A1-491D-93E3-7472B3D00EE4}">
      <dgm:prSet phldrT="[テキスト]" custT="1"/>
      <dgm:spPr>
        <a:solidFill>
          <a:srgbClr val="89E0FF"/>
        </a:solidFill>
        <a:ln>
          <a:solidFill>
            <a:schemeClr val="bg2">
              <a:lumMod val="50000"/>
            </a:schemeClr>
          </a:solidFill>
        </a:ln>
      </dgm:spPr>
      <dgm:t>
        <a:bodyPr/>
        <a:lstStyle/>
        <a:p>
          <a:r>
            <a:rPr kumimoji="1" lang="ja-JP" altLang="en-US" sz="1600" dirty="0" smtClean="0">
              <a:solidFill>
                <a:schemeClr val="tx1"/>
              </a:solidFill>
            </a:rPr>
            <a:t>校長</a:t>
          </a:r>
          <a:endParaRPr kumimoji="1" lang="ja-JP" altLang="en-US" sz="1600" dirty="0">
            <a:solidFill>
              <a:schemeClr val="tx1"/>
            </a:solidFill>
          </a:endParaRPr>
        </a:p>
      </dgm:t>
    </dgm:pt>
    <dgm:pt modelId="{E3E13219-80ED-48D6-A5AB-881144950BDF}" type="parTrans" cxnId="{BD710AF4-F87F-49EC-B409-6A90133E7DD0}">
      <dgm:prSet/>
      <dgm:spPr/>
      <dgm:t>
        <a:bodyPr/>
        <a:lstStyle/>
        <a:p>
          <a:endParaRPr kumimoji="1" lang="ja-JP" altLang="en-US"/>
        </a:p>
      </dgm:t>
    </dgm:pt>
    <dgm:pt modelId="{669EC242-8549-491D-8EAA-B87D3E2260ED}" type="sibTrans" cxnId="{BD710AF4-F87F-49EC-B409-6A90133E7DD0}">
      <dgm:prSet/>
      <dgm:spPr/>
      <dgm:t>
        <a:bodyPr/>
        <a:lstStyle/>
        <a:p>
          <a:endParaRPr kumimoji="1" lang="ja-JP" altLang="en-US"/>
        </a:p>
      </dgm:t>
    </dgm:pt>
    <dgm:pt modelId="{8A991E7D-81B7-499D-B299-9AD7BAFACA32}">
      <dgm:prSet phldrT="[テキスト]" custT="1"/>
      <dgm:spPr/>
      <dgm:t>
        <a:bodyPr/>
        <a:lstStyle/>
        <a:p>
          <a:r>
            <a:rPr kumimoji="1" lang="ja-JP" altLang="en-US" sz="1400" dirty="0" smtClean="0"/>
            <a:t>学校教育目標作成</a:t>
          </a:r>
          <a:endParaRPr kumimoji="1" lang="ja-JP" altLang="en-US" sz="1400" dirty="0"/>
        </a:p>
      </dgm:t>
    </dgm:pt>
    <dgm:pt modelId="{B890BF57-2F35-4BAF-AC3D-707CAFEF35CB}" type="parTrans" cxnId="{E5C1507F-EC86-4F11-B0E9-87226E041E92}">
      <dgm:prSet/>
      <dgm:spPr/>
      <dgm:t>
        <a:bodyPr/>
        <a:lstStyle/>
        <a:p>
          <a:endParaRPr kumimoji="1" lang="ja-JP" altLang="en-US"/>
        </a:p>
      </dgm:t>
    </dgm:pt>
    <dgm:pt modelId="{73121B60-C768-4D41-8CAC-F6C570F7BEF6}" type="sibTrans" cxnId="{E5C1507F-EC86-4F11-B0E9-87226E041E92}">
      <dgm:prSet/>
      <dgm:spPr/>
      <dgm:t>
        <a:bodyPr/>
        <a:lstStyle/>
        <a:p>
          <a:endParaRPr kumimoji="1" lang="ja-JP" altLang="en-US"/>
        </a:p>
      </dgm:t>
    </dgm:pt>
    <dgm:pt modelId="{E7122B3B-01DE-4A20-87CD-DF0542529DCA}">
      <dgm:prSet phldrT="[テキスト]" custT="1"/>
      <dgm:spPr>
        <a:solidFill>
          <a:srgbClr val="99FF99"/>
        </a:solidFill>
        <a:ln>
          <a:solidFill>
            <a:srgbClr val="008000"/>
          </a:solidFill>
        </a:ln>
      </dgm:spPr>
      <dgm:t>
        <a:bodyPr/>
        <a:lstStyle/>
        <a:p>
          <a:r>
            <a:rPr kumimoji="1" lang="ja-JP" altLang="en-US" sz="1600" dirty="0" smtClean="0">
              <a:solidFill>
                <a:schemeClr val="tx1"/>
              </a:solidFill>
            </a:rPr>
            <a:t>職員</a:t>
          </a:r>
          <a:endParaRPr kumimoji="1" lang="ja-JP" altLang="en-US" sz="1600" dirty="0">
            <a:solidFill>
              <a:schemeClr val="tx1"/>
            </a:solidFill>
          </a:endParaRPr>
        </a:p>
      </dgm:t>
    </dgm:pt>
    <dgm:pt modelId="{0878A21B-F8F8-45EC-B3E8-54D1815EF55F}" type="parTrans" cxnId="{8FD519D8-CA44-402A-8758-7AE43479E2DA}">
      <dgm:prSet/>
      <dgm:spPr/>
      <dgm:t>
        <a:bodyPr/>
        <a:lstStyle/>
        <a:p>
          <a:endParaRPr kumimoji="1" lang="ja-JP" altLang="en-US"/>
        </a:p>
      </dgm:t>
    </dgm:pt>
    <dgm:pt modelId="{45613624-1C45-4ADE-B7F0-E59C122712CF}" type="sibTrans" cxnId="{8FD519D8-CA44-402A-8758-7AE43479E2DA}">
      <dgm:prSet/>
      <dgm:spPr/>
      <dgm:t>
        <a:bodyPr/>
        <a:lstStyle/>
        <a:p>
          <a:endParaRPr kumimoji="1" lang="ja-JP" altLang="en-US"/>
        </a:p>
      </dgm:t>
    </dgm:pt>
    <dgm:pt modelId="{26C3C24A-2875-4894-8AA7-32E63FEAECA6}">
      <dgm:prSet phldrT="[テキスト]" custT="1"/>
      <dgm:spPr/>
      <dgm:t>
        <a:bodyPr/>
        <a:lstStyle/>
        <a:p>
          <a:r>
            <a:rPr kumimoji="1" lang="ja-JP" altLang="en-US" sz="1300" dirty="0" smtClean="0"/>
            <a:t>学校教育目標を基本的方向として、「上期、下期の目標」を設定</a:t>
          </a:r>
          <a:endParaRPr kumimoji="1" lang="ja-JP" altLang="en-US" sz="1300" dirty="0"/>
        </a:p>
      </dgm:t>
    </dgm:pt>
    <dgm:pt modelId="{D2EE2E58-876D-49B0-B918-43565AA4B6A4}" type="parTrans" cxnId="{B688E163-837F-41DF-B9F1-4E2E1B9B787B}">
      <dgm:prSet/>
      <dgm:spPr/>
      <dgm:t>
        <a:bodyPr/>
        <a:lstStyle/>
        <a:p>
          <a:endParaRPr kumimoji="1" lang="ja-JP" altLang="en-US"/>
        </a:p>
      </dgm:t>
    </dgm:pt>
    <dgm:pt modelId="{83EEC4B2-BD59-40D1-80C8-C6057E06DFE9}" type="sibTrans" cxnId="{B688E163-837F-41DF-B9F1-4E2E1B9B787B}">
      <dgm:prSet/>
      <dgm:spPr/>
      <dgm:t>
        <a:bodyPr/>
        <a:lstStyle/>
        <a:p>
          <a:endParaRPr kumimoji="1" lang="ja-JP" altLang="en-US"/>
        </a:p>
      </dgm:t>
    </dgm:pt>
    <dgm:pt modelId="{5B098828-88D3-4F74-AD86-98C295922B08}">
      <dgm:prSet phldrT="[テキスト]" custT="1"/>
      <dgm:spPr>
        <a:solidFill>
          <a:srgbClr val="FFCCFF"/>
        </a:solidFill>
        <a:ln>
          <a:solidFill>
            <a:srgbClr val="C00000"/>
          </a:solidFill>
        </a:ln>
      </dgm:spPr>
      <dgm:t>
        <a:bodyPr/>
        <a:lstStyle/>
        <a:p>
          <a:r>
            <a:rPr kumimoji="1" lang="ja-JP" altLang="en-US" sz="1600" dirty="0" smtClean="0">
              <a:solidFill>
                <a:schemeClr val="tx1"/>
              </a:solidFill>
            </a:rPr>
            <a:t>評価者</a:t>
          </a:r>
          <a:endParaRPr kumimoji="1" lang="ja-JP" altLang="en-US" sz="1600" dirty="0">
            <a:solidFill>
              <a:schemeClr val="tx1"/>
            </a:solidFill>
          </a:endParaRPr>
        </a:p>
      </dgm:t>
    </dgm:pt>
    <dgm:pt modelId="{D6F205C0-AC1C-43FC-9AAA-2F1E21507CD7}" type="parTrans" cxnId="{0E975A65-41C7-45D8-A7F7-5ED305CD4A38}">
      <dgm:prSet/>
      <dgm:spPr/>
      <dgm:t>
        <a:bodyPr/>
        <a:lstStyle/>
        <a:p>
          <a:endParaRPr kumimoji="1" lang="ja-JP" altLang="en-US"/>
        </a:p>
      </dgm:t>
    </dgm:pt>
    <dgm:pt modelId="{6B77C31E-F85C-4DAB-94FC-5D1BB9DBF3A7}" type="sibTrans" cxnId="{0E975A65-41C7-45D8-A7F7-5ED305CD4A38}">
      <dgm:prSet/>
      <dgm:spPr/>
      <dgm:t>
        <a:bodyPr/>
        <a:lstStyle/>
        <a:p>
          <a:endParaRPr kumimoji="1" lang="ja-JP" altLang="en-US"/>
        </a:p>
      </dgm:t>
    </dgm:pt>
    <dgm:pt modelId="{51C3281E-3789-4DB4-83A5-9F978C5B1B2B}">
      <dgm:prSet phldrT="[テキスト]" custT="1"/>
      <dgm:spPr/>
      <dgm:t>
        <a:bodyPr/>
        <a:lstStyle/>
        <a:p>
          <a:r>
            <a:rPr kumimoji="1" lang="ja-JP" altLang="en-US" sz="1300" dirty="0" smtClean="0"/>
            <a:t>目標達成のためのプロセスや、評価基準日にどの程度達成・貢献できたかを評価</a:t>
          </a:r>
          <a:endParaRPr kumimoji="1" lang="ja-JP" altLang="en-US" sz="1300" dirty="0"/>
        </a:p>
      </dgm:t>
    </dgm:pt>
    <dgm:pt modelId="{608DA68E-0844-4F47-A7C4-BE642175B3E9}" type="parTrans" cxnId="{AD1F84FB-3A9B-46D7-8120-148EF7CFE5EF}">
      <dgm:prSet/>
      <dgm:spPr/>
      <dgm:t>
        <a:bodyPr/>
        <a:lstStyle/>
        <a:p>
          <a:endParaRPr kumimoji="1" lang="ja-JP" altLang="en-US"/>
        </a:p>
      </dgm:t>
    </dgm:pt>
    <dgm:pt modelId="{EAB55343-4058-4FFB-98B2-EB5F6F51B959}" type="sibTrans" cxnId="{AD1F84FB-3A9B-46D7-8120-148EF7CFE5EF}">
      <dgm:prSet/>
      <dgm:spPr/>
      <dgm:t>
        <a:bodyPr/>
        <a:lstStyle/>
        <a:p>
          <a:endParaRPr kumimoji="1" lang="ja-JP" altLang="en-US"/>
        </a:p>
      </dgm:t>
    </dgm:pt>
    <dgm:pt modelId="{93652307-2E79-476B-A09A-665AD2203080}" type="pres">
      <dgm:prSet presAssocID="{A4ED9757-16BD-4D44-98E2-877BB96357C8}" presName="linearFlow" presStyleCnt="0">
        <dgm:presLayoutVars>
          <dgm:dir/>
          <dgm:animLvl val="lvl"/>
          <dgm:resizeHandles val="exact"/>
        </dgm:presLayoutVars>
      </dgm:prSet>
      <dgm:spPr/>
      <dgm:t>
        <a:bodyPr/>
        <a:lstStyle/>
        <a:p>
          <a:endParaRPr kumimoji="1" lang="ja-JP" altLang="en-US"/>
        </a:p>
      </dgm:t>
    </dgm:pt>
    <dgm:pt modelId="{34387193-D72A-45F7-BCDA-86EA16C61647}" type="pres">
      <dgm:prSet presAssocID="{150C8550-55A1-491D-93E3-7472B3D00EE4}" presName="composite" presStyleCnt="0"/>
      <dgm:spPr/>
    </dgm:pt>
    <dgm:pt modelId="{D4FA42F1-D235-40AD-81DA-5D10190B1199}" type="pres">
      <dgm:prSet presAssocID="{150C8550-55A1-491D-93E3-7472B3D00EE4}" presName="parTx" presStyleLbl="node1" presStyleIdx="0" presStyleCnt="3">
        <dgm:presLayoutVars>
          <dgm:chMax val="0"/>
          <dgm:chPref val="0"/>
          <dgm:bulletEnabled val="1"/>
        </dgm:presLayoutVars>
      </dgm:prSet>
      <dgm:spPr/>
      <dgm:t>
        <a:bodyPr/>
        <a:lstStyle/>
        <a:p>
          <a:endParaRPr kumimoji="1" lang="ja-JP" altLang="en-US"/>
        </a:p>
      </dgm:t>
    </dgm:pt>
    <dgm:pt modelId="{BE58C318-1E98-4D10-8C05-37BF68681629}" type="pres">
      <dgm:prSet presAssocID="{150C8550-55A1-491D-93E3-7472B3D00EE4}" presName="parSh" presStyleLbl="node1" presStyleIdx="0" presStyleCnt="3" custLinFactNeighborX="7313" custLinFactNeighborY="-15610"/>
      <dgm:spPr/>
      <dgm:t>
        <a:bodyPr/>
        <a:lstStyle/>
        <a:p>
          <a:endParaRPr kumimoji="1" lang="ja-JP" altLang="en-US"/>
        </a:p>
      </dgm:t>
    </dgm:pt>
    <dgm:pt modelId="{81C2DC66-A603-4D3C-9752-6DBA74C4D47F}" type="pres">
      <dgm:prSet presAssocID="{150C8550-55A1-491D-93E3-7472B3D00EE4}" presName="desTx" presStyleLbl="fgAcc1" presStyleIdx="0" presStyleCnt="3" custScaleX="101968" custScaleY="90623" custLinFactNeighborX="-5837" custLinFactNeighborY="-3024">
        <dgm:presLayoutVars>
          <dgm:bulletEnabled val="1"/>
        </dgm:presLayoutVars>
      </dgm:prSet>
      <dgm:spPr/>
      <dgm:t>
        <a:bodyPr/>
        <a:lstStyle/>
        <a:p>
          <a:endParaRPr kumimoji="1" lang="ja-JP" altLang="en-US"/>
        </a:p>
      </dgm:t>
    </dgm:pt>
    <dgm:pt modelId="{7E2327C7-C481-451B-86B7-996147184915}" type="pres">
      <dgm:prSet presAssocID="{669EC242-8549-491D-8EAA-B87D3E2260ED}" presName="sibTrans" presStyleLbl="sibTrans2D1" presStyleIdx="0" presStyleCnt="2" custAng="6510" custLinFactNeighborX="-2860" custLinFactNeighborY="28880"/>
      <dgm:spPr/>
      <dgm:t>
        <a:bodyPr/>
        <a:lstStyle/>
        <a:p>
          <a:endParaRPr kumimoji="1" lang="ja-JP" altLang="en-US"/>
        </a:p>
      </dgm:t>
    </dgm:pt>
    <dgm:pt modelId="{222DEA97-FD99-4328-8F61-152538B56EEF}" type="pres">
      <dgm:prSet presAssocID="{669EC242-8549-491D-8EAA-B87D3E2260ED}" presName="connTx" presStyleLbl="sibTrans2D1" presStyleIdx="0" presStyleCnt="2"/>
      <dgm:spPr/>
      <dgm:t>
        <a:bodyPr/>
        <a:lstStyle/>
        <a:p>
          <a:endParaRPr kumimoji="1" lang="ja-JP" altLang="en-US"/>
        </a:p>
      </dgm:t>
    </dgm:pt>
    <dgm:pt modelId="{2F52DBF4-CD7C-4747-932F-77B3686FD939}" type="pres">
      <dgm:prSet presAssocID="{E7122B3B-01DE-4A20-87CD-DF0542529DCA}" presName="composite" presStyleCnt="0"/>
      <dgm:spPr/>
    </dgm:pt>
    <dgm:pt modelId="{28835BEE-D589-4738-A58E-434DE8D85002}" type="pres">
      <dgm:prSet presAssocID="{E7122B3B-01DE-4A20-87CD-DF0542529DCA}" presName="parTx" presStyleLbl="node1" presStyleIdx="0" presStyleCnt="3">
        <dgm:presLayoutVars>
          <dgm:chMax val="0"/>
          <dgm:chPref val="0"/>
          <dgm:bulletEnabled val="1"/>
        </dgm:presLayoutVars>
      </dgm:prSet>
      <dgm:spPr/>
      <dgm:t>
        <a:bodyPr/>
        <a:lstStyle/>
        <a:p>
          <a:endParaRPr kumimoji="1" lang="ja-JP" altLang="en-US"/>
        </a:p>
      </dgm:t>
    </dgm:pt>
    <dgm:pt modelId="{8CEF0C70-FCEF-4A47-BBE0-9E093428E49A}" type="pres">
      <dgm:prSet presAssocID="{E7122B3B-01DE-4A20-87CD-DF0542529DCA}" presName="parSh" presStyleLbl="node1" presStyleIdx="1" presStyleCnt="3"/>
      <dgm:spPr/>
      <dgm:t>
        <a:bodyPr/>
        <a:lstStyle/>
        <a:p>
          <a:endParaRPr kumimoji="1" lang="ja-JP" altLang="en-US"/>
        </a:p>
      </dgm:t>
    </dgm:pt>
    <dgm:pt modelId="{25A73AEC-AF3E-4D9C-8411-460651B0C858}" type="pres">
      <dgm:prSet presAssocID="{E7122B3B-01DE-4A20-87CD-DF0542529DCA}" presName="desTx" presStyleLbl="fgAcc1" presStyleIdx="1" presStyleCnt="3" custScaleX="160575" custScaleY="101808" custLinFactNeighborX="-2834" custLinFactNeighborY="11310">
        <dgm:presLayoutVars>
          <dgm:bulletEnabled val="1"/>
        </dgm:presLayoutVars>
      </dgm:prSet>
      <dgm:spPr/>
      <dgm:t>
        <a:bodyPr/>
        <a:lstStyle/>
        <a:p>
          <a:endParaRPr kumimoji="1" lang="ja-JP" altLang="en-US"/>
        </a:p>
      </dgm:t>
    </dgm:pt>
    <dgm:pt modelId="{B8E27AC0-BAD6-47E8-9832-EB860954A9DF}" type="pres">
      <dgm:prSet presAssocID="{45613624-1C45-4ADE-B7F0-E59C122712CF}" presName="sibTrans" presStyleLbl="sibTrans2D1" presStyleIdx="1" presStyleCnt="2" custAng="21568690" custLinFactNeighborX="-2811" custLinFactNeighborY="26149"/>
      <dgm:spPr/>
      <dgm:t>
        <a:bodyPr/>
        <a:lstStyle/>
        <a:p>
          <a:endParaRPr kumimoji="1" lang="ja-JP" altLang="en-US"/>
        </a:p>
      </dgm:t>
    </dgm:pt>
    <dgm:pt modelId="{2A2BD6C4-1A52-4BFC-BB52-93C6914D4F16}" type="pres">
      <dgm:prSet presAssocID="{45613624-1C45-4ADE-B7F0-E59C122712CF}" presName="connTx" presStyleLbl="sibTrans2D1" presStyleIdx="1" presStyleCnt="2"/>
      <dgm:spPr/>
      <dgm:t>
        <a:bodyPr/>
        <a:lstStyle/>
        <a:p>
          <a:endParaRPr kumimoji="1" lang="ja-JP" altLang="en-US"/>
        </a:p>
      </dgm:t>
    </dgm:pt>
    <dgm:pt modelId="{E6BBE1C1-F5F7-46DC-BAA1-972FF46FEA6F}" type="pres">
      <dgm:prSet presAssocID="{5B098828-88D3-4F74-AD86-98C295922B08}" presName="composite" presStyleCnt="0"/>
      <dgm:spPr/>
    </dgm:pt>
    <dgm:pt modelId="{C8C7D657-28FA-4346-87ED-043E4CA2D710}" type="pres">
      <dgm:prSet presAssocID="{5B098828-88D3-4F74-AD86-98C295922B08}" presName="parTx" presStyleLbl="node1" presStyleIdx="1" presStyleCnt="3">
        <dgm:presLayoutVars>
          <dgm:chMax val="0"/>
          <dgm:chPref val="0"/>
          <dgm:bulletEnabled val="1"/>
        </dgm:presLayoutVars>
      </dgm:prSet>
      <dgm:spPr/>
      <dgm:t>
        <a:bodyPr/>
        <a:lstStyle/>
        <a:p>
          <a:endParaRPr kumimoji="1" lang="ja-JP" altLang="en-US"/>
        </a:p>
      </dgm:t>
    </dgm:pt>
    <dgm:pt modelId="{EEB5858E-65B0-4BF4-A5A6-D23D1EB4A5B4}" type="pres">
      <dgm:prSet presAssocID="{5B098828-88D3-4F74-AD86-98C295922B08}" presName="parSh" presStyleLbl="node1" presStyleIdx="2" presStyleCnt="3" custLinFactNeighborX="-9885" custLinFactNeighborY="-3275"/>
      <dgm:spPr/>
      <dgm:t>
        <a:bodyPr/>
        <a:lstStyle/>
        <a:p>
          <a:endParaRPr kumimoji="1" lang="ja-JP" altLang="en-US"/>
        </a:p>
      </dgm:t>
    </dgm:pt>
    <dgm:pt modelId="{53F94EA2-7215-4B1E-8455-B39751BF06D3}" type="pres">
      <dgm:prSet presAssocID="{5B098828-88D3-4F74-AD86-98C295922B08}" presName="desTx" presStyleLbl="fgAcc1" presStyleIdx="2" presStyleCnt="3" custScaleX="147181" custScaleY="97532" custLinFactNeighborX="-7815" custLinFactNeighborY="8425">
        <dgm:presLayoutVars>
          <dgm:bulletEnabled val="1"/>
        </dgm:presLayoutVars>
      </dgm:prSet>
      <dgm:spPr/>
      <dgm:t>
        <a:bodyPr/>
        <a:lstStyle/>
        <a:p>
          <a:endParaRPr kumimoji="1" lang="ja-JP" altLang="en-US"/>
        </a:p>
      </dgm:t>
    </dgm:pt>
  </dgm:ptLst>
  <dgm:cxnLst>
    <dgm:cxn modelId="{8FD519D8-CA44-402A-8758-7AE43479E2DA}" srcId="{A4ED9757-16BD-4D44-98E2-877BB96357C8}" destId="{E7122B3B-01DE-4A20-87CD-DF0542529DCA}" srcOrd="1" destOrd="0" parTransId="{0878A21B-F8F8-45EC-B3E8-54D1815EF55F}" sibTransId="{45613624-1C45-4ADE-B7F0-E59C122712CF}"/>
    <dgm:cxn modelId="{D1283A7F-4D6D-49A1-9432-5AD7967EAEAF}" type="presOf" srcId="{A4ED9757-16BD-4D44-98E2-877BB96357C8}" destId="{93652307-2E79-476B-A09A-665AD2203080}" srcOrd="0" destOrd="0" presId="urn:microsoft.com/office/officeart/2005/8/layout/process3"/>
    <dgm:cxn modelId="{A8617624-5BED-42EB-B7A2-B957E816517C}" type="presOf" srcId="{669EC242-8549-491D-8EAA-B87D3E2260ED}" destId="{7E2327C7-C481-451B-86B7-996147184915}" srcOrd="0" destOrd="0" presId="urn:microsoft.com/office/officeart/2005/8/layout/process3"/>
    <dgm:cxn modelId="{9B9AA0DD-71F0-4129-AABF-EE34BBBDDAD1}" type="presOf" srcId="{E7122B3B-01DE-4A20-87CD-DF0542529DCA}" destId="{8CEF0C70-FCEF-4A47-BBE0-9E093428E49A}" srcOrd="1" destOrd="0" presId="urn:microsoft.com/office/officeart/2005/8/layout/process3"/>
    <dgm:cxn modelId="{92C2A483-3829-442E-8773-A78FBB5F44C9}" type="presOf" srcId="{26C3C24A-2875-4894-8AA7-32E63FEAECA6}" destId="{25A73AEC-AF3E-4D9C-8411-460651B0C858}" srcOrd="0" destOrd="0" presId="urn:microsoft.com/office/officeart/2005/8/layout/process3"/>
    <dgm:cxn modelId="{AD1F84FB-3A9B-46D7-8120-148EF7CFE5EF}" srcId="{5B098828-88D3-4F74-AD86-98C295922B08}" destId="{51C3281E-3789-4DB4-83A5-9F978C5B1B2B}" srcOrd="0" destOrd="0" parTransId="{608DA68E-0844-4F47-A7C4-BE642175B3E9}" sibTransId="{EAB55343-4058-4FFB-98B2-EB5F6F51B959}"/>
    <dgm:cxn modelId="{6439ED76-EE09-4F6C-BD6A-5C7064C8E284}" type="presOf" srcId="{669EC242-8549-491D-8EAA-B87D3E2260ED}" destId="{222DEA97-FD99-4328-8F61-152538B56EEF}" srcOrd="1" destOrd="0" presId="urn:microsoft.com/office/officeart/2005/8/layout/process3"/>
    <dgm:cxn modelId="{69853938-8252-42DB-B4D6-47D4E15D74DB}" type="presOf" srcId="{45613624-1C45-4ADE-B7F0-E59C122712CF}" destId="{2A2BD6C4-1A52-4BFC-BB52-93C6914D4F16}" srcOrd="1" destOrd="0" presId="urn:microsoft.com/office/officeart/2005/8/layout/process3"/>
    <dgm:cxn modelId="{C2811C53-B314-4212-A432-6CD243DC6996}" type="presOf" srcId="{150C8550-55A1-491D-93E3-7472B3D00EE4}" destId="{D4FA42F1-D235-40AD-81DA-5D10190B1199}" srcOrd="0" destOrd="0" presId="urn:microsoft.com/office/officeart/2005/8/layout/process3"/>
    <dgm:cxn modelId="{BD710AF4-F87F-49EC-B409-6A90133E7DD0}" srcId="{A4ED9757-16BD-4D44-98E2-877BB96357C8}" destId="{150C8550-55A1-491D-93E3-7472B3D00EE4}" srcOrd="0" destOrd="0" parTransId="{E3E13219-80ED-48D6-A5AB-881144950BDF}" sibTransId="{669EC242-8549-491D-8EAA-B87D3E2260ED}"/>
    <dgm:cxn modelId="{E5C1507F-EC86-4F11-B0E9-87226E041E92}" srcId="{150C8550-55A1-491D-93E3-7472B3D00EE4}" destId="{8A991E7D-81B7-499D-B299-9AD7BAFACA32}" srcOrd="0" destOrd="0" parTransId="{B890BF57-2F35-4BAF-AC3D-707CAFEF35CB}" sibTransId="{73121B60-C768-4D41-8CAC-F6C570F7BEF6}"/>
    <dgm:cxn modelId="{0E975A65-41C7-45D8-A7F7-5ED305CD4A38}" srcId="{A4ED9757-16BD-4D44-98E2-877BB96357C8}" destId="{5B098828-88D3-4F74-AD86-98C295922B08}" srcOrd="2" destOrd="0" parTransId="{D6F205C0-AC1C-43FC-9AAA-2F1E21507CD7}" sibTransId="{6B77C31E-F85C-4DAB-94FC-5D1BB9DBF3A7}"/>
    <dgm:cxn modelId="{F8B1950A-A5C3-452F-B1CC-ECCDE13A63F2}" type="presOf" srcId="{45613624-1C45-4ADE-B7F0-E59C122712CF}" destId="{B8E27AC0-BAD6-47E8-9832-EB860954A9DF}" srcOrd="0" destOrd="0" presId="urn:microsoft.com/office/officeart/2005/8/layout/process3"/>
    <dgm:cxn modelId="{B688E163-837F-41DF-B9F1-4E2E1B9B787B}" srcId="{E7122B3B-01DE-4A20-87CD-DF0542529DCA}" destId="{26C3C24A-2875-4894-8AA7-32E63FEAECA6}" srcOrd="0" destOrd="0" parTransId="{D2EE2E58-876D-49B0-B918-43565AA4B6A4}" sibTransId="{83EEC4B2-BD59-40D1-80C8-C6057E06DFE9}"/>
    <dgm:cxn modelId="{2DD00277-D874-406F-A3ED-2AFC279C321C}" type="presOf" srcId="{51C3281E-3789-4DB4-83A5-9F978C5B1B2B}" destId="{53F94EA2-7215-4B1E-8455-B39751BF06D3}" srcOrd="0" destOrd="0" presId="urn:microsoft.com/office/officeart/2005/8/layout/process3"/>
    <dgm:cxn modelId="{E48A9F48-BFF7-4D74-9FC7-297C1D5E63E6}" type="presOf" srcId="{8A991E7D-81B7-499D-B299-9AD7BAFACA32}" destId="{81C2DC66-A603-4D3C-9752-6DBA74C4D47F}" srcOrd="0" destOrd="0" presId="urn:microsoft.com/office/officeart/2005/8/layout/process3"/>
    <dgm:cxn modelId="{1A70D2FF-B912-45C3-80DB-7E591B346BC0}" type="presOf" srcId="{E7122B3B-01DE-4A20-87CD-DF0542529DCA}" destId="{28835BEE-D589-4738-A58E-434DE8D85002}" srcOrd="0" destOrd="0" presId="urn:microsoft.com/office/officeart/2005/8/layout/process3"/>
    <dgm:cxn modelId="{B4448E99-1AEF-4C65-9EE6-6CC1A02CDE59}" type="presOf" srcId="{5B098828-88D3-4F74-AD86-98C295922B08}" destId="{C8C7D657-28FA-4346-87ED-043E4CA2D710}" srcOrd="0" destOrd="0" presId="urn:microsoft.com/office/officeart/2005/8/layout/process3"/>
    <dgm:cxn modelId="{EC164FBD-DB81-40CB-8925-F820162AE6BF}" type="presOf" srcId="{150C8550-55A1-491D-93E3-7472B3D00EE4}" destId="{BE58C318-1E98-4D10-8C05-37BF68681629}" srcOrd="1" destOrd="0" presId="urn:microsoft.com/office/officeart/2005/8/layout/process3"/>
    <dgm:cxn modelId="{C0422157-928C-473B-8F35-597CC944610E}" type="presOf" srcId="{5B098828-88D3-4F74-AD86-98C295922B08}" destId="{EEB5858E-65B0-4BF4-A5A6-D23D1EB4A5B4}" srcOrd="1" destOrd="0" presId="urn:microsoft.com/office/officeart/2005/8/layout/process3"/>
    <dgm:cxn modelId="{A6BA24E2-2911-40C5-8157-6831F8796A7B}" type="presParOf" srcId="{93652307-2E79-476B-A09A-665AD2203080}" destId="{34387193-D72A-45F7-BCDA-86EA16C61647}" srcOrd="0" destOrd="0" presId="urn:microsoft.com/office/officeart/2005/8/layout/process3"/>
    <dgm:cxn modelId="{6B5D6B1A-BF21-4F8F-97CC-670D88447646}" type="presParOf" srcId="{34387193-D72A-45F7-BCDA-86EA16C61647}" destId="{D4FA42F1-D235-40AD-81DA-5D10190B1199}" srcOrd="0" destOrd="0" presId="urn:microsoft.com/office/officeart/2005/8/layout/process3"/>
    <dgm:cxn modelId="{0051DA99-91EB-4112-B977-ACA9A09641D9}" type="presParOf" srcId="{34387193-D72A-45F7-BCDA-86EA16C61647}" destId="{BE58C318-1E98-4D10-8C05-37BF68681629}" srcOrd="1" destOrd="0" presId="urn:microsoft.com/office/officeart/2005/8/layout/process3"/>
    <dgm:cxn modelId="{83E525C5-13DC-4468-8AA0-15A7DEA25625}" type="presParOf" srcId="{34387193-D72A-45F7-BCDA-86EA16C61647}" destId="{81C2DC66-A603-4D3C-9752-6DBA74C4D47F}" srcOrd="2" destOrd="0" presId="urn:microsoft.com/office/officeart/2005/8/layout/process3"/>
    <dgm:cxn modelId="{FD02C7BF-710B-4015-9247-FA90D9C2B4D6}" type="presParOf" srcId="{93652307-2E79-476B-A09A-665AD2203080}" destId="{7E2327C7-C481-451B-86B7-996147184915}" srcOrd="1" destOrd="0" presId="urn:microsoft.com/office/officeart/2005/8/layout/process3"/>
    <dgm:cxn modelId="{5180C5C7-805D-42CF-9FB8-CF7915D62CBE}" type="presParOf" srcId="{7E2327C7-C481-451B-86B7-996147184915}" destId="{222DEA97-FD99-4328-8F61-152538B56EEF}" srcOrd="0" destOrd="0" presId="urn:microsoft.com/office/officeart/2005/8/layout/process3"/>
    <dgm:cxn modelId="{1F237DB8-C3BF-4700-9FB6-C49A5383B246}" type="presParOf" srcId="{93652307-2E79-476B-A09A-665AD2203080}" destId="{2F52DBF4-CD7C-4747-932F-77B3686FD939}" srcOrd="2" destOrd="0" presId="urn:microsoft.com/office/officeart/2005/8/layout/process3"/>
    <dgm:cxn modelId="{84B932CA-9C08-48CE-9D50-60940DC14996}" type="presParOf" srcId="{2F52DBF4-CD7C-4747-932F-77B3686FD939}" destId="{28835BEE-D589-4738-A58E-434DE8D85002}" srcOrd="0" destOrd="0" presId="urn:microsoft.com/office/officeart/2005/8/layout/process3"/>
    <dgm:cxn modelId="{CF874147-49A2-4471-8E15-CC632A31E0E3}" type="presParOf" srcId="{2F52DBF4-CD7C-4747-932F-77B3686FD939}" destId="{8CEF0C70-FCEF-4A47-BBE0-9E093428E49A}" srcOrd="1" destOrd="0" presId="urn:microsoft.com/office/officeart/2005/8/layout/process3"/>
    <dgm:cxn modelId="{8F4F12BB-E517-446E-A148-CCC193CFB241}" type="presParOf" srcId="{2F52DBF4-CD7C-4747-932F-77B3686FD939}" destId="{25A73AEC-AF3E-4D9C-8411-460651B0C858}" srcOrd="2" destOrd="0" presId="urn:microsoft.com/office/officeart/2005/8/layout/process3"/>
    <dgm:cxn modelId="{814AD588-627C-4196-B7E9-8BF628EB661F}" type="presParOf" srcId="{93652307-2E79-476B-A09A-665AD2203080}" destId="{B8E27AC0-BAD6-47E8-9832-EB860954A9DF}" srcOrd="3" destOrd="0" presId="urn:microsoft.com/office/officeart/2005/8/layout/process3"/>
    <dgm:cxn modelId="{FBB52433-EC1A-4CC0-81BB-21EFECFF17E6}" type="presParOf" srcId="{B8E27AC0-BAD6-47E8-9832-EB860954A9DF}" destId="{2A2BD6C4-1A52-4BFC-BB52-93C6914D4F16}" srcOrd="0" destOrd="0" presId="urn:microsoft.com/office/officeart/2005/8/layout/process3"/>
    <dgm:cxn modelId="{BDEE9678-4256-4313-9B4E-5117AAFEF87F}" type="presParOf" srcId="{93652307-2E79-476B-A09A-665AD2203080}" destId="{E6BBE1C1-F5F7-46DC-BAA1-972FF46FEA6F}" srcOrd="4" destOrd="0" presId="urn:microsoft.com/office/officeart/2005/8/layout/process3"/>
    <dgm:cxn modelId="{49723EEF-12C2-4493-AD42-C3E01E345182}" type="presParOf" srcId="{E6BBE1C1-F5F7-46DC-BAA1-972FF46FEA6F}" destId="{C8C7D657-28FA-4346-87ED-043E4CA2D710}" srcOrd="0" destOrd="0" presId="urn:microsoft.com/office/officeart/2005/8/layout/process3"/>
    <dgm:cxn modelId="{358CF9B7-708C-49F9-B0A9-B997647DD29B}" type="presParOf" srcId="{E6BBE1C1-F5F7-46DC-BAA1-972FF46FEA6F}" destId="{EEB5858E-65B0-4BF4-A5A6-D23D1EB4A5B4}" srcOrd="1" destOrd="0" presId="urn:microsoft.com/office/officeart/2005/8/layout/process3"/>
    <dgm:cxn modelId="{19140E7C-685C-4C48-9E5B-8A80A1F3C715}" type="presParOf" srcId="{E6BBE1C1-F5F7-46DC-BAA1-972FF46FEA6F}" destId="{53F94EA2-7215-4B1E-8455-B39751BF06D3}" srcOrd="2" destOrd="0" presId="urn:microsoft.com/office/officeart/2005/8/layout/process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B777CF-0904-477F-AA8C-E4F8E68FCEB4}"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4E50BE0A-A0AF-4C2F-95D1-476358CECF39}">
      <dgm:prSet phldrT="[テキスト]"/>
      <dgm:spPr/>
      <dgm:t>
        <a:bodyPr/>
        <a:lstStyle/>
        <a:p>
          <a:r>
            <a:rPr kumimoji="1" lang="ja-JP" altLang="en-US" dirty="0" smtClean="0"/>
            <a:t>職員の職務行動</a:t>
          </a:r>
          <a:endParaRPr kumimoji="1" lang="en-US" altLang="ja-JP" dirty="0" smtClean="0"/>
        </a:p>
      </dgm:t>
    </dgm:pt>
    <dgm:pt modelId="{52D43AE7-5669-48A8-8BB8-44C6C9386B36}" type="parTrans" cxnId="{F532AC8D-D835-4887-BED1-7967B3F4E04D}">
      <dgm:prSet/>
      <dgm:spPr/>
      <dgm:t>
        <a:bodyPr/>
        <a:lstStyle/>
        <a:p>
          <a:endParaRPr kumimoji="1" lang="ja-JP" altLang="en-US"/>
        </a:p>
      </dgm:t>
    </dgm:pt>
    <dgm:pt modelId="{B49B5B0F-A4FD-4910-9172-3F16E2FDF215}" type="sibTrans" cxnId="{F532AC8D-D835-4887-BED1-7967B3F4E04D}">
      <dgm:prSet/>
      <dgm:spPr/>
      <dgm:t>
        <a:bodyPr/>
        <a:lstStyle/>
        <a:p>
          <a:endParaRPr kumimoji="1" lang="ja-JP" altLang="en-US"/>
        </a:p>
      </dgm:t>
    </dgm:pt>
    <dgm:pt modelId="{F890FE44-0D1E-41B8-8D72-3572D68EF510}">
      <dgm:prSet phldrT="[テキスト]" custT="1"/>
      <dgm:spPr>
        <a:solidFill>
          <a:srgbClr val="FFCCFF"/>
        </a:solidFill>
        <a:ln>
          <a:solidFill>
            <a:srgbClr val="FF0000"/>
          </a:solidFill>
        </a:ln>
      </dgm:spPr>
      <dgm:t>
        <a:bodyPr/>
        <a:lstStyle/>
        <a:p>
          <a:r>
            <a:rPr kumimoji="1" lang="ja-JP" altLang="en-US" sz="1400" dirty="0" smtClean="0">
              <a:solidFill>
                <a:schemeClr val="tx1"/>
              </a:solidFill>
            </a:rPr>
            <a:t>「評価基準」に示された職務行動を、安定してとることができていたかを評価</a:t>
          </a:r>
          <a:endParaRPr kumimoji="1" lang="ja-JP" altLang="en-US" sz="1400" dirty="0">
            <a:solidFill>
              <a:schemeClr val="tx1"/>
            </a:solidFill>
          </a:endParaRPr>
        </a:p>
      </dgm:t>
    </dgm:pt>
    <dgm:pt modelId="{03B41E5F-89F2-41CE-B633-A25A4423815E}" type="parTrans" cxnId="{7C3DCB3A-FDDC-4E4D-AE89-170C0F51FEAB}">
      <dgm:prSet/>
      <dgm:spPr/>
      <dgm:t>
        <a:bodyPr/>
        <a:lstStyle/>
        <a:p>
          <a:endParaRPr kumimoji="1" lang="ja-JP" altLang="en-US"/>
        </a:p>
      </dgm:t>
    </dgm:pt>
    <dgm:pt modelId="{DC93B8B7-DCC9-4295-BAAC-597E0A7B181D}" type="sibTrans" cxnId="{7C3DCB3A-FDDC-4E4D-AE89-170C0F51FEAB}">
      <dgm:prSet/>
      <dgm:spPr/>
      <dgm:t>
        <a:bodyPr/>
        <a:lstStyle/>
        <a:p>
          <a:endParaRPr kumimoji="1" lang="ja-JP" altLang="en-US"/>
        </a:p>
      </dgm:t>
    </dgm:pt>
    <dgm:pt modelId="{3D7D805E-0A50-4B4D-BEC8-8DAA45CDABF7}">
      <dgm:prSet phldrT="[テキスト]"/>
      <dgm:spPr/>
      <dgm:t>
        <a:bodyPr/>
        <a:lstStyle/>
        <a:p>
          <a:r>
            <a:rPr kumimoji="1" lang="ja-JP" altLang="en-US" dirty="0" smtClean="0"/>
            <a:t>評価者</a:t>
          </a:r>
          <a:endParaRPr kumimoji="1" lang="ja-JP" altLang="en-US" dirty="0"/>
        </a:p>
      </dgm:t>
    </dgm:pt>
    <dgm:pt modelId="{3889BD22-9185-4259-8F5B-767ECDD32FFD}" type="parTrans" cxnId="{FE1BF61F-4E56-472C-93B6-62E2D1D2A7D3}">
      <dgm:prSet/>
      <dgm:spPr/>
      <dgm:t>
        <a:bodyPr/>
        <a:lstStyle/>
        <a:p>
          <a:endParaRPr kumimoji="1" lang="ja-JP" altLang="en-US"/>
        </a:p>
      </dgm:t>
    </dgm:pt>
    <dgm:pt modelId="{58D2E7B4-17A3-4552-A08F-A5DED88A6E22}" type="sibTrans" cxnId="{FE1BF61F-4E56-472C-93B6-62E2D1D2A7D3}">
      <dgm:prSet/>
      <dgm:spPr/>
      <dgm:t>
        <a:bodyPr/>
        <a:lstStyle/>
        <a:p>
          <a:endParaRPr kumimoji="1" lang="ja-JP" altLang="en-US"/>
        </a:p>
      </dgm:t>
    </dgm:pt>
    <dgm:pt modelId="{45BA44C3-3A7F-4F65-A24E-6E604677EE62}" type="pres">
      <dgm:prSet presAssocID="{72B777CF-0904-477F-AA8C-E4F8E68FCEB4}" presName="Name0" presStyleCnt="0">
        <dgm:presLayoutVars>
          <dgm:dir/>
          <dgm:animOne val="branch"/>
          <dgm:animLvl val="lvl"/>
        </dgm:presLayoutVars>
      </dgm:prSet>
      <dgm:spPr/>
      <dgm:t>
        <a:bodyPr/>
        <a:lstStyle/>
        <a:p>
          <a:endParaRPr kumimoji="1" lang="ja-JP" altLang="en-US"/>
        </a:p>
      </dgm:t>
    </dgm:pt>
    <dgm:pt modelId="{FC1CBBB9-371E-4680-B03D-99EA883AEF0A}" type="pres">
      <dgm:prSet presAssocID="{4E50BE0A-A0AF-4C2F-95D1-476358CECF39}" presName="chaos" presStyleCnt="0"/>
      <dgm:spPr/>
    </dgm:pt>
    <dgm:pt modelId="{67A6DCA0-39C7-4E4F-9600-23C8706AFF69}" type="pres">
      <dgm:prSet presAssocID="{4E50BE0A-A0AF-4C2F-95D1-476358CECF39}" presName="parTx1" presStyleLbl="revTx" presStyleIdx="0" presStyleCnt="2"/>
      <dgm:spPr/>
      <dgm:t>
        <a:bodyPr/>
        <a:lstStyle/>
        <a:p>
          <a:endParaRPr kumimoji="1" lang="ja-JP" altLang="en-US"/>
        </a:p>
      </dgm:t>
    </dgm:pt>
    <dgm:pt modelId="{C2B6D2F1-91D3-48DA-8547-E8956797D938}" type="pres">
      <dgm:prSet presAssocID="{4E50BE0A-A0AF-4C2F-95D1-476358CECF39}" presName="c1" presStyleLbl="node1" presStyleIdx="0" presStyleCnt="19"/>
      <dgm:spPr>
        <a:solidFill>
          <a:srgbClr val="00FF00"/>
        </a:solidFill>
        <a:ln>
          <a:solidFill>
            <a:schemeClr val="tx2"/>
          </a:solidFill>
        </a:ln>
      </dgm:spPr>
    </dgm:pt>
    <dgm:pt modelId="{0EF714F2-BAD1-4159-8251-A652A0748A61}" type="pres">
      <dgm:prSet presAssocID="{4E50BE0A-A0AF-4C2F-95D1-476358CECF39}" presName="c2" presStyleLbl="node1" presStyleIdx="1" presStyleCnt="19"/>
      <dgm:spPr/>
    </dgm:pt>
    <dgm:pt modelId="{2C99EFDD-7CDD-479A-90B5-6FE488558D11}" type="pres">
      <dgm:prSet presAssocID="{4E50BE0A-A0AF-4C2F-95D1-476358CECF39}" presName="c3" presStyleLbl="node1" presStyleIdx="2" presStyleCnt="19"/>
      <dgm:spPr>
        <a:solidFill>
          <a:srgbClr val="5DD5FF"/>
        </a:solidFill>
        <a:ln>
          <a:solidFill>
            <a:srgbClr val="0070C0"/>
          </a:solidFill>
        </a:ln>
      </dgm:spPr>
    </dgm:pt>
    <dgm:pt modelId="{5C735FB7-96BA-4245-AEA2-C9F7CFFEA94C}" type="pres">
      <dgm:prSet presAssocID="{4E50BE0A-A0AF-4C2F-95D1-476358CECF39}" presName="c4" presStyleLbl="node1" presStyleIdx="3" presStyleCnt="19"/>
      <dgm:spPr/>
    </dgm:pt>
    <dgm:pt modelId="{DA716625-A486-4649-A173-06F934792631}" type="pres">
      <dgm:prSet presAssocID="{4E50BE0A-A0AF-4C2F-95D1-476358CECF39}" presName="c5" presStyleLbl="node1" presStyleIdx="4" presStyleCnt="19"/>
      <dgm:spPr>
        <a:solidFill>
          <a:srgbClr val="00B0F0"/>
        </a:solidFill>
      </dgm:spPr>
    </dgm:pt>
    <dgm:pt modelId="{628013A4-DFD7-4C93-BA3F-75837782597C}" type="pres">
      <dgm:prSet presAssocID="{4E50BE0A-A0AF-4C2F-95D1-476358CECF39}" presName="c6" presStyleLbl="node1" presStyleIdx="5" presStyleCnt="19"/>
      <dgm:spPr/>
    </dgm:pt>
    <dgm:pt modelId="{C3351BF7-1D36-4515-90FD-1683C8B71278}" type="pres">
      <dgm:prSet presAssocID="{4E50BE0A-A0AF-4C2F-95D1-476358CECF39}" presName="c7" presStyleLbl="node1" presStyleIdx="6" presStyleCnt="19"/>
      <dgm:spPr>
        <a:solidFill>
          <a:srgbClr val="FF0000"/>
        </a:solidFill>
        <a:ln>
          <a:solidFill>
            <a:srgbClr val="C00000"/>
          </a:solidFill>
        </a:ln>
      </dgm:spPr>
    </dgm:pt>
    <dgm:pt modelId="{9087B411-D204-4997-8B5C-42D64D7331BB}" type="pres">
      <dgm:prSet presAssocID="{4E50BE0A-A0AF-4C2F-95D1-476358CECF39}" presName="c8" presStyleLbl="node1" presStyleIdx="7" presStyleCnt="19" custLinFactNeighborX="-31758" custLinFactNeighborY="-6668"/>
      <dgm:spPr>
        <a:solidFill>
          <a:srgbClr val="FFCCFF"/>
        </a:solidFill>
        <a:ln>
          <a:solidFill>
            <a:schemeClr val="accent1"/>
          </a:solidFill>
        </a:ln>
      </dgm:spPr>
    </dgm:pt>
    <dgm:pt modelId="{2B3BAD48-936C-43EE-B596-4BDB8A343F45}" type="pres">
      <dgm:prSet presAssocID="{4E50BE0A-A0AF-4C2F-95D1-476358CECF39}" presName="c9" presStyleLbl="node1" presStyleIdx="8" presStyleCnt="19"/>
      <dgm:spPr/>
    </dgm:pt>
    <dgm:pt modelId="{30369200-E78D-48D4-A677-1BC3E864F6B4}" type="pres">
      <dgm:prSet presAssocID="{4E50BE0A-A0AF-4C2F-95D1-476358CECF39}" presName="c10" presStyleLbl="node1" presStyleIdx="9" presStyleCnt="19"/>
      <dgm:spPr>
        <a:solidFill>
          <a:srgbClr val="008000"/>
        </a:solidFill>
        <a:ln>
          <a:solidFill>
            <a:schemeClr val="accent3"/>
          </a:solidFill>
        </a:ln>
      </dgm:spPr>
    </dgm:pt>
    <dgm:pt modelId="{1EEE90DB-9CFB-451F-9B29-5EEE66BE3E1C}" type="pres">
      <dgm:prSet presAssocID="{4E50BE0A-A0AF-4C2F-95D1-476358CECF39}" presName="c11" presStyleLbl="node1" presStyleIdx="10" presStyleCnt="19"/>
      <dgm:spPr>
        <a:solidFill>
          <a:srgbClr val="FF0000"/>
        </a:solidFill>
      </dgm:spPr>
    </dgm:pt>
    <dgm:pt modelId="{7165AD3B-9637-4873-9342-23E1428520AC}" type="pres">
      <dgm:prSet presAssocID="{4E50BE0A-A0AF-4C2F-95D1-476358CECF39}" presName="c12" presStyleLbl="node1" presStyleIdx="11" presStyleCnt="19"/>
      <dgm:spPr>
        <a:solidFill>
          <a:srgbClr val="FFFF00"/>
        </a:solidFill>
        <a:ln>
          <a:solidFill>
            <a:srgbClr val="00B050"/>
          </a:solidFill>
        </a:ln>
      </dgm:spPr>
    </dgm:pt>
    <dgm:pt modelId="{5D91A355-31C3-441C-B424-573788C6A982}" type="pres">
      <dgm:prSet presAssocID="{4E50BE0A-A0AF-4C2F-95D1-476358CECF39}" presName="c13" presStyleLbl="node1" presStyleIdx="12" presStyleCnt="19"/>
      <dgm:spPr>
        <a:solidFill>
          <a:schemeClr val="accent1"/>
        </a:solidFill>
        <a:ln>
          <a:solidFill>
            <a:schemeClr val="accent2"/>
          </a:solidFill>
        </a:ln>
      </dgm:spPr>
    </dgm:pt>
    <dgm:pt modelId="{2C14E4E6-B9AE-44EE-9EAB-1203B961E2AB}" type="pres">
      <dgm:prSet presAssocID="{4E50BE0A-A0AF-4C2F-95D1-476358CECF39}" presName="c14" presStyleLbl="node1" presStyleIdx="13" presStyleCnt="19"/>
      <dgm:spPr/>
    </dgm:pt>
    <dgm:pt modelId="{E534DD7D-62B0-4848-AD58-697B32AB95CF}" type="pres">
      <dgm:prSet presAssocID="{4E50BE0A-A0AF-4C2F-95D1-476358CECF39}" presName="c15" presStyleLbl="node1" presStyleIdx="14" presStyleCnt="19"/>
      <dgm:spPr>
        <a:solidFill>
          <a:srgbClr val="FF66FF"/>
        </a:solidFill>
        <a:ln>
          <a:solidFill>
            <a:srgbClr val="C00000"/>
          </a:solidFill>
        </a:ln>
      </dgm:spPr>
    </dgm:pt>
    <dgm:pt modelId="{8F7D479A-E9CF-4AF7-9AFF-0BEBB14BA6CB}" type="pres">
      <dgm:prSet presAssocID="{4E50BE0A-A0AF-4C2F-95D1-476358CECF39}" presName="c16" presStyleLbl="node1" presStyleIdx="15" presStyleCnt="19"/>
      <dgm:spPr>
        <a:solidFill>
          <a:srgbClr val="0070C0"/>
        </a:solidFill>
      </dgm:spPr>
    </dgm:pt>
    <dgm:pt modelId="{F81A40B8-D9B6-48BC-9460-FE83CA75335F}" type="pres">
      <dgm:prSet presAssocID="{4E50BE0A-A0AF-4C2F-95D1-476358CECF39}" presName="c17" presStyleLbl="node1" presStyleIdx="16" presStyleCnt="19"/>
      <dgm:spPr>
        <a:solidFill>
          <a:srgbClr val="89E0FF"/>
        </a:solidFill>
        <a:ln>
          <a:solidFill>
            <a:srgbClr val="0070C0"/>
          </a:solidFill>
        </a:ln>
      </dgm:spPr>
    </dgm:pt>
    <dgm:pt modelId="{AC11F000-5598-4FC9-A4D2-D368EDED9C48}" type="pres">
      <dgm:prSet presAssocID="{4E50BE0A-A0AF-4C2F-95D1-476358CECF39}" presName="c18" presStyleLbl="node1" presStyleIdx="17" presStyleCnt="19"/>
      <dgm:spPr>
        <a:solidFill>
          <a:srgbClr val="00FF00"/>
        </a:solidFill>
        <a:ln>
          <a:solidFill>
            <a:schemeClr val="tx2"/>
          </a:solidFill>
        </a:ln>
      </dgm:spPr>
    </dgm:pt>
    <dgm:pt modelId="{E07D4BF2-BE54-4511-B7B2-987A56A136BF}" type="pres">
      <dgm:prSet presAssocID="{B49B5B0F-A4FD-4910-9172-3F16E2FDF215}" presName="chevronComposite1" presStyleCnt="0"/>
      <dgm:spPr/>
    </dgm:pt>
    <dgm:pt modelId="{23E38CFE-4E05-44CA-B5B2-1D136CC2425E}" type="pres">
      <dgm:prSet presAssocID="{B49B5B0F-A4FD-4910-9172-3F16E2FDF215}" presName="chevron1" presStyleLbl="sibTrans2D1" presStyleIdx="0" presStyleCnt="2"/>
      <dgm:spPr/>
    </dgm:pt>
    <dgm:pt modelId="{1BB02CFA-B051-4297-8ED6-DC42D7EC7783}" type="pres">
      <dgm:prSet presAssocID="{B49B5B0F-A4FD-4910-9172-3F16E2FDF215}" presName="spChevron1" presStyleCnt="0"/>
      <dgm:spPr/>
    </dgm:pt>
    <dgm:pt modelId="{F7DB8A25-DA6A-4900-826D-A43ED6CA72D7}" type="pres">
      <dgm:prSet presAssocID="{B49B5B0F-A4FD-4910-9172-3F16E2FDF215}" presName="overlap" presStyleCnt="0"/>
      <dgm:spPr/>
    </dgm:pt>
    <dgm:pt modelId="{4D0F0D32-956E-48D0-B075-674609B2B7A8}" type="pres">
      <dgm:prSet presAssocID="{B49B5B0F-A4FD-4910-9172-3F16E2FDF215}" presName="chevronComposite2" presStyleCnt="0"/>
      <dgm:spPr/>
    </dgm:pt>
    <dgm:pt modelId="{69570BA6-21F9-4934-9D10-59549111C8CF}" type="pres">
      <dgm:prSet presAssocID="{B49B5B0F-A4FD-4910-9172-3F16E2FDF215}" presName="chevron2" presStyleLbl="sibTrans2D1" presStyleIdx="1" presStyleCnt="2"/>
      <dgm:spPr/>
    </dgm:pt>
    <dgm:pt modelId="{4E8B18A2-CCB7-4D58-A766-8A6764ABD3C4}" type="pres">
      <dgm:prSet presAssocID="{B49B5B0F-A4FD-4910-9172-3F16E2FDF215}" presName="spChevron2" presStyleCnt="0"/>
      <dgm:spPr/>
    </dgm:pt>
    <dgm:pt modelId="{CBE688B1-7109-4EA6-9BDB-1B01C97B6C26}" type="pres">
      <dgm:prSet presAssocID="{F890FE44-0D1E-41B8-8D72-3572D68EF510}" presName="last" presStyleCnt="0"/>
      <dgm:spPr/>
    </dgm:pt>
    <dgm:pt modelId="{061077F8-18CA-4205-ABFD-53E7C55D3FF8}" type="pres">
      <dgm:prSet presAssocID="{F890FE44-0D1E-41B8-8D72-3572D68EF510}" presName="circleTx" presStyleLbl="node1" presStyleIdx="18" presStyleCnt="19" custScaleX="151837" custScaleY="132481" custLinFactNeighborX="1299" custLinFactNeighborY="-3388"/>
      <dgm:spPr/>
      <dgm:t>
        <a:bodyPr/>
        <a:lstStyle/>
        <a:p>
          <a:endParaRPr kumimoji="1" lang="ja-JP" altLang="en-US"/>
        </a:p>
      </dgm:t>
    </dgm:pt>
    <dgm:pt modelId="{828EA5D3-2560-401C-8B2D-CF1AABDF41AC}" type="pres">
      <dgm:prSet presAssocID="{F890FE44-0D1E-41B8-8D72-3572D68EF510}" presName="desTxN" presStyleLbl="revTx" presStyleIdx="1" presStyleCnt="2" custScaleX="57659" custScaleY="41566" custLinFactY="-100000" custLinFactNeighborX="-401" custLinFactNeighborY="-139079">
        <dgm:presLayoutVars>
          <dgm:bulletEnabled val="1"/>
        </dgm:presLayoutVars>
      </dgm:prSet>
      <dgm:spPr/>
      <dgm:t>
        <a:bodyPr/>
        <a:lstStyle/>
        <a:p>
          <a:endParaRPr kumimoji="1" lang="ja-JP" altLang="en-US"/>
        </a:p>
      </dgm:t>
    </dgm:pt>
    <dgm:pt modelId="{5CF3DC92-3897-4660-9CBE-133337F36445}" type="pres">
      <dgm:prSet presAssocID="{F890FE44-0D1E-41B8-8D72-3572D68EF510}" presName="spN" presStyleCnt="0"/>
      <dgm:spPr/>
    </dgm:pt>
  </dgm:ptLst>
  <dgm:cxnLst>
    <dgm:cxn modelId="{F532AC8D-D835-4887-BED1-7967B3F4E04D}" srcId="{72B777CF-0904-477F-AA8C-E4F8E68FCEB4}" destId="{4E50BE0A-A0AF-4C2F-95D1-476358CECF39}" srcOrd="0" destOrd="0" parTransId="{52D43AE7-5669-48A8-8BB8-44C6C9386B36}" sibTransId="{B49B5B0F-A4FD-4910-9172-3F16E2FDF215}"/>
    <dgm:cxn modelId="{7C3DCB3A-FDDC-4E4D-AE89-170C0F51FEAB}" srcId="{72B777CF-0904-477F-AA8C-E4F8E68FCEB4}" destId="{F890FE44-0D1E-41B8-8D72-3572D68EF510}" srcOrd="1" destOrd="0" parTransId="{03B41E5F-89F2-41CE-B633-A25A4423815E}" sibTransId="{DC93B8B7-DCC9-4295-BAAC-597E0A7B181D}"/>
    <dgm:cxn modelId="{BA12003E-E90C-4A73-9BE7-64677CD43A75}" type="presOf" srcId="{F890FE44-0D1E-41B8-8D72-3572D68EF510}" destId="{061077F8-18CA-4205-ABFD-53E7C55D3FF8}" srcOrd="0" destOrd="0" presId="urn:microsoft.com/office/officeart/2009/3/layout/RandomtoResultProcess"/>
    <dgm:cxn modelId="{FE1BF61F-4E56-472C-93B6-62E2D1D2A7D3}" srcId="{F890FE44-0D1E-41B8-8D72-3572D68EF510}" destId="{3D7D805E-0A50-4B4D-BEC8-8DAA45CDABF7}" srcOrd="0" destOrd="0" parTransId="{3889BD22-9185-4259-8F5B-767ECDD32FFD}" sibTransId="{58D2E7B4-17A3-4552-A08F-A5DED88A6E22}"/>
    <dgm:cxn modelId="{A5758E88-65C5-49C0-9ECA-9B2B3B578D91}" type="presOf" srcId="{72B777CF-0904-477F-AA8C-E4F8E68FCEB4}" destId="{45BA44C3-3A7F-4F65-A24E-6E604677EE62}" srcOrd="0" destOrd="0" presId="urn:microsoft.com/office/officeart/2009/3/layout/RandomtoResultProcess"/>
    <dgm:cxn modelId="{855E185A-CF91-419B-BA85-4C9C5F174FBE}" type="presOf" srcId="{4E50BE0A-A0AF-4C2F-95D1-476358CECF39}" destId="{67A6DCA0-39C7-4E4F-9600-23C8706AFF69}" srcOrd="0" destOrd="0" presId="urn:microsoft.com/office/officeart/2009/3/layout/RandomtoResultProcess"/>
    <dgm:cxn modelId="{7CD37C89-DB9A-4556-A29C-E6226937E6AF}" type="presOf" srcId="{3D7D805E-0A50-4B4D-BEC8-8DAA45CDABF7}" destId="{828EA5D3-2560-401C-8B2D-CF1AABDF41AC}" srcOrd="0" destOrd="0" presId="urn:microsoft.com/office/officeart/2009/3/layout/RandomtoResultProcess"/>
    <dgm:cxn modelId="{B07C7C95-8002-4408-B7C4-FFC87D1FCA53}" type="presParOf" srcId="{45BA44C3-3A7F-4F65-A24E-6E604677EE62}" destId="{FC1CBBB9-371E-4680-B03D-99EA883AEF0A}" srcOrd="0" destOrd="0" presId="urn:microsoft.com/office/officeart/2009/3/layout/RandomtoResultProcess"/>
    <dgm:cxn modelId="{836A8692-4E21-4D42-8663-BE0D158AE02A}" type="presParOf" srcId="{FC1CBBB9-371E-4680-B03D-99EA883AEF0A}" destId="{67A6DCA0-39C7-4E4F-9600-23C8706AFF69}" srcOrd="0" destOrd="0" presId="urn:microsoft.com/office/officeart/2009/3/layout/RandomtoResultProcess"/>
    <dgm:cxn modelId="{678CC09D-B5B6-43BE-B7D1-2B0393073A14}" type="presParOf" srcId="{FC1CBBB9-371E-4680-B03D-99EA883AEF0A}" destId="{C2B6D2F1-91D3-48DA-8547-E8956797D938}" srcOrd="1" destOrd="0" presId="urn:microsoft.com/office/officeart/2009/3/layout/RandomtoResultProcess"/>
    <dgm:cxn modelId="{3E727526-C31D-4335-BDF2-D7EF975396E6}" type="presParOf" srcId="{FC1CBBB9-371E-4680-B03D-99EA883AEF0A}" destId="{0EF714F2-BAD1-4159-8251-A652A0748A61}" srcOrd="2" destOrd="0" presId="urn:microsoft.com/office/officeart/2009/3/layout/RandomtoResultProcess"/>
    <dgm:cxn modelId="{E30BD82D-92CF-49C1-B765-4334A3579786}" type="presParOf" srcId="{FC1CBBB9-371E-4680-B03D-99EA883AEF0A}" destId="{2C99EFDD-7CDD-479A-90B5-6FE488558D11}" srcOrd="3" destOrd="0" presId="urn:microsoft.com/office/officeart/2009/3/layout/RandomtoResultProcess"/>
    <dgm:cxn modelId="{6B7BED56-F27C-4BB3-A371-3B32B1BAF220}" type="presParOf" srcId="{FC1CBBB9-371E-4680-B03D-99EA883AEF0A}" destId="{5C735FB7-96BA-4245-AEA2-C9F7CFFEA94C}" srcOrd="4" destOrd="0" presId="urn:microsoft.com/office/officeart/2009/3/layout/RandomtoResultProcess"/>
    <dgm:cxn modelId="{149FBAB8-B8C8-4269-BAC0-97C39379861D}" type="presParOf" srcId="{FC1CBBB9-371E-4680-B03D-99EA883AEF0A}" destId="{DA716625-A486-4649-A173-06F934792631}" srcOrd="5" destOrd="0" presId="urn:microsoft.com/office/officeart/2009/3/layout/RandomtoResultProcess"/>
    <dgm:cxn modelId="{322E7F6D-786F-4FBD-A8FF-C9FBDFD2773C}" type="presParOf" srcId="{FC1CBBB9-371E-4680-B03D-99EA883AEF0A}" destId="{628013A4-DFD7-4C93-BA3F-75837782597C}" srcOrd="6" destOrd="0" presId="urn:microsoft.com/office/officeart/2009/3/layout/RandomtoResultProcess"/>
    <dgm:cxn modelId="{71D082A0-85BF-436C-A6A0-1BCF5F4DF767}" type="presParOf" srcId="{FC1CBBB9-371E-4680-B03D-99EA883AEF0A}" destId="{C3351BF7-1D36-4515-90FD-1683C8B71278}" srcOrd="7" destOrd="0" presId="urn:microsoft.com/office/officeart/2009/3/layout/RandomtoResultProcess"/>
    <dgm:cxn modelId="{069315BC-423E-4EE0-BA49-297CEF3BC17F}" type="presParOf" srcId="{FC1CBBB9-371E-4680-B03D-99EA883AEF0A}" destId="{9087B411-D204-4997-8B5C-42D64D7331BB}" srcOrd="8" destOrd="0" presId="urn:microsoft.com/office/officeart/2009/3/layout/RandomtoResultProcess"/>
    <dgm:cxn modelId="{63BC3004-08B8-459A-BF41-C0EA7505C96B}" type="presParOf" srcId="{FC1CBBB9-371E-4680-B03D-99EA883AEF0A}" destId="{2B3BAD48-936C-43EE-B596-4BDB8A343F45}" srcOrd="9" destOrd="0" presId="urn:microsoft.com/office/officeart/2009/3/layout/RandomtoResultProcess"/>
    <dgm:cxn modelId="{5D8046A7-7FA9-4A5D-9CF5-5AEE38BD2F67}" type="presParOf" srcId="{FC1CBBB9-371E-4680-B03D-99EA883AEF0A}" destId="{30369200-E78D-48D4-A677-1BC3E864F6B4}" srcOrd="10" destOrd="0" presId="urn:microsoft.com/office/officeart/2009/3/layout/RandomtoResultProcess"/>
    <dgm:cxn modelId="{122EEFC1-ECF2-40DB-ABBD-29288A6F26F3}" type="presParOf" srcId="{FC1CBBB9-371E-4680-B03D-99EA883AEF0A}" destId="{1EEE90DB-9CFB-451F-9B29-5EEE66BE3E1C}" srcOrd="11" destOrd="0" presId="urn:microsoft.com/office/officeart/2009/3/layout/RandomtoResultProcess"/>
    <dgm:cxn modelId="{D90FEA3E-1085-4D19-93CB-F93E1E113F1C}" type="presParOf" srcId="{FC1CBBB9-371E-4680-B03D-99EA883AEF0A}" destId="{7165AD3B-9637-4873-9342-23E1428520AC}" srcOrd="12" destOrd="0" presId="urn:microsoft.com/office/officeart/2009/3/layout/RandomtoResultProcess"/>
    <dgm:cxn modelId="{DD0A88B4-D478-42D7-89AB-291788D16398}" type="presParOf" srcId="{FC1CBBB9-371E-4680-B03D-99EA883AEF0A}" destId="{5D91A355-31C3-441C-B424-573788C6A982}" srcOrd="13" destOrd="0" presId="urn:microsoft.com/office/officeart/2009/3/layout/RandomtoResultProcess"/>
    <dgm:cxn modelId="{1CC90978-A855-42DB-B7B1-1E49430A2EAC}" type="presParOf" srcId="{FC1CBBB9-371E-4680-B03D-99EA883AEF0A}" destId="{2C14E4E6-B9AE-44EE-9EAB-1203B961E2AB}" srcOrd="14" destOrd="0" presId="urn:microsoft.com/office/officeart/2009/3/layout/RandomtoResultProcess"/>
    <dgm:cxn modelId="{C13A66C7-B51C-4F1D-AA10-AD9C7824942E}" type="presParOf" srcId="{FC1CBBB9-371E-4680-B03D-99EA883AEF0A}" destId="{E534DD7D-62B0-4848-AD58-697B32AB95CF}" srcOrd="15" destOrd="0" presId="urn:microsoft.com/office/officeart/2009/3/layout/RandomtoResultProcess"/>
    <dgm:cxn modelId="{23A6E0C8-4FE4-49F4-833D-8E58ECAC56A4}" type="presParOf" srcId="{FC1CBBB9-371E-4680-B03D-99EA883AEF0A}" destId="{8F7D479A-E9CF-4AF7-9AFF-0BEBB14BA6CB}" srcOrd="16" destOrd="0" presId="urn:microsoft.com/office/officeart/2009/3/layout/RandomtoResultProcess"/>
    <dgm:cxn modelId="{069D6F81-9A8E-42C4-8EE6-B0BC01CD08AB}" type="presParOf" srcId="{FC1CBBB9-371E-4680-B03D-99EA883AEF0A}" destId="{F81A40B8-D9B6-48BC-9460-FE83CA75335F}" srcOrd="17" destOrd="0" presId="urn:microsoft.com/office/officeart/2009/3/layout/RandomtoResultProcess"/>
    <dgm:cxn modelId="{6740C25D-1393-4645-9CD9-7A47ECF64FBB}" type="presParOf" srcId="{FC1CBBB9-371E-4680-B03D-99EA883AEF0A}" destId="{AC11F000-5598-4FC9-A4D2-D368EDED9C48}" srcOrd="18" destOrd="0" presId="urn:microsoft.com/office/officeart/2009/3/layout/RandomtoResultProcess"/>
    <dgm:cxn modelId="{3E47BF0F-26E3-4B05-B068-EFD8E7FB1F7E}" type="presParOf" srcId="{45BA44C3-3A7F-4F65-A24E-6E604677EE62}" destId="{E07D4BF2-BE54-4511-B7B2-987A56A136BF}" srcOrd="1" destOrd="0" presId="urn:microsoft.com/office/officeart/2009/3/layout/RandomtoResultProcess"/>
    <dgm:cxn modelId="{50EFF716-F135-4222-B50B-E04EFEC84B3E}" type="presParOf" srcId="{E07D4BF2-BE54-4511-B7B2-987A56A136BF}" destId="{23E38CFE-4E05-44CA-B5B2-1D136CC2425E}" srcOrd="0" destOrd="0" presId="urn:microsoft.com/office/officeart/2009/3/layout/RandomtoResultProcess"/>
    <dgm:cxn modelId="{266A72E8-ADB0-4D59-800E-2DABB4AA27F4}" type="presParOf" srcId="{E07D4BF2-BE54-4511-B7B2-987A56A136BF}" destId="{1BB02CFA-B051-4297-8ED6-DC42D7EC7783}" srcOrd="1" destOrd="0" presId="urn:microsoft.com/office/officeart/2009/3/layout/RandomtoResultProcess"/>
    <dgm:cxn modelId="{4BEF7636-A8C8-4EC4-A7B0-9C0107172232}" type="presParOf" srcId="{45BA44C3-3A7F-4F65-A24E-6E604677EE62}" destId="{F7DB8A25-DA6A-4900-826D-A43ED6CA72D7}" srcOrd="2" destOrd="0" presId="urn:microsoft.com/office/officeart/2009/3/layout/RandomtoResultProcess"/>
    <dgm:cxn modelId="{6CCA5E33-FFFA-40AD-90BA-DDF2A441FF31}" type="presParOf" srcId="{45BA44C3-3A7F-4F65-A24E-6E604677EE62}" destId="{4D0F0D32-956E-48D0-B075-674609B2B7A8}" srcOrd="3" destOrd="0" presId="urn:microsoft.com/office/officeart/2009/3/layout/RandomtoResultProcess"/>
    <dgm:cxn modelId="{DE325BF2-DA1D-42B2-8001-46809A83AA75}" type="presParOf" srcId="{4D0F0D32-956E-48D0-B075-674609B2B7A8}" destId="{69570BA6-21F9-4934-9D10-59549111C8CF}" srcOrd="0" destOrd="0" presId="urn:microsoft.com/office/officeart/2009/3/layout/RandomtoResultProcess"/>
    <dgm:cxn modelId="{A6B692AE-0D46-490E-ACB8-F3FE9CE9D5CC}" type="presParOf" srcId="{4D0F0D32-956E-48D0-B075-674609B2B7A8}" destId="{4E8B18A2-CCB7-4D58-A766-8A6764ABD3C4}" srcOrd="1" destOrd="0" presId="urn:microsoft.com/office/officeart/2009/3/layout/RandomtoResultProcess"/>
    <dgm:cxn modelId="{41E048B7-3476-4945-BAEF-C4AD2EEF1823}" type="presParOf" srcId="{45BA44C3-3A7F-4F65-A24E-6E604677EE62}" destId="{CBE688B1-7109-4EA6-9BDB-1B01C97B6C26}" srcOrd="4" destOrd="0" presId="urn:microsoft.com/office/officeart/2009/3/layout/RandomtoResultProcess"/>
    <dgm:cxn modelId="{C83DB451-4570-47A4-8782-B709AA502ABD}" type="presParOf" srcId="{CBE688B1-7109-4EA6-9BDB-1B01C97B6C26}" destId="{061077F8-18CA-4205-ABFD-53E7C55D3FF8}" srcOrd="0" destOrd="0" presId="urn:microsoft.com/office/officeart/2009/3/layout/RandomtoResultProcess"/>
    <dgm:cxn modelId="{8070881F-0B4C-44DD-BD28-4C15AF51A497}" type="presParOf" srcId="{CBE688B1-7109-4EA6-9BDB-1B01C97B6C26}" destId="{828EA5D3-2560-401C-8B2D-CF1AABDF41AC}" srcOrd="1" destOrd="0" presId="urn:microsoft.com/office/officeart/2009/3/layout/RandomtoResultProcess"/>
    <dgm:cxn modelId="{B198BFB5-1AED-4BF0-A33A-0673A7B6286D}" type="presParOf" srcId="{CBE688B1-7109-4EA6-9BDB-1B01C97B6C26}" destId="{5CF3DC92-3897-4660-9CBE-133337F36445}" srcOrd="2" destOrd="0" presId="urn:microsoft.com/office/officeart/2009/3/layout/RandomtoResult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7874B8-71D3-4AD5-BCFC-9D9012D1F724}"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kumimoji="1" lang="ja-JP" altLang="en-US"/>
        </a:p>
      </dgm:t>
    </dgm:pt>
    <dgm:pt modelId="{53575CC4-2666-43D4-9B6A-72B835438E56}">
      <dgm:prSet phldrT="[テキスト]"/>
      <dgm:spPr/>
      <dgm:t>
        <a:bodyPr/>
        <a:lstStyle/>
        <a:p>
          <a:r>
            <a:rPr kumimoji="1" lang="ja-JP" altLang="en-US" dirty="0" smtClean="0">
              <a:solidFill>
                <a:schemeClr val="tx1"/>
              </a:solidFill>
            </a:rPr>
            <a:t>被評価者による内容説明</a:t>
          </a:r>
          <a:endParaRPr kumimoji="1" lang="ja-JP" altLang="en-US" dirty="0">
            <a:solidFill>
              <a:schemeClr val="tx1"/>
            </a:solidFill>
          </a:endParaRPr>
        </a:p>
      </dgm:t>
    </dgm:pt>
    <dgm:pt modelId="{6255FA42-2133-4BE5-8284-28B702F65F19}" type="parTrans" cxnId="{8BFDD800-D942-45B9-AD05-DB711567FFE1}">
      <dgm:prSet/>
      <dgm:spPr/>
      <dgm:t>
        <a:bodyPr/>
        <a:lstStyle/>
        <a:p>
          <a:endParaRPr kumimoji="1" lang="ja-JP" altLang="en-US"/>
        </a:p>
      </dgm:t>
    </dgm:pt>
    <dgm:pt modelId="{51419690-91CF-44B2-8E3D-C31A66926072}" type="sibTrans" cxnId="{8BFDD800-D942-45B9-AD05-DB711567FFE1}">
      <dgm:prSet/>
      <dgm:spPr/>
      <dgm:t>
        <a:bodyPr/>
        <a:lstStyle/>
        <a:p>
          <a:endParaRPr kumimoji="1" lang="ja-JP" altLang="en-US"/>
        </a:p>
      </dgm:t>
    </dgm:pt>
    <dgm:pt modelId="{37AE8C3B-8487-4236-8715-3938D93C7775}">
      <dgm:prSet phldrT="[テキスト]" custT="1"/>
      <dgm:spPr/>
      <dgm:t>
        <a:bodyPr/>
        <a:lstStyle/>
        <a:p>
          <a:r>
            <a:rPr kumimoji="1" lang="ja-JP" altLang="en-US" sz="1600" dirty="0" smtClean="0"/>
            <a:t>期首面談の目的を説明。</a:t>
          </a:r>
          <a:endParaRPr kumimoji="1" lang="ja-JP" altLang="en-US" sz="1600" dirty="0"/>
        </a:p>
      </dgm:t>
    </dgm:pt>
    <dgm:pt modelId="{F8B67FB5-242A-46FC-A2A6-44CED711CB75}" type="parTrans" cxnId="{E43DCBCB-3738-4DA1-8CEE-A1BC562D458D}">
      <dgm:prSet/>
      <dgm:spPr/>
      <dgm:t>
        <a:bodyPr/>
        <a:lstStyle/>
        <a:p>
          <a:endParaRPr kumimoji="1" lang="ja-JP" altLang="en-US"/>
        </a:p>
      </dgm:t>
    </dgm:pt>
    <dgm:pt modelId="{096A0507-65B3-40FD-B67D-186902E7DDBF}" type="sibTrans" cxnId="{E43DCBCB-3738-4DA1-8CEE-A1BC562D458D}">
      <dgm:prSet/>
      <dgm:spPr/>
      <dgm:t>
        <a:bodyPr/>
        <a:lstStyle/>
        <a:p>
          <a:endParaRPr kumimoji="1" lang="ja-JP" altLang="en-US"/>
        </a:p>
      </dgm:t>
    </dgm:pt>
    <dgm:pt modelId="{9715BF9D-DE95-4FE7-AE81-C57484D17390}">
      <dgm:prSet phldrT="[テキスト]" custT="1"/>
      <dgm:spPr/>
      <dgm:t>
        <a:bodyPr/>
        <a:lstStyle/>
        <a:p>
          <a:r>
            <a:rPr kumimoji="1" lang="ja-JP" altLang="en-US" sz="1600" dirty="0" smtClean="0"/>
            <a:t>人事評価記録書の内容について被評価者に説明を求める。</a:t>
          </a:r>
          <a:endParaRPr kumimoji="1" lang="ja-JP" altLang="en-US" sz="1600" dirty="0"/>
        </a:p>
      </dgm:t>
    </dgm:pt>
    <dgm:pt modelId="{045B288A-F77E-4DE5-BE64-4B03CA12D65D}" type="parTrans" cxnId="{6B945ABC-413B-499E-9013-F5D9C2BED3F9}">
      <dgm:prSet/>
      <dgm:spPr/>
      <dgm:t>
        <a:bodyPr/>
        <a:lstStyle/>
        <a:p>
          <a:endParaRPr kumimoji="1" lang="ja-JP" altLang="en-US"/>
        </a:p>
      </dgm:t>
    </dgm:pt>
    <dgm:pt modelId="{73E5080B-F77E-48A4-A081-A88757CA8BE7}" type="sibTrans" cxnId="{6B945ABC-413B-499E-9013-F5D9C2BED3F9}">
      <dgm:prSet/>
      <dgm:spPr/>
      <dgm:t>
        <a:bodyPr/>
        <a:lstStyle/>
        <a:p>
          <a:endParaRPr kumimoji="1" lang="ja-JP" altLang="en-US"/>
        </a:p>
      </dgm:t>
    </dgm:pt>
    <dgm:pt modelId="{327A182C-EF83-4BB6-98DE-E17AEF0714D1}">
      <dgm:prSet phldrT="[テキスト]"/>
      <dgm:spPr/>
      <dgm:t>
        <a:bodyPr/>
        <a:lstStyle/>
        <a:p>
          <a:r>
            <a:rPr kumimoji="1" lang="ja-JP" altLang="en-US" dirty="0" smtClean="0">
              <a:solidFill>
                <a:schemeClr val="tx1"/>
              </a:solidFill>
            </a:rPr>
            <a:t>目標内容の確認と助言・指導</a:t>
          </a:r>
          <a:endParaRPr kumimoji="1" lang="ja-JP" altLang="en-US" dirty="0">
            <a:solidFill>
              <a:schemeClr val="tx1"/>
            </a:solidFill>
          </a:endParaRPr>
        </a:p>
      </dgm:t>
    </dgm:pt>
    <dgm:pt modelId="{4B977208-6E5E-4749-9924-DAE75D696961}" type="parTrans" cxnId="{0AA7ACBC-4029-46DC-BB43-9611D7B1EC1B}">
      <dgm:prSet/>
      <dgm:spPr/>
      <dgm:t>
        <a:bodyPr/>
        <a:lstStyle/>
        <a:p>
          <a:endParaRPr kumimoji="1" lang="ja-JP" altLang="en-US"/>
        </a:p>
      </dgm:t>
    </dgm:pt>
    <dgm:pt modelId="{275ABDF6-98D3-4EA0-B0B0-A191503C6F14}" type="sibTrans" cxnId="{0AA7ACBC-4029-46DC-BB43-9611D7B1EC1B}">
      <dgm:prSet/>
      <dgm:spPr/>
      <dgm:t>
        <a:bodyPr/>
        <a:lstStyle/>
        <a:p>
          <a:endParaRPr kumimoji="1" lang="ja-JP" altLang="en-US"/>
        </a:p>
      </dgm:t>
    </dgm:pt>
    <dgm:pt modelId="{158644C3-E356-43DE-9E75-AE73484F0DB2}">
      <dgm:prSet phldrT="[テキスト]" custT="1"/>
      <dgm:spPr/>
      <dgm:t>
        <a:bodyPr/>
        <a:lstStyle/>
        <a:p>
          <a:r>
            <a:rPr kumimoji="1" lang="ja-JP" altLang="en-US" sz="1600" dirty="0" smtClean="0"/>
            <a:t>目標の内容について話し合い、助言・指導を行う。</a:t>
          </a:r>
          <a:endParaRPr kumimoji="1" lang="ja-JP" altLang="en-US" sz="1600" dirty="0"/>
        </a:p>
      </dgm:t>
    </dgm:pt>
    <dgm:pt modelId="{68A95370-B11D-4488-AAD0-E8988B670E6A}" type="parTrans" cxnId="{CB7EC9E0-BE6E-4CE9-9214-C277079CD77E}">
      <dgm:prSet/>
      <dgm:spPr/>
      <dgm:t>
        <a:bodyPr/>
        <a:lstStyle/>
        <a:p>
          <a:endParaRPr kumimoji="1" lang="ja-JP" altLang="en-US"/>
        </a:p>
      </dgm:t>
    </dgm:pt>
    <dgm:pt modelId="{A7B03889-9C53-4CE8-997A-763D12E4253C}" type="sibTrans" cxnId="{CB7EC9E0-BE6E-4CE9-9214-C277079CD77E}">
      <dgm:prSet/>
      <dgm:spPr/>
      <dgm:t>
        <a:bodyPr/>
        <a:lstStyle/>
        <a:p>
          <a:endParaRPr kumimoji="1" lang="ja-JP" altLang="en-US"/>
        </a:p>
      </dgm:t>
    </dgm:pt>
    <dgm:pt modelId="{AB1BE14B-1DEB-4F25-8CD5-C65C9C90E78D}">
      <dgm:prSet phldrT="[テキスト]" custT="1"/>
      <dgm:spPr/>
      <dgm:t>
        <a:bodyPr/>
        <a:lstStyle/>
        <a:p>
          <a:r>
            <a:rPr kumimoji="1" lang="ja-JP" altLang="en-US" sz="1600" u="sng" dirty="0" smtClean="0">
              <a:solidFill>
                <a:srgbClr val="FF0000"/>
              </a:solidFill>
            </a:rPr>
            <a:t>双方の認識が一致した段階で目標を確定させる。</a:t>
          </a:r>
          <a:endParaRPr kumimoji="1" lang="ja-JP" altLang="en-US" sz="1600" u="sng" dirty="0">
            <a:solidFill>
              <a:srgbClr val="FF0000"/>
            </a:solidFill>
          </a:endParaRPr>
        </a:p>
      </dgm:t>
    </dgm:pt>
    <dgm:pt modelId="{3F63786A-87CB-4A16-9987-98BFF767B703}" type="parTrans" cxnId="{2CFD625A-4D81-4049-B3E4-C221222C2D82}">
      <dgm:prSet/>
      <dgm:spPr/>
      <dgm:t>
        <a:bodyPr/>
        <a:lstStyle/>
        <a:p>
          <a:endParaRPr kumimoji="1" lang="ja-JP" altLang="en-US"/>
        </a:p>
      </dgm:t>
    </dgm:pt>
    <dgm:pt modelId="{FF4F8B21-70BA-4178-94B7-B6A5321A9F9B}" type="sibTrans" cxnId="{2CFD625A-4D81-4049-B3E4-C221222C2D82}">
      <dgm:prSet/>
      <dgm:spPr/>
      <dgm:t>
        <a:bodyPr/>
        <a:lstStyle/>
        <a:p>
          <a:endParaRPr kumimoji="1" lang="ja-JP" altLang="en-US"/>
        </a:p>
      </dgm:t>
    </dgm:pt>
    <dgm:pt modelId="{25832704-1E56-41A3-8B2B-17BCE1DC9BDD}">
      <dgm:prSet phldrT="[テキスト]"/>
      <dgm:spPr/>
      <dgm:t>
        <a:bodyPr/>
        <a:lstStyle/>
        <a:p>
          <a:r>
            <a:rPr kumimoji="1" lang="ja-JP" altLang="en-US" dirty="0" smtClean="0">
              <a:solidFill>
                <a:schemeClr val="tx1"/>
              </a:solidFill>
            </a:rPr>
            <a:t>その他の</a:t>
          </a:r>
          <a:endParaRPr kumimoji="1" lang="en-US" altLang="ja-JP" dirty="0" smtClean="0">
            <a:solidFill>
              <a:schemeClr val="tx1"/>
            </a:solidFill>
          </a:endParaRPr>
        </a:p>
        <a:p>
          <a:r>
            <a:rPr kumimoji="1" lang="ja-JP" altLang="en-US" dirty="0" smtClean="0">
              <a:solidFill>
                <a:schemeClr val="tx1"/>
              </a:solidFill>
            </a:rPr>
            <a:t>意見交換</a:t>
          </a:r>
          <a:endParaRPr kumimoji="1" lang="ja-JP" altLang="en-US" dirty="0">
            <a:solidFill>
              <a:schemeClr val="tx1"/>
            </a:solidFill>
          </a:endParaRPr>
        </a:p>
      </dgm:t>
    </dgm:pt>
    <dgm:pt modelId="{CC2E5DE0-8147-48CD-BDB8-1ED8BAECAE9C}" type="parTrans" cxnId="{97368457-034A-486A-82E9-1A26B73C81E9}">
      <dgm:prSet/>
      <dgm:spPr/>
      <dgm:t>
        <a:bodyPr/>
        <a:lstStyle/>
        <a:p>
          <a:endParaRPr kumimoji="1" lang="ja-JP" altLang="en-US"/>
        </a:p>
      </dgm:t>
    </dgm:pt>
    <dgm:pt modelId="{CD228DF2-E752-4FCB-99E2-F447400D2115}" type="sibTrans" cxnId="{97368457-034A-486A-82E9-1A26B73C81E9}">
      <dgm:prSet/>
      <dgm:spPr/>
      <dgm:t>
        <a:bodyPr/>
        <a:lstStyle/>
        <a:p>
          <a:endParaRPr kumimoji="1" lang="ja-JP" altLang="en-US"/>
        </a:p>
      </dgm:t>
    </dgm:pt>
    <dgm:pt modelId="{F5A1E95F-2824-43DD-A96B-C2E3C6889194}">
      <dgm:prSet phldrT="[テキスト]" custT="1"/>
      <dgm:spPr/>
      <dgm:t>
        <a:bodyPr/>
        <a:lstStyle/>
        <a:p>
          <a:r>
            <a:rPr kumimoji="1" lang="ja-JP" altLang="en-US" sz="1600" dirty="0" smtClean="0"/>
            <a:t>業務遂行についての双方の要望や意見について話し合う。</a:t>
          </a:r>
          <a:endParaRPr kumimoji="1" lang="ja-JP" altLang="en-US" sz="1600" dirty="0"/>
        </a:p>
      </dgm:t>
    </dgm:pt>
    <dgm:pt modelId="{9AA91A04-AE41-4FD4-A454-0E9A7078E250}" type="parTrans" cxnId="{6A0BCB46-2733-4E7E-A17A-CCB03AC5F59D}">
      <dgm:prSet/>
      <dgm:spPr/>
      <dgm:t>
        <a:bodyPr/>
        <a:lstStyle/>
        <a:p>
          <a:endParaRPr kumimoji="1" lang="ja-JP" altLang="en-US"/>
        </a:p>
      </dgm:t>
    </dgm:pt>
    <dgm:pt modelId="{3EE3A912-8687-4913-9087-C2F21B0BC7A7}" type="sibTrans" cxnId="{6A0BCB46-2733-4E7E-A17A-CCB03AC5F59D}">
      <dgm:prSet/>
      <dgm:spPr/>
      <dgm:t>
        <a:bodyPr/>
        <a:lstStyle/>
        <a:p>
          <a:endParaRPr kumimoji="1" lang="ja-JP" altLang="en-US"/>
        </a:p>
      </dgm:t>
    </dgm:pt>
    <dgm:pt modelId="{D9B830D1-97BB-4FD9-B95B-3BE6BBA68698}">
      <dgm:prSet phldrT="[テキスト]" custT="1"/>
      <dgm:spPr/>
      <dgm:t>
        <a:bodyPr/>
        <a:lstStyle/>
        <a:p>
          <a:r>
            <a:rPr kumimoji="1" lang="ja-JP" altLang="en-US" sz="1600" dirty="0" smtClean="0"/>
            <a:t>面談終了。</a:t>
          </a:r>
          <a:endParaRPr kumimoji="1" lang="ja-JP" altLang="en-US" sz="1600" dirty="0"/>
        </a:p>
      </dgm:t>
    </dgm:pt>
    <dgm:pt modelId="{71F1F18C-0857-4BC0-B984-862EEAC765B7}" type="parTrans" cxnId="{AE968278-1EED-4E06-9A76-9E356CB8D830}">
      <dgm:prSet/>
      <dgm:spPr/>
      <dgm:t>
        <a:bodyPr/>
        <a:lstStyle/>
        <a:p>
          <a:endParaRPr kumimoji="1" lang="ja-JP" altLang="en-US"/>
        </a:p>
      </dgm:t>
    </dgm:pt>
    <dgm:pt modelId="{022A6426-C978-4349-AEE0-0A2087F77791}" type="sibTrans" cxnId="{AE968278-1EED-4E06-9A76-9E356CB8D830}">
      <dgm:prSet/>
      <dgm:spPr/>
      <dgm:t>
        <a:bodyPr/>
        <a:lstStyle/>
        <a:p>
          <a:endParaRPr kumimoji="1" lang="ja-JP" altLang="en-US"/>
        </a:p>
      </dgm:t>
    </dgm:pt>
    <dgm:pt modelId="{3FDD49EF-C348-4407-B075-5FE9D9362F34}" type="pres">
      <dgm:prSet presAssocID="{AD7874B8-71D3-4AD5-BCFC-9D9012D1F724}" presName="linearFlow" presStyleCnt="0">
        <dgm:presLayoutVars>
          <dgm:dir/>
          <dgm:animLvl val="lvl"/>
          <dgm:resizeHandles val="exact"/>
        </dgm:presLayoutVars>
      </dgm:prSet>
      <dgm:spPr/>
      <dgm:t>
        <a:bodyPr/>
        <a:lstStyle/>
        <a:p>
          <a:endParaRPr kumimoji="1" lang="ja-JP" altLang="en-US"/>
        </a:p>
      </dgm:t>
    </dgm:pt>
    <dgm:pt modelId="{A9211FF8-167A-4F1F-BFE6-29CFF2DDB11F}" type="pres">
      <dgm:prSet presAssocID="{53575CC4-2666-43D4-9B6A-72B835438E56}" presName="composite" presStyleCnt="0"/>
      <dgm:spPr/>
    </dgm:pt>
    <dgm:pt modelId="{3F7A98B8-CDF6-4EAF-B957-3DCC34623A47}" type="pres">
      <dgm:prSet presAssocID="{53575CC4-2666-43D4-9B6A-72B835438E56}" presName="parentText" presStyleLbl="alignNode1" presStyleIdx="0" presStyleCnt="3">
        <dgm:presLayoutVars>
          <dgm:chMax val="1"/>
          <dgm:bulletEnabled val="1"/>
        </dgm:presLayoutVars>
      </dgm:prSet>
      <dgm:spPr/>
      <dgm:t>
        <a:bodyPr/>
        <a:lstStyle/>
        <a:p>
          <a:endParaRPr kumimoji="1" lang="ja-JP" altLang="en-US"/>
        </a:p>
      </dgm:t>
    </dgm:pt>
    <dgm:pt modelId="{B1095841-771E-4E3C-B840-E1F1ED21A229}" type="pres">
      <dgm:prSet presAssocID="{53575CC4-2666-43D4-9B6A-72B835438E56}" presName="descendantText" presStyleLbl="alignAcc1" presStyleIdx="0" presStyleCnt="3">
        <dgm:presLayoutVars>
          <dgm:bulletEnabled val="1"/>
        </dgm:presLayoutVars>
      </dgm:prSet>
      <dgm:spPr/>
      <dgm:t>
        <a:bodyPr/>
        <a:lstStyle/>
        <a:p>
          <a:endParaRPr kumimoji="1" lang="ja-JP" altLang="en-US"/>
        </a:p>
      </dgm:t>
    </dgm:pt>
    <dgm:pt modelId="{FCB16167-B5E9-4263-95CF-E5D9AD370D30}" type="pres">
      <dgm:prSet presAssocID="{51419690-91CF-44B2-8E3D-C31A66926072}" presName="sp" presStyleCnt="0"/>
      <dgm:spPr/>
    </dgm:pt>
    <dgm:pt modelId="{18F78403-6ECE-4ADE-8F56-DB356C45D68B}" type="pres">
      <dgm:prSet presAssocID="{327A182C-EF83-4BB6-98DE-E17AEF0714D1}" presName="composite" presStyleCnt="0"/>
      <dgm:spPr/>
    </dgm:pt>
    <dgm:pt modelId="{0BFB8A78-66ED-488C-BE09-BDF0E0022E48}" type="pres">
      <dgm:prSet presAssocID="{327A182C-EF83-4BB6-98DE-E17AEF0714D1}" presName="parentText" presStyleLbl="alignNode1" presStyleIdx="1" presStyleCnt="3">
        <dgm:presLayoutVars>
          <dgm:chMax val="1"/>
          <dgm:bulletEnabled val="1"/>
        </dgm:presLayoutVars>
      </dgm:prSet>
      <dgm:spPr/>
      <dgm:t>
        <a:bodyPr/>
        <a:lstStyle/>
        <a:p>
          <a:endParaRPr kumimoji="1" lang="ja-JP" altLang="en-US"/>
        </a:p>
      </dgm:t>
    </dgm:pt>
    <dgm:pt modelId="{C1587244-93E7-423C-948A-6BC3B4F60D14}" type="pres">
      <dgm:prSet presAssocID="{327A182C-EF83-4BB6-98DE-E17AEF0714D1}" presName="descendantText" presStyleLbl="alignAcc1" presStyleIdx="1" presStyleCnt="3">
        <dgm:presLayoutVars>
          <dgm:bulletEnabled val="1"/>
        </dgm:presLayoutVars>
      </dgm:prSet>
      <dgm:spPr/>
      <dgm:t>
        <a:bodyPr/>
        <a:lstStyle/>
        <a:p>
          <a:endParaRPr kumimoji="1" lang="ja-JP" altLang="en-US"/>
        </a:p>
      </dgm:t>
    </dgm:pt>
    <dgm:pt modelId="{27E2645E-3F85-46D7-BB30-F9B9335AA773}" type="pres">
      <dgm:prSet presAssocID="{275ABDF6-98D3-4EA0-B0B0-A191503C6F14}" presName="sp" presStyleCnt="0"/>
      <dgm:spPr/>
    </dgm:pt>
    <dgm:pt modelId="{454D398C-D4A0-424F-83FF-F3647B2C4442}" type="pres">
      <dgm:prSet presAssocID="{25832704-1E56-41A3-8B2B-17BCE1DC9BDD}" presName="composite" presStyleCnt="0"/>
      <dgm:spPr/>
    </dgm:pt>
    <dgm:pt modelId="{6F3AD755-F22B-4933-9B6D-1433059E8B52}" type="pres">
      <dgm:prSet presAssocID="{25832704-1E56-41A3-8B2B-17BCE1DC9BDD}" presName="parentText" presStyleLbl="alignNode1" presStyleIdx="2" presStyleCnt="3">
        <dgm:presLayoutVars>
          <dgm:chMax val="1"/>
          <dgm:bulletEnabled val="1"/>
        </dgm:presLayoutVars>
      </dgm:prSet>
      <dgm:spPr/>
      <dgm:t>
        <a:bodyPr/>
        <a:lstStyle/>
        <a:p>
          <a:endParaRPr kumimoji="1" lang="ja-JP" altLang="en-US"/>
        </a:p>
      </dgm:t>
    </dgm:pt>
    <dgm:pt modelId="{0F6FE91E-E17B-4C91-98CF-D45E06DD8E95}" type="pres">
      <dgm:prSet presAssocID="{25832704-1E56-41A3-8B2B-17BCE1DC9BDD}" presName="descendantText" presStyleLbl="alignAcc1" presStyleIdx="2" presStyleCnt="3">
        <dgm:presLayoutVars>
          <dgm:bulletEnabled val="1"/>
        </dgm:presLayoutVars>
      </dgm:prSet>
      <dgm:spPr/>
      <dgm:t>
        <a:bodyPr/>
        <a:lstStyle/>
        <a:p>
          <a:endParaRPr kumimoji="1" lang="ja-JP" altLang="en-US"/>
        </a:p>
      </dgm:t>
    </dgm:pt>
  </dgm:ptLst>
  <dgm:cxnLst>
    <dgm:cxn modelId="{2A99CA80-5B7D-490C-83BE-727D2D8E0C6E}" type="presOf" srcId="{327A182C-EF83-4BB6-98DE-E17AEF0714D1}" destId="{0BFB8A78-66ED-488C-BE09-BDF0E0022E48}" srcOrd="0" destOrd="0" presId="urn:microsoft.com/office/officeart/2005/8/layout/chevron2"/>
    <dgm:cxn modelId="{6B945ABC-413B-499E-9013-F5D9C2BED3F9}" srcId="{53575CC4-2666-43D4-9B6A-72B835438E56}" destId="{9715BF9D-DE95-4FE7-AE81-C57484D17390}" srcOrd="1" destOrd="0" parTransId="{045B288A-F77E-4DE5-BE64-4B03CA12D65D}" sibTransId="{73E5080B-F77E-48A4-A081-A88757CA8BE7}"/>
    <dgm:cxn modelId="{0AA7ACBC-4029-46DC-BB43-9611D7B1EC1B}" srcId="{AD7874B8-71D3-4AD5-BCFC-9D9012D1F724}" destId="{327A182C-EF83-4BB6-98DE-E17AEF0714D1}" srcOrd="1" destOrd="0" parTransId="{4B977208-6E5E-4749-9924-DAE75D696961}" sibTransId="{275ABDF6-98D3-4EA0-B0B0-A191503C6F14}"/>
    <dgm:cxn modelId="{862C7698-A322-45E5-95A9-2AF4A1D74448}" type="presOf" srcId="{F5A1E95F-2824-43DD-A96B-C2E3C6889194}" destId="{0F6FE91E-E17B-4C91-98CF-D45E06DD8E95}" srcOrd="0" destOrd="0" presId="urn:microsoft.com/office/officeart/2005/8/layout/chevron2"/>
    <dgm:cxn modelId="{AE968278-1EED-4E06-9A76-9E356CB8D830}" srcId="{25832704-1E56-41A3-8B2B-17BCE1DC9BDD}" destId="{D9B830D1-97BB-4FD9-B95B-3BE6BBA68698}" srcOrd="1" destOrd="0" parTransId="{71F1F18C-0857-4BC0-B984-862EEAC765B7}" sibTransId="{022A6426-C978-4349-AEE0-0A2087F77791}"/>
    <dgm:cxn modelId="{6A0BCB46-2733-4E7E-A17A-CCB03AC5F59D}" srcId="{25832704-1E56-41A3-8B2B-17BCE1DC9BDD}" destId="{F5A1E95F-2824-43DD-A96B-C2E3C6889194}" srcOrd="0" destOrd="0" parTransId="{9AA91A04-AE41-4FD4-A454-0E9A7078E250}" sibTransId="{3EE3A912-8687-4913-9087-C2F21B0BC7A7}"/>
    <dgm:cxn modelId="{E43DCBCB-3738-4DA1-8CEE-A1BC562D458D}" srcId="{53575CC4-2666-43D4-9B6A-72B835438E56}" destId="{37AE8C3B-8487-4236-8715-3938D93C7775}" srcOrd="0" destOrd="0" parTransId="{F8B67FB5-242A-46FC-A2A6-44CED711CB75}" sibTransId="{096A0507-65B3-40FD-B67D-186902E7DDBF}"/>
    <dgm:cxn modelId="{B917529D-FA91-41B2-8575-6A2FC32B42BD}" type="presOf" srcId="{25832704-1E56-41A3-8B2B-17BCE1DC9BDD}" destId="{6F3AD755-F22B-4933-9B6D-1433059E8B52}" srcOrd="0" destOrd="0" presId="urn:microsoft.com/office/officeart/2005/8/layout/chevron2"/>
    <dgm:cxn modelId="{1944D7A8-B4F6-4239-926D-AEF656FF029C}" type="presOf" srcId="{53575CC4-2666-43D4-9B6A-72B835438E56}" destId="{3F7A98B8-CDF6-4EAF-B957-3DCC34623A47}" srcOrd="0" destOrd="0" presId="urn:microsoft.com/office/officeart/2005/8/layout/chevron2"/>
    <dgm:cxn modelId="{442C430B-452B-46D3-94A0-42AD94068C99}" type="presOf" srcId="{AB1BE14B-1DEB-4F25-8CD5-C65C9C90E78D}" destId="{C1587244-93E7-423C-948A-6BC3B4F60D14}" srcOrd="0" destOrd="1" presId="urn:microsoft.com/office/officeart/2005/8/layout/chevron2"/>
    <dgm:cxn modelId="{8BFDD800-D942-45B9-AD05-DB711567FFE1}" srcId="{AD7874B8-71D3-4AD5-BCFC-9D9012D1F724}" destId="{53575CC4-2666-43D4-9B6A-72B835438E56}" srcOrd="0" destOrd="0" parTransId="{6255FA42-2133-4BE5-8284-28B702F65F19}" sibTransId="{51419690-91CF-44B2-8E3D-C31A66926072}"/>
    <dgm:cxn modelId="{CDF54B15-F9CD-4AE0-BEC9-95E75FC651C2}" type="presOf" srcId="{9715BF9D-DE95-4FE7-AE81-C57484D17390}" destId="{B1095841-771E-4E3C-B840-E1F1ED21A229}" srcOrd="0" destOrd="1" presId="urn:microsoft.com/office/officeart/2005/8/layout/chevron2"/>
    <dgm:cxn modelId="{585BD367-595E-4A65-9CC7-BED6A0AEE665}" type="presOf" srcId="{37AE8C3B-8487-4236-8715-3938D93C7775}" destId="{B1095841-771E-4E3C-B840-E1F1ED21A229}" srcOrd="0" destOrd="0" presId="urn:microsoft.com/office/officeart/2005/8/layout/chevron2"/>
    <dgm:cxn modelId="{C332B2F2-813D-4BAB-BCC6-E6437F0EC7E4}" type="presOf" srcId="{AD7874B8-71D3-4AD5-BCFC-9D9012D1F724}" destId="{3FDD49EF-C348-4407-B075-5FE9D9362F34}" srcOrd="0" destOrd="0" presId="urn:microsoft.com/office/officeart/2005/8/layout/chevron2"/>
    <dgm:cxn modelId="{9AC357B8-5823-426A-9DE1-6E0AB74AA930}" type="presOf" srcId="{158644C3-E356-43DE-9E75-AE73484F0DB2}" destId="{C1587244-93E7-423C-948A-6BC3B4F60D14}" srcOrd="0" destOrd="0" presId="urn:microsoft.com/office/officeart/2005/8/layout/chevron2"/>
    <dgm:cxn modelId="{F91C6430-C0CC-4049-9AB8-5475A34F1463}" type="presOf" srcId="{D9B830D1-97BB-4FD9-B95B-3BE6BBA68698}" destId="{0F6FE91E-E17B-4C91-98CF-D45E06DD8E95}" srcOrd="0" destOrd="1" presId="urn:microsoft.com/office/officeart/2005/8/layout/chevron2"/>
    <dgm:cxn modelId="{97368457-034A-486A-82E9-1A26B73C81E9}" srcId="{AD7874B8-71D3-4AD5-BCFC-9D9012D1F724}" destId="{25832704-1E56-41A3-8B2B-17BCE1DC9BDD}" srcOrd="2" destOrd="0" parTransId="{CC2E5DE0-8147-48CD-BDB8-1ED8BAECAE9C}" sibTransId="{CD228DF2-E752-4FCB-99E2-F447400D2115}"/>
    <dgm:cxn modelId="{CB7EC9E0-BE6E-4CE9-9214-C277079CD77E}" srcId="{327A182C-EF83-4BB6-98DE-E17AEF0714D1}" destId="{158644C3-E356-43DE-9E75-AE73484F0DB2}" srcOrd="0" destOrd="0" parTransId="{68A95370-B11D-4488-AAD0-E8988B670E6A}" sibTransId="{A7B03889-9C53-4CE8-997A-763D12E4253C}"/>
    <dgm:cxn modelId="{2CFD625A-4D81-4049-B3E4-C221222C2D82}" srcId="{327A182C-EF83-4BB6-98DE-E17AEF0714D1}" destId="{AB1BE14B-1DEB-4F25-8CD5-C65C9C90E78D}" srcOrd="1" destOrd="0" parTransId="{3F63786A-87CB-4A16-9987-98BFF767B703}" sibTransId="{FF4F8B21-70BA-4178-94B7-B6A5321A9F9B}"/>
    <dgm:cxn modelId="{C98484A6-C4DF-4019-9F50-68EC1A7C37C9}" type="presParOf" srcId="{3FDD49EF-C348-4407-B075-5FE9D9362F34}" destId="{A9211FF8-167A-4F1F-BFE6-29CFF2DDB11F}" srcOrd="0" destOrd="0" presId="urn:microsoft.com/office/officeart/2005/8/layout/chevron2"/>
    <dgm:cxn modelId="{C136E22E-2972-4933-A988-BB2281BE60A1}" type="presParOf" srcId="{A9211FF8-167A-4F1F-BFE6-29CFF2DDB11F}" destId="{3F7A98B8-CDF6-4EAF-B957-3DCC34623A47}" srcOrd="0" destOrd="0" presId="urn:microsoft.com/office/officeart/2005/8/layout/chevron2"/>
    <dgm:cxn modelId="{C34F8584-4F6D-4D2F-B44D-FF86E0F95583}" type="presParOf" srcId="{A9211FF8-167A-4F1F-BFE6-29CFF2DDB11F}" destId="{B1095841-771E-4E3C-B840-E1F1ED21A229}" srcOrd="1" destOrd="0" presId="urn:microsoft.com/office/officeart/2005/8/layout/chevron2"/>
    <dgm:cxn modelId="{553C7D25-1C6A-444F-BB26-8AB5870A9DA1}" type="presParOf" srcId="{3FDD49EF-C348-4407-B075-5FE9D9362F34}" destId="{FCB16167-B5E9-4263-95CF-E5D9AD370D30}" srcOrd="1" destOrd="0" presId="urn:microsoft.com/office/officeart/2005/8/layout/chevron2"/>
    <dgm:cxn modelId="{420E4D10-A792-4B8E-ABF4-DB7B2E1FEF3F}" type="presParOf" srcId="{3FDD49EF-C348-4407-B075-5FE9D9362F34}" destId="{18F78403-6ECE-4ADE-8F56-DB356C45D68B}" srcOrd="2" destOrd="0" presId="urn:microsoft.com/office/officeart/2005/8/layout/chevron2"/>
    <dgm:cxn modelId="{C5640D2F-7053-4658-99F6-BDDF0AF9C1AC}" type="presParOf" srcId="{18F78403-6ECE-4ADE-8F56-DB356C45D68B}" destId="{0BFB8A78-66ED-488C-BE09-BDF0E0022E48}" srcOrd="0" destOrd="0" presId="urn:microsoft.com/office/officeart/2005/8/layout/chevron2"/>
    <dgm:cxn modelId="{ED24EB5F-C4DF-4D91-85CD-3A4E1FFF6852}" type="presParOf" srcId="{18F78403-6ECE-4ADE-8F56-DB356C45D68B}" destId="{C1587244-93E7-423C-948A-6BC3B4F60D14}" srcOrd="1" destOrd="0" presId="urn:microsoft.com/office/officeart/2005/8/layout/chevron2"/>
    <dgm:cxn modelId="{B4078E1E-1677-4A67-A1DE-839D51E07101}" type="presParOf" srcId="{3FDD49EF-C348-4407-B075-5FE9D9362F34}" destId="{27E2645E-3F85-46D7-BB30-F9B9335AA773}" srcOrd="3" destOrd="0" presId="urn:microsoft.com/office/officeart/2005/8/layout/chevron2"/>
    <dgm:cxn modelId="{B135EB53-F25B-4703-9644-98F9FD5F5196}" type="presParOf" srcId="{3FDD49EF-C348-4407-B075-5FE9D9362F34}" destId="{454D398C-D4A0-424F-83FF-F3647B2C4442}" srcOrd="4" destOrd="0" presId="urn:microsoft.com/office/officeart/2005/8/layout/chevron2"/>
    <dgm:cxn modelId="{82E4AD2D-A316-4F95-9771-6B6B9CA77688}" type="presParOf" srcId="{454D398C-D4A0-424F-83FF-F3647B2C4442}" destId="{6F3AD755-F22B-4933-9B6D-1433059E8B52}" srcOrd="0" destOrd="0" presId="urn:microsoft.com/office/officeart/2005/8/layout/chevron2"/>
    <dgm:cxn modelId="{0DCFDF0E-E0E2-451B-A507-20BEBED41ADB}" type="presParOf" srcId="{454D398C-D4A0-424F-83FF-F3647B2C4442}" destId="{0F6FE91E-E17B-4C91-98CF-D45E06DD8E9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7874B8-71D3-4AD5-BCFC-9D9012D1F724}"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kumimoji="1" lang="ja-JP" altLang="en-US"/>
        </a:p>
      </dgm:t>
    </dgm:pt>
    <dgm:pt modelId="{53575CC4-2666-43D4-9B6A-72B835438E56}">
      <dgm:prSet phldrT="[テキスト]" custT="1"/>
      <dgm:spPr/>
      <dgm:t>
        <a:bodyPr/>
        <a:lstStyle/>
        <a:p>
          <a:r>
            <a:rPr kumimoji="1" lang="ja-JP" altLang="en-US" sz="1600" dirty="0" smtClean="0"/>
            <a:t>開示</a:t>
          </a:r>
          <a:endParaRPr kumimoji="1" lang="ja-JP" altLang="en-US" sz="1600" dirty="0"/>
        </a:p>
      </dgm:t>
    </dgm:pt>
    <dgm:pt modelId="{6255FA42-2133-4BE5-8284-28B702F65F19}" type="parTrans" cxnId="{8BFDD800-D942-45B9-AD05-DB711567FFE1}">
      <dgm:prSet/>
      <dgm:spPr/>
      <dgm:t>
        <a:bodyPr/>
        <a:lstStyle/>
        <a:p>
          <a:endParaRPr kumimoji="1" lang="ja-JP" altLang="en-US"/>
        </a:p>
      </dgm:t>
    </dgm:pt>
    <dgm:pt modelId="{51419690-91CF-44B2-8E3D-C31A66926072}" type="sibTrans" cxnId="{8BFDD800-D942-45B9-AD05-DB711567FFE1}">
      <dgm:prSet/>
      <dgm:spPr/>
      <dgm:t>
        <a:bodyPr/>
        <a:lstStyle/>
        <a:p>
          <a:endParaRPr kumimoji="1" lang="ja-JP" altLang="en-US"/>
        </a:p>
      </dgm:t>
    </dgm:pt>
    <dgm:pt modelId="{37AE8C3B-8487-4236-8715-3938D93C7775}">
      <dgm:prSet phldrT="[テキスト]" custT="1"/>
      <dgm:spPr/>
      <dgm:t>
        <a:bodyPr/>
        <a:lstStyle/>
        <a:p>
          <a:r>
            <a:rPr kumimoji="1" lang="ja-JP" altLang="en-US" sz="1600" dirty="0" smtClean="0"/>
            <a:t>評価結果の</a:t>
          </a:r>
          <a:r>
            <a:rPr kumimoji="1" lang="ja-JP" altLang="en-US" sz="1600" u="sng" dirty="0" smtClean="0">
              <a:solidFill>
                <a:srgbClr val="FF0000"/>
              </a:solidFill>
            </a:rPr>
            <a:t>開示</a:t>
          </a:r>
          <a:endParaRPr kumimoji="1" lang="ja-JP" altLang="en-US" sz="1600" u="sng" dirty="0">
            <a:solidFill>
              <a:srgbClr val="FF0000"/>
            </a:solidFill>
          </a:endParaRPr>
        </a:p>
      </dgm:t>
    </dgm:pt>
    <dgm:pt modelId="{F8B67FB5-242A-46FC-A2A6-44CED711CB75}" type="parTrans" cxnId="{E43DCBCB-3738-4DA1-8CEE-A1BC562D458D}">
      <dgm:prSet/>
      <dgm:spPr/>
      <dgm:t>
        <a:bodyPr/>
        <a:lstStyle/>
        <a:p>
          <a:endParaRPr kumimoji="1" lang="ja-JP" altLang="en-US"/>
        </a:p>
      </dgm:t>
    </dgm:pt>
    <dgm:pt modelId="{096A0507-65B3-40FD-B67D-186902E7DDBF}" type="sibTrans" cxnId="{E43DCBCB-3738-4DA1-8CEE-A1BC562D458D}">
      <dgm:prSet/>
      <dgm:spPr/>
      <dgm:t>
        <a:bodyPr/>
        <a:lstStyle/>
        <a:p>
          <a:endParaRPr kumimoji="1" lang="ja-JP" altLang="en-US"/>
        </a:p>
      </dgm:t>
    </dgm:pt>
    <dgm:pt modelId="{158644C3-E356-43DE-9E75-AE73484F0DB2}">
      <dgm:prSet phldrT="[テキスト]" custT="1"/>
      <dgm:spPr/>
      <dgm:t>
        <a:bodyPr/>
        <a:lstStyle/>
        <a:p>
          <a:r>
            <a:rPr kumimoji="1" lang="ja-JP" altLang="en-US" sz="1200" dirty="0" smtClean="0"/>
            <a:t>被評価者からの説明</a:t>
          </a:r>
          <a:endParaRPr kumimoji="1" lang="ja-JP" altLang="en-US" sz="1200" dirty="0"/>
        </a:p>
      </dgm:t>
    </dgm:pt>
    <dgm:pt modelId="{68A95370-B11D-4488-AAD0-E8988B670E6A}" type="parTrans" cxnId="{CB7EC9E0-BE6E-4CE9-9214-C277079CD77E}">
      <dgm:prSet/>
      <dgm:spPr/>
      <dgm:t>
        <a:bodyPr/>
        <a:lstStyle/>
        <a:p>
          <a:endParaRPr kumimoji="1" lang="ja-JP" altLang="en-US"/>
        </a:p>
      </dgm:t>
    </dgm:pt>
    <dgm:pt modelId="{A7B03889-9C53-4CE8-997A-763D12E4253C}" type="sibTrans" cxnId="{CB7EC9E0-BE6E-4CE9-9214-C277079CD77E}">
      <dgm:prSet/>
      <dgm:spPr/>
      <dgm:t>
        <a:bodyPr/>
        <a:lstStyle/>
        <a:p>
          <a:endParaRPr kumimoji="1" lang="ja-JP" altLang="en-US"/>
        </a:p>
      </dgm:t>
    </dgm:pt>
    <dgm:pt modelId="{15A93425-21F4-4855-BBEA-57D3B1757D0D}">
      <dgm:prSet custT="1"/>
      <dgm:spPr/>
      <dgm:t>
        <a:bodyPr/>
        <a:lstStyle/>
        <a:p>
          <a:r>
            <a:rPr kumimoji="1" lang="ja-JP" altLang="en-US" sz="1400" dirty="0" smtClean="0"/>
            <a:t>目的説明</a:t>
          </a:r>
          <a:endParaRPr kumimoji="1" lang="ja-JP" altLang="en-US" sz="1400" dirty="0"/>
        </a:p>
      </dgm:t>
    </dgm:pt>
    <dgm:pt modelId="{77B69D5A-4AC7-4C21-B57C-B47B3830ABB5}" type="parTrans" cxnId="{D7430724-1D7B-450F-94EA-732D5E175CA0}">
      <dgm:prSet/>
      <dgm:spPr/>
      <dgm:t>
        <a:bodyPr/>
        <a:lstStyle/>
        <a:p>
          <a:endParaRPr kumimoji="1" lang="ja-JP" altLang="en-US"/>
        </a:p>
      </dgm:t>
    </dgm:pt>
    <dgm:pt modelId="{993F7D12-ECD0-4CDB-BB1C-EA00267582AD}" type="sibTrans" cxnId="{D7430724-1D7B-450F-94EA-732D5E175CA0}">
      <dgm:prSet/>
      <dgm:spPr/>
      <dgm:t>
        <a:bodyPr/>
        <a:lstStyle/>
        <a:p>
          <a:endParaRPr kumimoji="1" lang="ja-JP" altLang="en-US"/>
        </a:p>
      </dgm:t>
    </dgm:pt>
    <dgm:pt modelId="{5904427B-46A0-4A62-9E6C-992EE5E1B1E9}">
      <dgm:prSet custT="1"/>
      <dgm:spPr/>
      <dgm:t>
        <a:bodyPr/>
        <a:lstStyle/>
        <a:p>
          <a:r>
            <a:rPr kumimoji="1" lang="ja-JP" altLang="en-US" sz="1400" dirty="0" smtClean="0"/>
            <a:t>意思確認</a:t>
          </a:r>
          <a:endParaRPr kumimoji="1" lang="ja-JP" altLang="en-US" sz="1400" dirty="0"/>
        </a:p>
      </dgm:t>
    </dgm:pt>
    <dgm:pt modelId="{D3BD7E16-380A-45A7-989A-109D7E484734}" type="parTrans" cxnId="{1C046006-E0B9-4EC3-B185-8603F5FE901D}">
      <dgm:prSet/>
      <dgm:spPr/>
      <dgm:t>
        <a:bodyPr/>
        <a:lstStyle/>
        <a:p>
          <a:endParaRPr kumimoji="1" lang="ja-JP" altLang="en-US"/>
        </a:p>
      </dgm:t>
    </dgm:pt>
    <dgm:pt modelId="{0FA05B97-C157-4CCC-A80D-4BD35274754A}" type="sibTrans" cxnId="{1C046006-E0B9-4EC3-B185-8603F5FE901D}">
      <dgm:prSet/>
      <dgm:spPr/>
      <dgm:t>
        <a:bodyPr/>
        <a:lstStyle/>
        <a:p>
          <a:endParaRPr kumimoji="1" lang="ja-JP" altLang="en-US"/>
        </a:p>
      </dgm:t>
    </dgm:pt>
    <dgm:pt modelId="{2A5139D5-CFDF-4CE5-BD55-EB2510A2CD28}">
      <dgm:prSet custT="1"/>
      <dgm:spPr/>
      <dgm:t>
        <a:bodyPr/>
        <a:lstStyle/>
        <a:p>
          <a:r>
            <a:rPr kumimoji="1" lang="ja-JP" altLang="en-US" sz="1600" dirty="0" smtClean="0"/>
            <a:t>面談の冒頭で期末面談の目的について説明する。</a:t>
          </a:r>
          <a:endParaRPr kumimoji="1" lang="ja-JP" altLang="en-US" sz="1600" dirty="0"/>
        </a:p>
      </dgm:t>
    </dgm:pt>
    <dgm:pt modelId="{550BB1A2-9D80-49EF-B22D-F145C085D102}" type="parTrans" cxnId="{DAA34ADB-AE53-4234-BB4A-2316F27DC2B2}">
      <dgm:prSet/>
      <dgm:spPr/>
      <dgm:t>
        <a:bodyPr/>
        <a:lstStyle/>
        <a:p>
          <a:endParaRPr kumimoji="1" lang="ja-JP" altLang="en-US"/>
        </a:p>
      </dgm:t>
    </dgm:pt>
    <dgm:pt modelId="{E1FB7B26-D81F-4B10-9443-4193FE1BD39D}" type="sibTrans" cxnId="{DAA34ADB-AE53-4234-BB4A-2316F27DC2B2}">
      <dgm:prSet/>
      <dgm:spPr/>
      <dgm:t>
        <a:bodyPr/>
        <a:lstStyle/>
        <a:p>
          <a:endParaRPr kumimoji="1" lang="ja-JP" altLang="en-US"/>
        </a:p>
      </dgm:t>
    </dgm:pt>
    <dgm:pt modelId="{2A25AF5F-6835-429A-B5B3-1C7F84162050}">
      <dgm:prSet custT="1"/>
      <dgm:spPr/>
      <dgm:t>
        <a:bodyPr/>
        <a:lstStyle/>
        <a:p>
          <a:r>
            <a:rPr kumimoji="1" lang="ja-JP" altLang="en-US" sz="1600" dirty="0" smtClean="0"/>
            <a:t>開示を希望しないかどうか、被評価者の意思を確認。</a:t>
          </a:r>
          <a:endParaRPr kumimoji="1" lang="ja-JP" altLang="en-US" sz="1600" dirty="0"/>
        </a:p>
      </dgm:t>
    </dgm:pt>
    <dgm:pt modelId="{6DB5E49F-4F6F-4592-866A-9DC5EF059147}" type="parTrans" cxnId="{3FB84509-23B6-4563-8824-0AA2B04BF6C6}">
      <dgm:prSet/>
      <dgm:spPr/>
      <dgm:t>
        <a:bodyPr/>
        <a:lstStyle/>
        <a:p>
          <a:endParaRPr kumimoji="1" lang="ja-JP" altLang="en-US"/>
        </a:p>
      </dgm:t>
    </dgm:pt>
    <dgm:pt modelId="{8EAABA6B-3275-448F-A800-EF6053015814}" type="sibTrans" cxnId="{3FB84509-23B6-4563-8824-0AA2B04BF6C6}">
      <dgm:prSet/>
      <dgm:spPr/>
      <dgm:t>
        <a:bodyPr/>
        <a:lstStyle/>
        <a:p>
          <a:endParaRPr kumimoji="1" lang="ja-JP" altLang="en-US"/>
        </a:p>
      </dgm:t>
    </dgm:pt>
    <dgm:pt modelId="{AB1BE14B-1DEB-4F25-8CD5-C65C9C90E78D}">
      <dgm:prSet phldrT="[テキスト]" custT="1"/>
      <dgm:spPr/>
      <dgm:t>
        <a:bodyPr/>
        <a:lstStyle/>
        <a:p>
          <a:r>
            <a:rPr kumimoji="1" lang="ja-JP" altLang="en-US" sz="1600" u="none" dirty="0" smtClean="0"/>
            <a:t>被評価者からの自己申告等の内容について、被評価者からの説明を求める。</a:t>
          </a:r>
          <a:endParaRPr kumimoji="1" lang="ja-JP" altLang="en-US" sz="1600" u="none" dirty="0"/>
        </a:p>
      </dgm:t>
    </dgm:pt>
    <dgm:pt modelId="{FF4F8B21-70BA-4178-94B7-B6A5321A9F9B}" type="sibTrans" cxnId="{2CFD625A-4D81-4049-B3E4-C221222C2D82}">
      <dgm:prSet/>
      <dgm:spPr/>
      <dgm:t>
        <a:bodyPr/>
        <a:lstStyle/>
        <a:p>
          <a:endParaRPr kumimoji="1" lang="ja-JP" altLang="en-US"/>
        </a:p>
      </dgm:t>
    </dgm:pt>
    <dgm:pt modelId="{3F63786A-87CB-4A16-9987-98BFF767B703}" type="parTrans" cxnId="{2CFD625A-4D81-4049-B3E4-C221222C2D82}">
      <dgm:prSet/>
      <dgm:spPr/>
      <dgm:t>
        <a:bodyPr/>
        <a:lstStyle/>
        <a:p>
          <a:endParaRPr kumimoji="1" lang="ja-JP" altLang="en-US"/>
        </a:p>
      </dgm:t>
    </dgm:pt>
    <dgm:pt modelId="{AD5F4076-1EE0-4955-B6CE-9D6FCAFFF23A}">
      <dgm:prSet/>
      <dgm:spPr/>
      <dgm:t>
        <a:bodyPr/>
        <a:lstStyle/>
        <a:p>
          <a:r>
            <a:rPr kumimoji="1" lang="ja-JP" altLang="en-US" dirty="0" smtClean="0"/>
            <a:t>指導・助言</a:t>
          </a:r>
          <a:endParaRPr kumimoji="1" lang="ja-JP" altLang="en-US" dirty="0"/>
        </a:p>
      </dgm:t>
    </dgm:pt>
    <dgm:pt modelId="{B7EEDC4C-AE08-454D-93A6-97ACF45DBD6D}" type="parTrans" cxnId="{78FA0663-CC22-448C-B74C-B94682925F6F}">
      <dgm:prSet/>
      <dgm:spPr/>
      <dgm:t>
        <a:bodyPr/>
        <a:lstStyle/>
        <a:p>
          <a:endParaRPr kumimoji="1" lang="ja-JP" altLang="en-US"/>
        </a:p>
      </dgm:t>
    </dgm:pt>
    <dgm:pt modelId="{2B3F627E-2EF0-4FF5-85D3-03F780375D35}" type="sibTrans" cxnId="{78FA0663-CC22-448C-B74C-B94682925F6F}">
      <dgm:prSet/>
      <dgm:spPr/>
      <dgm:t>
        <a:bodyPr/>
        <a:lstStyle/>
        <a:p>
          <a:endParaRPr kumimoji="1" lang="ja-JP" altLang="en-US"/>
        </a:p>
      </dgm:t>
    </dgm:pt>
    <dgm:pt modelId="{79A6A5F6-4B20-4604-9C5C-82E6FA703FB0}">
      <dgm:prSet custT="1"/>
      <dgm:spPr/>
      <dgm:t>
        <a:bodyPr/>
        <a:lstStyle/>
        <a:p>
          <a:r>
            <a:rPr kumimoji="1" lang="ja-JP" altLang="en-US" sz="1200" dirty="0" smtClean="0"/>
            <a:t>被評価者の、その期における職務上の成果や行動についての評価者としての意見等を、</a:t>
          </a:r>
          <a:r>
            <a:rPr kumimoji="1" lang="ja-JP" altLang="en-US" sz="1200" u="sng" dirty="0" smtClean="0">
              <a:solidFill>
                <a:srgbClr val="FF0000"/>
              </a:solidFill>
            </a:rPr>
            <a:t>評価結果を踏まえ、客観的事実に即して説明する</a:t>
          </a:r>
          <a:r>
            <a:rPr kumimoji="1" lang="ja-JP" altLang="en-US" sz="1200" dirty="0" smtClean="0"/>
            <a:t>とともに、今後の業務遂行等にあたっての</a:t>
          </a:r>
          <a:r>
            <a:rPr kumimoji="1" lang="ja-JP" altLang="en-US" sz="1200" u="sng" dirty="0" smtClean="0">
              <a:solidFill>
                <a:srgbClr val="FF0000"/>
              </a:solidFill>
            </a:rPr>
            <a:t>指導・助言を行う。</a:t>
          </a:r>
          <a:endParaRPr kumimoji="1" lang="ja-JP" altLang="en-US" sz="1200" u="sng" dirty="0">
            <a:solidFill>
              <a:srgbClr val="FF0000"/>
            </a:solidFill>
          </a:endParaRPr>
        </a:p>
      </dgm:t>
    </dgm:pt>
    <dgm:pt modelId="{19D2D4F7-D4CC-4518-9AC7-18CEC10BB9D8}" type="parTrans" cxnId="{EDFAED44-2700-4B85-AA52-AD43EB4B9C59}">
      <dgm:prSet/>
      <dgm:spPr/>
      <dgm:t>
        <a:bodyPr/>
        <a:lstStyle/>
        <a:p>
          <a:endParaRPr kumimoji="1" lang="ja-JP" altLang="en-US"/>
        </a:p>
      </dgm:t>
    </dgm:pt>
    <dgm:pt modelId="{68F3267D-D967-4F71-8B05-0FF96DAB48B7}" type="sibTrans" cxnId="{EDFAED44-2700-4B85-AA52-AD43EB4B9C59}">
      <dgm:prSet/>
      <dgm:spPr/>
      <dgm:t>
        <a:bodyPr/>
        <a:lstStyle/>
        <a:p>
          <a:endParaRPr kumimoji="1" lang="ja-JP" altLang="en-US"/>
        </a:p>
      </dgm:t>
    </dgm:pt>
    <dgm:pt modelId="{3FDD49EF-C348-4407-B075-5FE9D9362F34}" type="pres">
      <dgm:prSet presAssocID="{AD7874B8-71D3-4AD5-BCFC-9D9012D1F724}" presName="linearFlow" presStyleCnt="0">
        <dgm:presLayoutVars>
          <dgm:dir/>
          <dgm:animLvl val="lvl"/>
          <dgm:resizeHandles val="exact"/>
        </dgm:presLayoutVars>
      </dgm:prSet>
      <dgm:spPr/>
      <dgm:t>
        <a:bodyPr/>
        <a:lstStyle/>
        <a:p>
          <a:endParaRPr kumimoji="1" lang="ja-JP" altLang="en-US"/>
        </a:p>
      </dgm:t>
    </dgm:pt>
    <dgm:pt modelId="{D1B34853-6C9F-4963-BCFA-CCC2E2D93967}" type="pres">
      <dgm:prSet presAssocID="{15A93425-21F4-4855-BBEA-57D3B1757D0D}" presName="composite" presStyleCnt="0"/>
      <dgm:spPr/>
      <dgm:t>
        <a:bodyPr/>
        <a:lstStyle/>
        <a:p>
          <a:endParaRPr kumimoji="1" lang="ja-JP" altLang="en-US"/>
        </a:p>
      </dgm:t>
    </dgm:pt>
    <dgm:pt modelId="{61E9BD92-787F-4355-93C0-D0894A5A14B9}" type="pres">
      <dgm:prSet presAssocID="{15A93425-21F4-4855-BBEA-57D3B1757D0D}" presName="parentText" presStyleLbl="alignNode1" presStyleIdx="0" presStyleCnt="5">
        <dgm:presLayoutVars>
          <dgm:chMax val="1"/>
          <dgm:bulletEnabled val="1"/>
        </dgm:presLayoutVars>
      </dgm:prSet>
      <dgm:spPr/>
      <dgm:t>
        <a:bodyPr/>
        <a:lstStyle/>
        <a:p>
          <a:endParaRPr kumimoji="1" lang="ja-JP" altLang="en-US"/>
        </a:p>
      </dgm:t>
    </dgm:pt>
    <dgm:pt modelId="{CE8C70E6-FBF3-43EB-8DF4-8EADADA4739B}" type="pres">
      <dgm:prSet presAssocID="{15A93425-21F4-4855-BBEA-57D3B1757D0D}" presName="descendantText" presStyleLbl="alignAcc1" presStyleIdx="0" presStyleCnt="5">
        <dgm:presLayoutVars>
          <dgm:bulletEnabled val="1"/>
        </dgm:presLayoutVars>
      </dgm:prSet>
      <dgm:spPr/>
      <dgm:t>
        <a:bodyPr/>
        <a:lstStyle/>
        <a:p>
          <a:endParaRPr kumimoji="1" lang="ja-JP" altLang="en-US"/>
        </a:p>
      </dgm:t>
    </dgm:pt>
    <dgm:pt modelId="{B9D27A2C-7E29-4C23-8BC1-1D82041F02D2}" type="pres">
      <dgm:prSet presAssocID="{993F7D12-ECD0-4CDB-BB1C-EA00267582AD}" presName="sp" presStyleCnt="0"/>
      <dgm:spPr/>
      <dgm:t>
        <a:bodyPr/>
        <a:lstStyle/>
        <a:p>
          <a:endParaRPr kumimoji="1" lang="ja-JP" altLang="en-US"/>
        </a:p>
      </dgm:t>
    </dgm:pt>
    <dgm:pt modelId="{327FC614-8307-4317-B6E5-2C0F60650C69}" type="pres">
      <dgm:prSet presAssocID="{5904427B-46A0-4A62-9E6C-992EE5E1B1E9}" presName="composite" presStyleCnt="0"/>
      <dgm:spPr/>
      <dgm:t>
        <a:bodyPr/>
        <a:lstStyle/>
        <a:p>
          <a:endParaRPr kumimoji="1" lang="ja-JP" altLang="en-US"/>
        </a:p>
      </dgm:t>
    </dgm:pt>
    <dgm:pt modelId="{2A06AF94-4893-4D4D-ABA6-CCE4B4113986}" type="pres">
      <dgm:prSet presAssocID="{5904427B-46A0-4A62-9E6C-992EE5E1B1E9}" presName="parentText" presStyleLbl="alignNode1" presStyleIdx="1" presStyleCnt="5">
        <dgm:presLayoutVars>
          <dgm:chMax val="1"/>
          <dgm:bulletEnabled val="1"/>
        </dgm:presLayoutVars>
      </dgm:prSet>
      <dgm:spPr/>
      <dgm:t>
        <a:bodyPr/>
        <a:lstStyle/>
        <a:p>
          <a:endParaRPr kumimoji="1" lang="ja-JP" altLang="en-US"/>
        </a:p>
      </dgm:t>
    </dgm:pt>
    <dgm:pt modelId="{C0A1E895-DAC5-4A2A-9BBB-2774EE1521BB}" type="pres">
      <dgm:prSet presAssocID="{5904427B-46A0-4A62-9E6C-992EE5E1B1E9}" presName="descendantText" presStyleLbl="alignAcc1" presStyleIdx="1" presStyleCnt="5">
        <dgm:presLayoutVars>
          <dgm:bulletEnabled val="1"/>
        </dgm:presLayoutVars>
      </dgm:prSet>
      <dgm:spPr/>
      <dgm:t>
        <a:bodyPr/>
        <a:lstStyle/>
        <a:p>
          <a:endParaRPr kumimoji="1" lang="ja-JP" altLang="en-US"/>
        </a:p>
      </dgm:t>
    </dgm:pt>
    <dgm:pt modelId="{ADAA1600-9D82-4B03-8C97-EDEE999F7C44}" type="pres">
      <dgm:prSet presAssocID="{0FA05B97-C157-4CCC-A80D-4BD35274754A}" presName="sp" presStyleCnt="0"/>
      <dgm:spPr/>
      <dgm:t>
        <a:bodyPr/>
        <a:lstStyle/>
        <a:p>
          <a:endParaRPr kumimoji="1" lang="ja-JP" altLang="en-US"/>
        </a:p>
      </dgm:t>
    </dgm:pt>
    <dgm:pt modelId="{A9211FF8-167A-4F1F-BFE6-29CFF2DDB11F}" type="pres">
      <dgm:prSet presAssocID="{53575CC4-2666-43D4-9B6A-72B835438E56}" presName="composite" presStyleCnt="0"/>
      <dgm:spPr/>
      <dgm:t>
        <a:bodyPr/>
        <a:lstStyle/>
        <a:p>
          <a:endParaRPr kumimoji="1" lang="ja-JP" altLang="en-US"/>
        </a:p>
      </dgm:t>
    </dgm:pt>
    <dgm:pt modelId="{3F7A98B8-CDF6-4EAF-B957-3DCC34623A47}" type="pres">
      <dgm:prSet presAssocID="{53575CC4-2666-43D4-9B6A-72B835438E56}" presName="parentText" presStyleLbl="alignNode1" presStyleIdx="2" presStyleCnt="5">
        <dgm:presLayoutVars>
          <dgm:chMax val="1"/>
          <dgm:bulletEnabled val="1"/>
        </dgm:presLayoutVars>
      </dgm:prSet>
      <dgm:spPr/>
      <dgm:t>
        <a:bodyPr/>
        <a:lstStyle/>
        <a:p>
          <a:endParaRPr kumimoji="1" lang="ja-JP" altLang="en-US"/>
        </a:p>
      </dgm:t>
    </dgm:pt>
    <dgm:pt modelId="{B1095841-771E-4E3C-B840-E1F1ED21A229}" type="pres">
      <dgm:prSet presAssocID="{53575CC4-2666-43D4-9B6A-72B835438E56}" presName="descendantText" presStyleLbl="alignAcc1" presStyleIdx="2" presStyleCnt="5">
        <dgm:presLayoutVars>
          <dgm:bulletEnabled val="1"/>
        </dgm:presLayoutVars>
      </dgm:prSet>
      <dgm:spPr/>
      <dgm:t>
        <a:bodyPr/>
        <a:lstStyle/>
        <a:p>
          <a:endParaRPr kumimoji="1" lang="ja-JP" altLang="en-US"/>
        </a:p>
      </dgm:t>
    </dgm:pt>
    <dgm:pt modelId="{FCB16167-B5E9-4263-95CF-E5D9AD370D30}" type="pres">
      <dgm:prSet presAssocID="{51419690-91CF-44B2-8E3D-C31A66926072}" presName="sp" presStyleCnt="0"/>
      <dgm:spPr/>
      <dgm:t>
        <a:bodyPr/>
        <a:lstStyle/>
        <a:p>
          <a:endParaRPr kumimoji="1" lang="ja-JP" altLang="en-US"/>
        </a:p>
      </dgm:t>
    </dgm:pt>
    <dgm:pt modelId="{744A33B5-0765-472F-ADFB-C8D1AA88ACF6}" type="pres">
      <dgm:prSet presAssocID="{158644C3-E356-43DE-9E75-AE73484F0DB2}" presName="composite" presStyleCnt="0"/>
      <dgm:spPr/>
    </dgm:pt>
    <dgm:pt modelId="{2484C710-6F11-4024-9885-24BFB9188B2F}" type="pres">
      <dgm:prSet presAssocID="{158644C3-E356-43DE-9E75-AE73484F0DB2}" presName="parentText" presStyleLbl="alignNode1" presStyleIdx="3" presStyleCnt="5">
        <dgm:presLayoutVars>
          <dgm:chMax val="1"/>
          <dgm:bulletEnabled val="1"/>
        </dgm:presLayoutVars>
      </dgm:prSet>
      <dgm:spPr/>
      <dgm:t>
        <a:bodyPr/>
        <a:lstStyle/>
        <a:p>
          <a:endParaRPr kumimoji="1" lang="ja-JP" altLang="en-US"/>
        </a:p>
      </dgm:t>
    </dgm:pt>
    <dgm:pt modelId="{BD9C6258-509C-4F34-9BAB-6AC3D7AA67A3}" type="pres">
      <dgm:prSet presAssocID="{158644C3-E356-43DE-9E75-AE73484F0DB2}" presName="descendantText" presStyleLbl="alignAcc1" presStyleIdx="3" presStyleCnt="5">
        <dgm:presLayoutVars>
          <dgm:bulletEnabled val="1"/>
        </dgm:presLayoutVars>
      </dgm:prSet>
      <dgm:spPr/>
      <dgm:t>
        <a:bodyPr/>
        <a:lstStyle/>
        <a:p>
          <a:endParaRPr kumimoji="1" lang="ja-JP" altLang="en-US"/>
        </a:p>
      </dgm:t>
    </dgm:pt>
    <dgm:pt modelId="{C410810A-11C0-4AE3-9F59-28F227E0D26A}" type="pres">
      <dgm:prSet presAssocID="{A7B03889-9C53-4CE8-997A-763D12E4253C}" presName="sp" presStyleCnt="0"/>
      <dgm:spPr/>
    </dgm:pt>
    <dgm:pt modelId="{99902183-C969-4B40-988A-F84E9FA88379}" type="pres">
      <dgm:prSet presAssocID="{AD5F4076-1EE0-4955-B6CE-9D6FCAFFF23A}" presName="composite" presStyleCnt="0"/>
      <dgm:spPr/>
    </dgm:pt>
    <dgm:pt modelId="{10A87AAA-775B-4655-9A44-4B3EEEBC844B}" type="pres">
      <dgm:prSet presAssocID="{AD5F4076-1EE0-4955-B6CE-9D6FCAFFF23A}" presName="parentText" presStyleLbl="alignNode1" presStyleIdx="4" presStyleCnt="5">
        <dgm:presLayoutVars>
          <dgm:chMax val="1"/>
          <dgm:bulletEnabled val="1"/>
        </dgm:presLayoutVars>
      </dgm:prSet>
      <dgm:spPr/>
      <dgm:t>
        <a:bodyPr/>
        <a:lstStyle/>
        <a:p>
          <a:endParaRPr kumimoji="1" lang="ja-JP" altLang="en-US"/>
        </a:p>
      </dgm:t>
    </dgm:pt>
    <dgm:pt modelId="{026F8CE7-F024-4B2D-958D-FC302B594758}" type="pres">
      <dgm:prSet presAssocID="{AD5F4076-1EE0-4955-B6CE-9D6FCAFFF23A}" presName="descendantText" presStyleLbl="alignAcc1" presStyleIdx="4" presStyleCnt="5">
        <dgm:presLayoutVars>
          <dgm:bulletEnabled val="1"/>
        </dgm:presLayoutVars>
      </dgm:prSet>
      <dgm:spPr/>
      <dgm:t>
        <a:bodyPr/>
        <a:lstStyle/>
        <a:p>
          <a:endParaRPr kumimoji="1" lang="ja-JP" altLang="en-US"/>
        </a:p>
      </dgm:t>
    </dgm:pt>
  </dgm:ptLst>
  <dgm:cxnLst>
    <dgm:cxn modelId="{CB7EC9E0-BE6E-4CE9-9214-C277079CD77E}" srcId="{AD7874B8-71D3-4AD5-BCFC-9D9012D1F724}" destId="{158644C3-E356-43DE-9E75-AE73484F0DB2}" srcOrd="3" destOrd="0" parTransId="{68A95370-B11D-4488-AAD0-E8988B670E6A}" sibTransId="{A7B03889-9C53-4CE8-997A-763D12E4253C}"/>
    <dgm:cxn modelId="{8BFDD800-D942-45B9-AD05-DB711567FFE1}" srcId="{AD7874B8-71D3-4AD5-BCFC-9D9012D1F724}" destId="{53575CC4-2666-43D4-9B6A-72B835438E56}" srcOrd="2" destOrd="0" parTransId="{6255FA42-2133-4BE5-8284-28B702F65F19}" sibTransId="{51419690-91CF-44B2-8E3D-C31A66926072}"/>
    <dgm:cxn modelId="{3FB84509-23B6-4563-8824-0AA2B04BF6C6}" srcId="{5904427B-46A0-4A62-9E6C-992EE5E1B1E9}" destId="{2A25AF5F-6835-429A-B5B3-1C7F84162050}" srcOrd="0" destOrd="0" parTransId="{6DB5E49F-4F6F-4592-866A-9DC5EF059147}" sibTransId="{8EAABA6B-3275-448F-A800-EF6053015814}"/>
    <dgm:cxn modelId="{3C1625C9-BBB0-4BB2-8D9E-241BDDC20F2C}" type="presOf" srcId="{158644C3-E356-43DE-9E75-AE73484F0DB2}" destId="{2484C710-6F11-4024-9885-24BFB9188B2F}" srcOrd="0" destOrd="0" presId="urn:microsoft.com/office/officeart/2005/8/layout/chevron2"/>
    <dgm:cxn modelId="{D7430724-1D7B-450F-94EA-732D5E175CA0}" srcId="{AD7874B8-71D3-4AD5-BCFC-9D9012D1F724}" destId="{15A93425-21F4-4855-BBEA-57D3B1757D0D}" srcOrd="0" destOrd="0" parTransId="{77B69D5A-4AC7-4C21-B57C-B47B3830ABB5}" sibTransId="{993F7D12-ECD0-4CDB-BB1C-EA00267582AD}"/>
    <dgm:cxn modelId="{9F6D54CD-03A3-49A3-BCEC-77E4BB3CFD51}" type="presOf" srcId="{AB1BE14B-1DEB-4F25-8CD5-C65C9C90E78D}" destId="{BD9C6258-509C-4F34-9BAB-6AC3D7AA67A3}" srcOrd="0" destOrd="0" presId="urn:microsoft.com/office/officeart/2005/8/layout/chevron2"/>
    <dgm:cxn modelId="{2CFD625A-4D81-4049-B3E4-C221222C2D82}" srcId="{158644C3-E356-43DE-9E75-AE73484F0DB2}" destId="{AB1BE14B-1DEB-4F25-8CD5-C65C9C90E78D}" srcOrd="0" destOrd="0" parTransId="{3F63786A-87CB-4A16-9987-98BFF767B703}" sibTransId="{FF4F8B21-70BA-4178-94B7-B6A5321A9F9B}"/>
    <dgm:cxn modelId="{1C046006-E0B9-4EC3-B185-8603F5FE901D}" srcId="{AD7874B8-71D3-4AD5-BCFC-9D9012D1F724}" destId="{5904427B-46A0-4A62-9E6C-992EE5E1B1E9}" srcOrd="1" destOrd="0" parTransId="{D3BD7E16-380A-45A7-989A-109D7E484734}" sibTransId="{0FA05B97-C157-4CCC-A80D-4BD35274754A}"/>
    <dgm:cxn modelId="{5F0535F7-A497-413D-BD80-982B64DF8A73}" type="presOf" srcId="{79A6A5F6-4B20-4604-9C5C-82E6FA703FB0}" destId="{026F8CE7-F024-4B2D-958D-FC302B594758}" srcOrd="0" destOrd="0" presId="urn:microsoft.com/office/officeart/2005/8/layout/chevron2"/>
    <dgm:cxn modelId="{4990D4F3-2617-47F1-9F4F-1FD41F22547E}" type="presOf" srcId="{AD5F4076-1EE0-4955-B6CE-9D6FCAFFF23A}" destId="{10A87AAA-775B-4655-9A44-4B3EEEBC844B}" srcOrd="0" destOrd="0" presId="urn:microsoft.com/office/officeart/2005/8/layout/chevron2"/>
    <dgm:cxn modelId="{C332B2F2-813D-4BAB-BCC6-E6437F0EC7E4}" type="presOf" srcId="{AD7874B8-71D3-4AD5-BCFC-9D9012D1F724}" destId="{3FDD49EF-C348-4407-B075-5FE9D9362F34}" srcOrd="0" destOrd="0" presId="urn:microsoft.com/office/officeart/2005/8/layout/chevron2"/>
    <dgm:cxn modelId="{78FA0663-CC22-448C-B74C-B94682925F6F}" srcId="{AD7874B8-71D3-4AD5-BCFC-9D9012D1F724}" destId="{AD5F4076-1EE0-4955-B6CE-9D6FCAFFF23A}" srcOrd="4" destOrd="0" parTransId="{B7EEDC4C-AE08-454D-93A6-97ACF45DBD6D}" sibTransId="{2B3F627E-2EF0-4FF5-85D3-03F780375D35}"/>
    <dgm:cxn modelId="{E43DCBCB-3738-4DA1-8CEE-A1BC562D458D}" srcId="{53575CC4-2666-43D4-9B6A-72B835438E56}" destId="{37AE8C3B-8487-4236-8715-3938D93C7775}" srcOrd="0" destOrd="0" parTransId="{F8B67FB5-242A-46FC-A2A6-44CED711CB75}" sibTransId="{096A0507-65B3-40FD-B67D-186902E7DDBF}"/>
    <dgm:cxn modelId="{EDFAED44-2700-4B85-AA52-AD43EB4B9C59}" srcId="{AD5F4076-1EE0-4955-B6CE-9D6FCAFFF23A}" destId="{79A6A5F6-4B20-4604-9C5C-82E6FA703FB0}" srcOrd="0" destOrd="0" parTransId="{19D2D4F7-D4CC-4518-9AC7-18CEC10BB9D8}" sibTransId="{68F3267D-D967-4F71-8B05-0FF96DAB48B7}"/>
    <dgm:cxn modelId="{D06B0A5A-36A4-4FC7-8A7F-91E9AD387449}" type="presOf" srcId="{2A5139D5-CFDF-4CE5-BD55-EB2510A2CD28}" destId="{CE8C70E6-FBF3-43EB-8DF4-8EADADA4739B}" srcOrd="0" destOrd="0" presId="urn:microsoft.com/office/officeart/2005/8/layout/chevron2"/>
    <dgm:cxn modelId="{3C7CEEF2-DAAA-4A54-BA2A-5864D84A31DA}" type="presOf" srcId="{5904427B-46A0-4A62-9E6C-992EE5E1B1E9}" destId="{2A06AF94-4893-4D4D-ABA6-CCE4B4113986}" srcOrd="0" destOrd="0" presId="urn:microsoft.com/office/officeart/2005/8/layout/chevron2"/>
    <dgm:cxn modelId="{DAA34ADB-AE53-4234-BB4A-2316F27DC2B2}" srcId="{15A93425-21F4-4855-BBEA-57D3B1757D0D}" destId="{2A5139D5-CFDF-4CE5-BD55-EB2510A2CD28}" srcOrd="0" destOrd="0" parTransId="{550BB1A2-9D80-49EF-B22D-F145C085D102}" sibTransId="{E1FB7B26-D81F-4B10-9443-4193FE1BD39D}"/>
    <dgm:cxn modelId="{1944D7A8-B4F6-4239-926D-AEF656FF029C}" type="presOf" srcId="{53575CC4-2666-43D4-9B6A-72B835438E56}" destId="{3F7A98B8-CDF6-4EAF-B957-3DCC34623A47}" srcOrd="0" destOrd="0" presId="urn:microsoft.com/office/officeart/2005/8/layout/chevron2"/>
    <dgm:cxn modelId="{392E1CF3-BB37-4C06-A688-3806C41794C1}" type="presOf" srcId="{2A25AF5F-6835-429A-B5B3-1C7F84162050}" destId="{C0A1E895-DAC5-4A2A-9BBB-2774EE1521BB}" srcOrd="0" destOrd="0" presId="urn:microsoft.com/office/officeart/2005/8/layout/chevron2"/>
    <dgm:cxn modelId="{36A63EA2-5A7C-441E-9E38-CEE0EE78DF54}" type="presOf" srcId="{15A93425-21F4-4855-BBEA-57D3B1757D0D}" destId="{61E9BD92-787F-4355-93C0-D0894A5A14B9}" srcOrd="0" destOrd="0" presId="urn:microsoft.com/office/officeart/2005/8/layout/chevron2"/>
    <dgm:cxn modelId="{585BD367-595E-4A65-9CC7-BED6A0AEE665}" type="presOf" srcId="{37AE8C3B-8487-4236-8715-3938D93C7775}" destId="{B1095841-771E-4E3C-B840-E1F1ED21A229}" srcOrd="0" destOrd="0" presId="urn:microsoft.com/office/officeart/2005/8/layout/chevron2"/>
    <dgm:cxn modelId="{05A252DA-9684-4491-9260-373E258D1D16}" type="presParOf" srcId="{3FDD49EF-C348-4407-B075-5FE9D9362F34}" destId="{D1B34853-6C9F-4963-BCFA-CCC2E2D93967}" srcOrd="0" destOrd="0" presId="urn:microsoft.com/office/officeart/2005/8/layout/chevron2"/>
    <dgm:cxn modelId="{FDCB2F24-7E67-48FF-9CCB-B9D43025248F}" type="presParOf" srcId="{D1B34853-6C9F-4963-BCFA-CCC2E2D93967}" destId="{61E9BD92-787F-4355-93C0-D0894A5A14B9}" srcOrd="0" destOrd="0" presId="urn:microsoft.com/office/officeart/2005/8/layout/chevron2"/>
    <dgm:cxn modelId="{C3174842-27CD-4490-A709-75A6C8DCFD3C}" type="presParOf" srcId="{D1B34853-6C9F-4963-BCFA-CCC2E2D93967}" destId="{CE8C70E6-FBF3-43EB-8DF4-8EADADA4739B}" srcOrd="1" destOrd="0" presId="urn:microsoft.com/office/officeart/2005/8/layout/chevron2"/>
    <dgm:cxn modelId="{CDFF8EE9-1984-46DB-9A10-8563CA9E3894}" type="presParOf" srcId="{3FDD49EF-C348-4407-B075-5FE9D9362F34}" destId="{B9D27A2C-7E29-4C23-8BC1-1D82041F02D2}" srcOrd="1" destOrd="0" presId="urn:microsoft.com/office/officeart/2005/8/layout/chevron2"/>
    <dgm:cxn modelId="{052BCB7F-9DDB-4042-A2C5-B2A17B059687}" type="presParOf" srcId="{3FDD49EF-C348-4407-B075-5FE9D9362F34}" destId="{327FC614-8307-4317-B6E5-2C0F60650C69}" srcOrd="2" destOrd="0" presId="urn:microsoft.com/office/officeart/2005/8/layout/chevron2"/>
    <dgm:cxn modelId="{DEC7A18C-9D24-4881-90E9-1808321BBDD1}" type="presParOf" srcId="{327FC614-8307-4317-B6E5-2C0F60650C69}" destId="{2A06AF94-4893-4D4D-ABA6-CCE4B4113986}" srcOrd="0" destOrd="0" presId="urn:microsoft.com/office/officeart/2005/8/layout/chevron2"/>
    <dgm:cxn modelId="{B5743BBF-5EF1-4616-9A03-87A248BDE140}" type="presParOf" srcId="{327FC614-8307-4317-B6E5-2C0F60650C69}" destId="{C0A1E895-DAC5-4A2A-9BBB-2774EE1521BB}" srcOrd="1" destOrd="0" presId="urn:microsoft.com/office/officeart/2005/8/layout/chevron2"/>
    <dgm:cxn modelId="{03424FD6-0077-494D-A5CC-69D007E1FF4F}" type="presParOf" srcId="{3FDD49EF-C348-4407-B075-5FE9D9362F34}" destId="{ADAA1600-9D82-4B03-8C97-EDEE999F7C44}" srcOrd="3" destOrd="0" presId="urn:microsoft.com/office/officeart/2005/8/layout/chevron2"/>
    <dgm:cxn modelId="{C98484A6-C4DF-4019-9F50-68EC1A7C37C9}" type="presParOf" srcId="{3FDD49EF-C348-4407-B075-5FE9D9362F34}" destId="{A9211FF8-167A-4F1F-BFE6-29CFF2DDB11F}" srcOrd="4" destOrd="0" presId="urn:microsoft.com/office/officeart/2005/8/layout/chevron2"/>
    <dgm:cxn modelId="{C136E22E-2972-4933-A988-BB2281BE60A1}" type="presParOf" srcId="{A9211FF8-167A-4F1F-BFE6-29CFF2DDB11F}" destId="{3F7A98B8-CDF6-4EAF-B957-3DCC34623A47}" srcOrd="0" destOrd="0" presId="urn:microsoft.com/office/officeart/2005/8/layout/chevron2"/>
    <dgm:cxn modelId="{C34F8584-4F6D-4D2F-B44D-FF86E0F95583}" type="presParOf" srcId="{A9211FF8-167A-4F1F-BFE6-29CFF2DDB11F}" destId="{B1095841-771E-4E3C-B840-E1F1ED21A229}" srcOrd="1" destOrd="0" presId="urn:microsoft.com/office/officeart/2005/8/layout/chevron2"/>
    <dgm:cxn modelId="{553C7D25-1C6A-444F-BB26-8AB5870A9DA1}" type="presParOf" srcId="{3FDD49EF-C348-4407-B075-5FE9D9362F34}" destId="{FCB16167-B5E9-4263-95CF-E5D9AD370D30}" srcOrd="5" destOrd="0" presId="urn:microsoft.com/office/officeart/2005/8/layout/chevron2"/>
    <dgm:cxn modelId="{7D6FAC3E-E7F0-4AC7-882B-BA33D820C945}" type="presParOf" srcId="{3FDD49EF-C348-4407-B075-5FE9D9362F34}" destId="{744A33B5-0765-472F-ADFB-C8D1AA88ACF6}" srcOrd="6" destOrd="0" presId="urn:microsoft.com/office/officeart/2005/8/layout/chevron2"/>
    <dgm:cxn modelId="{439492CB-18C1-4083-B30B-48A517FA4D5E}" type="presParOf" srcId="{744A33B5-0765-472F-ADFB-C8D1AA88ACF6}" destId="{2484C710-6F11-4024-9885-24BFB9188B2F}" srcOrd="0" destOrd="0" presId="urn:microsoft.com/office/officeart/2005/8/layout/chevron2"/>
    <dgm:cxn modelId="{7F6069DC-B4A8-4C0D-9878-E15EECE67ED3}" type="presParOf" srcId="{744A33B5-0765-472F-ADFB-C8D1AA88ACF6}" destId="{BD9C6258-509C-4F34-9BAB-6AC3D7AA67A3}" srcOrd="1" destOrd="0" presId="urn:microsoft.com/office/officeart/2005/8/layout/chevron2"/>
    <dgm:cxn modelId="{A59D7ED8-2E5D-490C-85B3-7FA3FB6B1C2A}" type="presParOf" srcId="{3FDD49EF-C348-4407-B075-5FE9D9362F34}" destId="{C410810A-11C0-4AE3-9F59-28F227E0D26A}" srcOrd="7" destOrd="0" presId="urn:microsoft.com/office/officeart/2005/8/layout/chevron2"/>
    <dgm:cxn modelId="{9368CD0A-CFDB-4D4D-9381-E7B943498A77}" type="presParOf" srcId="{3FDD49EF-C348-4407-B075-5FE9D9362F34}" destId="{99902183-C969-4B40-988A-F84E9FA88379}" srcOrd="8" destOrd="0" presId="urn:microsoft.com/office/officeart/2005/8/layout/chevron2"/>
    <dgm:cxn modelId="{93E6DDE6-3C8F-4D54-A3C8-0E80779B973B}" type="presParOf" srcId="{99902183-C969-4B40-988A-F84E9FA88379}" destId="{10A87AAA-775B-4655-9A44-4B3EEEBC844B}" srcOrd="0" destOrd="0" presId="urn:microsoft.com/office/officeart/2005/8/layout/chevron2"/>
    <dgm:cxn modelId="{42C6D69F-29C7-43D6-AE3B-0F8B0EE08B25}" type="presParOf" srcId="{99902183-C969-4B40-988A-F84E9FA88379}" destId="{026F8CE7-F024-4B2D-958D-FC302B594758}"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7874B8-71D3-4AD5-BCFC-9D9012D1F724}"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kumimoji="1" lang="ja-JP" altLang="en-US"/>
        </a:p>
      </dgm:t>
    </dgm:pt>
    <dgm:pt modelId="{158644C3-E356-43DE-9E75-AE73484F0DB2}">
      <dgm:prSet phldrT="[テキスト]" custT="1"/>
      <dgm:spPr/>
      <dgm:t>
        <a:bodyPr/>
        <a:lstStyle/>
        <a:p>
          <a:r>
            <a:rPr kumimoji="1" lang="ja-JP" altLang="en-US" sz="1200" dirty="0" smtClean="0"/>
            <a:t>業績評価の突発事項</a:t>
          </a:r>
          <a:endParaRPr kumimoji="1" lang="ja-JP" altLang="en-US" sz="1200" dirty="0"/>
        </a:p>
      </dgm:t>
    </dgm:pt>
    <dgm:pt modelId="{68A95370-B11D-4488-AAD0-E8988B670E6A}" type="parTrans" cxnId="{CB7EC9E0-BE6E-4CE9-9214-C277079CD77E}">
      <dgm:prSet/>
      <dgm:spPr/>
      <dgm:t>
        <a:bodyPr/>
        <a:lstStyle/>
        <a:p>
          <a:endParaRPr kumimoji="1" lang="ja-JP" altLang="en-US"/>
        </a:p>
      </dgm:t>
    </dgm:pt>
    <dgm:pt modelId="{A7B03889-9C53-4CE8-997A-763D12E4253C}" type="sibTrans" cxnId="{CB7EC9E0-BE6E-4CE9-9214-C277079CD77E}">
      <dgm:prSet/>
      <dgm:spPr/>
      <dgm:t>
        <a:bodyPr/>
        <a:lstStyle/>
        <a:p>
          <a:endParaRPr kumimoji="1" lang="ja-JP" altLang="en-US"/>
        </a:p>
      </dgm:t>
    </dgm:pt>
    <dgm:pt modelId="{AB1BE14B-1DEB-4F25-8CD5-C65C9C90E78D}">
      <dgm:prSet phldrT="[テキスト]" custT="1"/>
      <dgm:spPr/>
      <dgm:t>
        <a:bodyPr/>
        <a:lstStyle/>
        <a:p>
          <a:r>
            <a:rPr kumimoji="1" lang="ja-JP" altLang="en-US" sz="1400" u="none" dirty="0" smtClean="0"/>
            <a:t>業績評価においては、設定目標以外の業務の達成状況や突発的事項等への対応状況等についても話し合い、時期以降の業務遂行、業務改善等に活用する。</a:t>
          </a:r>
          <a:endParaRPr kumimoji="1" lang="ja-JP" altLang="en-US" sz="1400" u="none" dirty="0"/>
        </a:p>
      </dgm:t>
    </dgm:pt>
    <dgm:pt modelId="{3F63786A-87CB-4A16-9987-98BFF767B703}" type="parTrans" cxnId="{2CFD625A-4D81-4049-B3E4-C221222C2D82}">
      <dgm:prSet/>
      <dgm:spPr/>
      <dgm:t>
        <a:bodyPr/>
        <a:lstStyle/>
        <a:p>
          <a:endParaRPr kumimoji="1" lang="ja-JP" altLang="en-US"/>
        </a:p>
      </dgm:t>
    </dgm:pt>
    <dgm:pt modelId="{FF4F8B21-70BA-4178-94B7-B6A5321A9F9B}" type="sibTrans" cxnId="{2CFD625A-4D81-4049-B3E4-C221222C2D82}">
      <dgm:prSet/>
      <dgm:spPr/>
      <dgm:t>
        <a:bodyPr/>
        <a:lstStyle/>
        <a:p>
          <a:endParaRPr kumimoji="1" lang="ja-JP" altLang="en-US"/>
        </a:p>
      </dgm:t>
    </dgm:pt>
    <dgm:pt modelId="{25832704-1E56-41A3-8B2B-17BCE1DC9BDD}">
      <dgm:prSet phldrT="[テキスト]"/>
      <dgm:spPr/>
      <dgm:t>
        <a:bodyPr/>
        <a:lstStyle/>
        <a:p>
          <a:r>
            <a:rPr kumimoji="1" lang="ja-JP" altLang="en-US" dirty="0" smtClean="0"/>
            <a:t>面談終了</a:t>
          </a:r>
          <a:endParaRPr kumimoji="1" lang="ja-JP" altLang="en-US" dirty="0"/>
        </a:p>
      </dgm:t>
    </dgm:pt>
    <dgm:pt modelId="{CC2E5DE0-8147-48CD-BDB8-1ED8BAECAE9C}" type="parTrans" cxnId="{97368457-034A-486A-82E9-1A26B73C81E9}">
      <dgm:prSet/>
      <dgm:spPr/>
      <dgm:t>
        <a:bodyPr/>
        <a:lstStyle/>
        <a:p>
          <a:endParaRPr kumimoji="1" lang="ja-JP" altLang="en-US"/>
        </a:p>
      </dgm:t>
    </dgm:pt>
    <dgm:pt modelId="{CD228DF2-E752-4FCB-99E2-F447400D2115}" type="sibTrans" cxnId="{97368457-034A-486A-82E9-1A26B73C81E9}">
      <dgm:prSet/>
      <dgm:spPr/>
      <dgm:t>
        <a:bodyPr/>
        <a:lstStyle/>
        <a:p>
          <a:endParaRPr kumimoji="1" lang="ja-JP" altLang="en-US"/>
        </a:p>
      </dgm:t>
    </dgm:pt>
    <dgm:pt modelId="{F5A1E95F-2824-43DD-A96B-C2E3C6889194}">
      <dgm:prSet phldrT="[テキスト]" custT="1"/>
      <dgm:spPr/>
      <dgm:t>
        <a:bodyPr/>
        <a:lstStyle/>
        <a:p>
          <a:r>
            <a:rPr kumimoji="1" lang="ja-JP" altLang="en-US" sz="1600" dirty="0" smtClean="0"/>
            <a:t>面談の最後に、その職員を激励し、今後の教育活動への期待を伝える。</a:t>
          </a:r>
          <a:endParaRPr kumimoji="1" lang="ja-JP" altLang="en-US" sz="1600" dirty="0"/>
        </a:p>
      </dgm:t>
    </dgm:pt>
    <dgm:pt modelId="{9AA91A04-AE41-4FD4-A454-0E9A7078E250}" type="parTrans" cxnId="{6A0BCB46-2733-4E7E-A17A-CCB03AC5F59D}">
      <dgm:prSet/>
      <dgm:spPr/>
      <dgm:t>
        <a:bodyPr/>
        <a:lstStyle/>
        <a:p>
          <a:endParaRPr kumimoji="1" lang="ja-JP" altLang="en-US"/>
        </a:p>
      </dgm:t>
    </dgm:pt>
    <dgm:pt modelId="{3EE3A912-8687-4913-9087-C2F21B0BC7A7}" type="sibTrans" cxnId="{6A0BCB46-2733-4E7E-A17A-CCB03AC5F59D}">
      <dgm:prSet/>
      <dgm:spPr/>
      <dgm:t>
        <a:bodyPr/>
        <a:lstStyle/>
        <a:p>
          <a:endParaRPr kumimoji="1" lang="ja-JP" altLang="en-US"/>
        </a:p>
      </dgm:t>
    </dgm:pt>
    <dgm:pt modelId="{3FDD49EF-C348-4407-B075-5FE9D9362F34}" type="pres">
      <dgm:prSet presAssocID="{AD7874B8-71D3-4AD5-BCFC-9D9012D1F724}" presName="linearFlow" presStyleCnt="0">
        <dgm:presLayoutVars>
          <dgm:dir/>
          <dgm:animLvl val="lvl"/>
          <dgm:resizeHandles val="exact"/>
        </dgm:presLayoutVars>
      </dgm:prSet>
      <dgm:spPr/>
      <dgm:t>
        <a:bodyPr/>
        <a:lstStyle/>
        <a:p>
          <a:endParaRPr kumimoji="1" lang="ja-JP" altLang="en-US"/>
        </a:p>
      </dgm:t>
    </dgm:pt>
    <dgm:pt modelId="{744A33B5-0765-472F-ADFB-C8D1AA88ACF6}" type="pres">
      <dgm:prSet presAssocID="{158644C3-E356-43DE-9E75-AE73484F0DB2}" presName="composite" presStyleCnt="0"/>
      <dgm:spPr/>
    </dgm:pt>
    <dgm:pt modelId="{2484C710-6F11-4024-9885-24BFB9188B2F}" type="pres">
      <dgm:prSet presAssocID="{158644C3-E356-43DE-9E75-AE73484F0DB2}" presName="parentText" presStyleLbl="alignNode1" presStyleIdx="0" presStyleCnt="2">
        <dgm:presLayoutVars>
          <dgm:chMax val="1"/>
          <dgm:bulletEnabled val="1"/>
        </dgm:presLayoutVars>
      </dgm:prSet>
      <dgm:spPr/>
      <dgm:t>
        <a:bodyPr/>
        <a:lstStyle/>
        <a:p>
          <a:endParaRPr kumimoji="1" lang="ja-JP" altLang="en-US"/>
        </a:p>
      </dgm:t>
    </dgm:pt>
    <dgm:pt modelId="{BD9C6258-509C-4F34-9BAB-6AC3D7AA67A3}" type="pres">
      <dgm:prSet presAssocID="{158644C3-E356-43DE-9E75-AE73484F0DB2}" presName="descendantText" presStyleLbl="alignAcc1" presStyleIdx="0" presStyleCnt="2">
        <dgm:presLayoutVars>
          <dgm:bulletEnabled val="1"/>
        </dgm:presLayoutVars>
      </dgm:prSet>
      <dgm:spPr/>
      <dgm:t>
        <a:bodyPr/>
        <a:lstStyle/>
        <a:p>
          <a:endParaRPr kumimoji="1" lang="ja-JP" altLang="en-US"/>
        </a:p>
      </dgm:t>
    </dgm:pt>
    <dgm:pt modelId="{C410810A-11C0-4AE3-9F59-28F227E0D26A}" type="pres">
      <dgm:prSet presAssocID="{A7B03889-9C53-4CE8-997A-763D12E4253C}" presName="sp" presStyleCnt="0"/>
      <dgm:spPr/>
    </dgm:pt>
    <dgm:pt modelId="{454D398C-D4A0-424F-83FF-F3647B2C4442}" type="pres">
      <dgm:prSet presAssocID="{25832704-1E56-41A3-8B2B-17BCE1DC9BDD}" presName="composite" presStyleCnt="0"/>
      <dgm:spPr/>
      <dgm:t>
        <a:bodyPr/>
        <a:lstStyle/>
        <a:p>
          <a:endParaRPr kumimoji="1" lang="ja-JP" altLang="en-US"/>
        </a:p>
      </dgm:t>
    </dgm:pt>
    <dgm:pt modelId="{6F3AD755-F22B-4933-9B6D-1433059E8B52}" type="pres">
      <dgm:prSet presAssocID="{25832704-1E56-41A3-8B2B-17BCE1DC9BDD}" presName="parentText" presStyleLbl="alignNode1" presStyleIdx="1" presStyleCnt="2">
        <dgm:presLayoutVars>
          <dgm:chMax val="1"/>
          <dgm:bulletEnabled val="1"/>
        </dgm:presLayoutVars>
      </dgm:prSet>
      <dgm:spPr/>
      <dgm:t>
        <a:bodyPr/>
        <a:lstStyle/>
        <a:p>
          <a:endParaRPr kumimoji="1" lang="ja-JP" altLang="en-US"/>
        </a:p>
      </dgm:t>
    </dgm:pt>
    <dgm:pt modelId="{0F6FE91E-E17B-4C91-98CF-D45E06DD8E95}" type="pres">
      <dgm:prSet presAssocID="{25832704-1E56-41A3-8B2B-17BCE1DC9BDD}" presName="descendantText" presStyleLbl="alignAcc1" presStyleIdx="1" presStyleCnt="2">
        <dgm:presLayoutVars>
          <dgm:bulletEnabled val="1"/>
        </dgm:presLayoutVars>
      </dgm:prSet>
      <dgm:spPr/>
      <dgm:t>
        <a:bodyPr/>
        <a:lstStyle/>
        <a:p>
          <a:endParaRPr kumimoji="1" lang="ja-JP" altLang="en-US"/>
        </a:p>
      </dgm:t>
    </dgm:pt>
  </dgm:ptLst>
  <dgm:cxnLst>
    <dgm:cxn modelId="{862C7698-A322-45E5-95A9-2AF4A1D74448}" type="presOf" srcId="{F5A1E95F-2824-43DD-A96B-C2E3C6889194}" destId="{0F6FE91E-E17B-4C91-98CF-D45E06DD8E95}" srcOrd="0" destOrd="0" presId="urn:microsoft.com/office/officeart/2005/8/layout/chevron2"/>
    <dgm:cxn modelId="{9F6D54CD-03A3-49A3-BCEC-77E4BB3CFD51}" type="presOf" srcId="{AB1BE14B-1DEB-4F25-8CD5-C65C9C90E78D}" destId="{BD9C6258-509C-4F34-9BAB-6AC3D7AA67A3}" srcOrd="0" destOrd="0" presId="urn:microsoft.com/office/officeart/2005/8/layout/chevron2"/>
    <dgm:cxn modelId="{6A0BCB46-2733-4E7E-A17A-CCB03AC5F59D}" srcId="{25832704-1E56-41A3-8B2B-17BCE1DC9BDD}" destId="{F5A1E95F-2824-43DD-A96B-C2E3C6889194}" srcOrd="0" destOrd="0" parTransId="{9AA91A04-AE41-4FD4-A454-0E9A7078E250}" sibTransId="{3EE3A912-8687-4913-9087-C2F21B0BC7A7}"/>
    <dgm:cxn modelId="{B917529D-FA91-41B2-8575-6A2FC32B42BD}" type="presOf" srcId="{25832704-1E56-41A3-8B2B-17BCE1DC9BDD}" destId="{6F3AD755-F22B-4933-9B6D-1433059E8B52}" srcOrd="0" destOrd="0" presId="urn:microsoft.com/office/officeart/2005/8/layout/chevron2"/>
    <dgm:cxn modelId="{C332B2F2-813D-4BAB-BCC6-E6437F0EC7E4}" type="presOf" srcId="{AD7874B8-71D3-4AD5-BCFC-9D9012D1F724}" destId="{3FDD49EF-C348-4407-B075-5FE9D9362F34}" srcOrd="0" destOrd="0" presId="urn:microsoft.com/office/officeart/2005/8/layout/chevron2"/>
    <dgm:cxn modelId="{CB7EC9E0-BE6E-4CE9-9214-C277079CD77E}" srcId="{AD7874B8-71D3-4AD5-BCFC-9D9012D1F724}" destId="{158644C3-E356-43DE-9E75-AE73484F0DB2}" srcOrd="0" destOrd="0" parTransId="{68A95370-B11D-4488-AAD0-E8988B670E6A}" sibTransId="{A7B03889-9C53-4CE8-997A-763D12E4253C}"/>
    <dgm:cxn modelId="{97368457-034A-486A-82E9-1A26B73C81E9}" srcId="{AD7874B8-71D3-4AD5-BCFC-9D9012D1F724}" destId="{25832704-1E56-41A3-8B2B-17BCE1DC9BDD}" srcOrd="1" destOrd="0" parTransId="{CC2E5DE0-8147-48CD-BDB8-1ED8BAECAE9C}" sibTransId="{CD228DF2-E752-4FCB-99E2-F447400D2115}"/>
    <dgm:cxn modelId="{3C1625C9-BBB0-4BB2-8D9E-241BDDC20F2C}" type="presOf" srcId="{158644C3-E356-43DE-9E75-AE73484F0DB2}" destId="{2484C710-6F11-4024-9885-24BFB9188B2F}" srcOrd="0" destOrd="0" presId="urn:microsoft.com/office/officeart/2005/8/layout/chevron2"/>
    <dgm:cxn modelId="{2CFD625A-4D81-4049-B3E4-C221222C2D82}" srcId="{158644C3-E356-43DE-9E75-AE73484F0DB2}" destId="{AB1BE14B-1DEB-4F25-8CD5-C65C9C90E78D}" srcOrd="0" destOrd="0" parTransId="{3F63786A-87CB-4A16-9987-98BFF767B703}" sibTransId="{FF4F8B21-70BA-4178-94B7-B6A5321A9F9B}"/>
    <dgm:cxn modelId="{7D6FAC3E-E7F0-4AC7-882B-BA33D820C945}" type="presParOf" srcId="{3FDD49EF-C348-4407-B075-5FE9D9362F34}" destId="{744A33B5-0765-472F-ADFB-C8D1AA88ACF6}" srcOrd="0" destOrd="0" presId="urn:microsoft.com/office/officeart/2005/8/layout/chevron2"/>
    <dgm:cxn modelId="{439492CB-18C1-4083-B30B-48A517FA4D5E}" type="presParOf" srcId="{744A33B5-0765-472F-ADFB-C8D1AA88ACF6}" destId="{2484C710-6F11-4024-9885-24BFB9188B2F}" srcOrd="0" destOrd="0" presId="urn:microsoft.com/office/officeart/2005/8/layout/chevron2"/>
    <dgm:cxn modelId="{7F6069DC-B4A8-4C0D-9878-E15EECE67ED3}" type="presParOf" srcId="{744A33B5-0765-472F-ADFB-C8D1AA88ACF6}" destId="{BD9C6258-509C-4F34-9BAB-6AC3D7AA67A3}" srcOrd="1" destOrd="0" presId="urn:microsoft.com/office/officeart/2005/8/layout/chevron2"/>
    <dgm:cxn modelId="{772AB6CB-8012-4D06-BFDD-015BDE72730A}" type="presParOf" srcId="{3FDD49EF-C348-4407-B075-5FE9D9362F34}" destId="{C410810A-11C0-4AE3-9F59-28F227E0D26A}" srcOrd="1" destOrd="0" presId="urn:microsoft.com/office/officeart/2005/8/layout/chevron2"/>
    <dgm:cxn modelId="{B135EB53-F25B-4703-9644-98F9FD5F5196}" type="presParOf" srcId="{3FDD49EF-C348-4407-B075-5FE9D9362F34}" destId="{454D398C-D4A0-424F-83FF-F3647B2C4442}" srcOrd="2" destOrd="0" presId="urn:microsoft.com/office/officeart/2005/8/layout/chevron2"/>
    <dgm:cxn modelId="{82E4AD2D-A316-4F95-9771-6B6B9CA77688}" type="presParOf" srcId="{454D398C-D4A0-424F-83FF-F3647B2C4442}" destId="{6F3AD755-F22B-4933-9B6D-1433059E8B52}" srcOrd="0" destOrd="0" presId="urn:microsoft.com/office/officeart/2005/8/layout/chevron2"/>
    <dgm:cxn modelId="{0DCFDF0E-E0E2-451B-A507-20BEBED41ADB}" type="presParOf" srcId="{454D398C-D4A0-424F-83FF-F3647B2C4442}" destId="{0F6FE91E-E17B-4C91-98CF-D45E06DD8E95}"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8C318-1E98-4D10-8C05-37BF68681629}">
      <dsp:nvSpPr>
        <dsp:cNvPr id="0" name=""/>
        <dsp:cNvSpPr/>
      </dsp:nvSpPr>
      <dsp:spPr>
        <a:xfrm>
          <a:off x="87583" y="144333"/>
          <a:ext cx="1137672" cy="624862"/>
        </a:xfrm>
        <a:prstGeom prst="roundRect">
          <a:avLst>
            <a:gd name="adj" fmla="val 10000"/>
          </a:avLst>
        </a:prstGeom>
        <a:solidFill>
          <a:srgbClr val="89E0FF"/>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kumimoji="1" lang="ja-JP" altLang="en-US" sz="1600" kern="1200" dirty="0" smtClean="0">
              <a:solidFill>
                <a:schemeClr val="tx1"/>
              </a:solidFill>
            </a:rPr>
            <a:t>校長</a:t>
          </a:r>
          <a:endParaRPr kumimoji="1" lang="ja-JP" altLang="en-US" sz="1600" kern="1200" dirty="0">
            <a:solidFill>
              <a:schemeClr val="tx1"/>
            </a:solidFill>
          </a:endParaRPr>
        </a:p>
      </dsp:txBody>
      <dsp:txXfrm>
        <a:off x="87583" y="144333"/>
        <a:ext cx="1137672" cy="416574"/>
      </dsp:txXfrm>
    </dsp:sp>
    <dsp:sp modelId="{81C2DC66-A603-4D3C-9752-6DBA74C4D47F}">
      <dsp:nvSpPr>
        <dsp:cNvPr id="0" name=""/>
        <dsp:cNvSpPr/>
      </dsp:nvSpPr>
      <dsp:spPr>
        <a:xfrm>
          <a:off x="159802" y="677091"/>
          <a:ext cx="1160062" cy="101500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kern="1200" dirty="0" smtClean="0"/>
            <a:t>学校教育目標作成</a:t>
          </a:r>
          <a:endParaRPr kumimoji="1" lang="ja-JP" altLang="en-US" sz="1400" kern="1200" dirty="0"/>
        </a:p>
      </dsp:txBody>
      <dsp:txXfrm>
        <a:off x="189530" y="706819"/>
        <a:ext cx="1100606" cy="955549"/>
      </dsp:txXfrm>
    </dsp:sp>
    <dsp:sp modelId="{7E2327C7-C481-451B-86B7-996147184915}">
      <dsp:nvSpPr>
        <dsp:cNvPr id="0" name=""/>
        <dsp:cNvSpPr/>
      </dsp:nvSpPr>
      <dsp:spPr>
        <a:xfrm rot="26">
          <a:off x="1396554" y="291017"/>
          <a:ext cx="386593" cy="2832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kumimoji="1" lang="ja-JP" altLang="en-US" sz="400" kern="1200"/>
        </a:p>
      </dsp:txBody>
      <dsp:txXfrm>
        <a:off x="1396554" y="347666"/>
        <a:ext cx="301619" cy="169949"/>
      </dsp:txXfrm>
    </dsp:sp>
    <dsp:sp modelId="{8CEF0C70-FCEF-4A47-BBE0-9E093428E49A}">
      <dsp:nvSpPr>
        <dsp:cNvPr id="0" name=""/>
        <dsp:cNvSpPr/>
      </dsp:nvSpPr>
      <dsp:spPr>
        <a:xfrm>
          <a:off x="1954676" y="140811"/>
          <a:ext cx="1137672" cy="624862"/>
        </a:xfrm>
        <a:prstGeom prst="roundRect">
          <a:avLst>
            <a:gd name="adj" fmla="val 10000"/>
          </a:avLst>
        </a:prstGeom>
        <a:solidFill>
          <a:srgbClr val="99FF99"/>
        </a:solidFill>
        <a:ln w="15875" cap="flat" cmpd="sng" algn="ctr">
          <a:solidFill>
            <a:srgbClr val="008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kumimoji="1" lang="ja-JP" altLang="en-US" sz="1600" kern="1200" dirty="0" smtClean="0">
              <a:solidFill>
                <a:schemeClr val="tx1"/>
              </a:solidFill>
            </a:rPr>
            <a:t>職員</a:t>
          </a:r>
          <a:endParaRPr kumimoji="1" lang="ja-JP" altLang="en-US" sz="1600" kern="1200" dirty="0">
            <a:solidFill>
              <a:schemeClr val="tx1"/>
            </a:solidFill>
          </a:endParaRPr>
        </a:p>
      </dsp:txBody>
      <dsp:txXfrm>
        <a:off x="1954676" y="140811"/>
        <a:ext cx="1137672" cy="416574"/>
      </dsp:txXfrm>
    </dsp:sp>
    <dsp:sp modelId="{25A73AEC-AF3E-4D9C-8411-460651B0C858}">
      <dsp:nvSpPr>
        <dsp:cNvPr id="0" name=""/>
        <dsp:cNvSpPr/>
      </dsp:nvSpPr>
      <dsp:spPr>
        <a:xfrm>
          <a:off x="1810879" y="686823"/>
          <a:ext cx="1826817" cy="128101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kumimoji="1" lang="ja-JP" altLang="en-US" sz="1300" kern="1200" dirty="0" smtClean="0"/>
            <a:t>学校教育目標を基本的方向として、「上期、下期の目標」を設定</a:t>
          </a:r>
          <a:endParaRPr kumimoji="1" lang="ja-JP" altLang="en-US" sz="1300" kern="1200" dirty="0"/>
        </a:p>
      </dsp:txBody>
      <dsp:txXfrm>
        <a:off x="1848399" y="724343"/>
        <a:ext cx="1751777" cy="1205978"/>
      </dsp:txXfrm>
    </dsp:sp>
    <dsp:sp modelId="{B8E27AC0-BAD6-47E8-9832-EB860954A9DF}">
      <dsp:nvSpPr>
        <dsp:cNvPr id="0" name=""/>
        <dsp:cNvSpPr/>
      </dsp:nvSpPr>
      <dsp:spPr>
        <a:xfrm rot="5">
          <a:off x="3317412" y="291214"/>
          <a:ext cx="507415" cy="2832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kumimoji="1" lang="ja-JP" altLang="en-US" sz="400" kern="1200"/>
        </a:p>
      </dsp:txBody>
      <dsp:txXfrm>
        <a:off x="3317412" y="347863"/>
        <a:ext cx="422441" cy="169949"/>
      </dsp:txXfrm>
    </dsp:sp>
    <dsp:sp modelId="{EEB5858E-65B0-4BF4-A5A6-D23D1EB4A5B4}">
      <dsp:nvSpPr>
        <dsp:cNvPr id="0" name=""/>
        <dsp:cNvSpPr/>
      </dsp:nvSpPr>
      <dsp:spPr>
        <a:xfrm>
          <a:off x="4049696" y="159896"/>
          <a:ext cx="1137672" cy="624862"/>
        </a:xfrm>
        <a:prstGeom prst="roundRect">
          <a:avLst>
            <a:gd name="adj" fmla="val 10000"/>
          </a:avLst>
        </a:prstGeom>
        <a:solidFill>
          <a:srgbClr val="FFCCFF"/>
        </a:solidFill>
        <a:ln w="15875"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kumimoji="1" lang="ja-JP" altLang="en-US" sz="1600" kern="1200" dirty="0" smtClean="0">
              <a:solidFill>
                <a:schemeClr val="tx1"/>
              </a:solidFill>
            </a:rPr>
            <a:t>評価者</a:t>
          </a:r>
          <a:endParaRPr kumimoji="1" lang="ja-JP" altLang="en-US" sz="1600" kern="1200" dirty="0">
            <a:solidFill>
              <a:schemeClr val="tx1"/>
            </a:solidFill>
          </a:endParaRPr>
        </a:p>
      </dsp:txBody>
      <dsp:txXfrm>
        <a:off x="4049696" y="159896"/>
        <a:ext cx="1137672" cy="416574"/>
      </dsp:txXfrm>
    </dsp:sp>
    <dsp:sp modelId="{53F94EA2-7215-4B1E-8455-B39751BF06D3}">
      <dsp:nvSpPr>
        <dsp:cNvPr id="0" name=""/>
        <dsp:cNvSpPr/>
      </dsp:nvSpPr>
      <dsp:spPr>
        <a:xfrm>
          <a:off x="4037881" y="713366"/>
          <a:ext cx="1674438" cy="117567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kumimoji="1" lang="ja-JP" altLang="en-US" sz="1300" kern="1200" dirty="0" smtClean="0"/>
            <a:t>目標達成のためのプロセスや、評価基準日にどの程度達成・貢献できたかを評価</a:t>
          </a:r>
          <a:endParaRPr kumimoji="1" lang="ja-JP" altLang="en-US" sz="1300" kern="1200" dirty="0"/>
        </a:p>
      </dsp:txBody>
      <dsp:txXfrm>
        <a:off x="4072315" y="747800"/>
        <a:ext cx="1605570" cy="1106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6DCA0-39C7-4E4F-9600-23C8706AFF69}">
      <dsp:nvSpPr>
        <dsp:cNvPr id="0" name=""/>
        <dsp:cNvSpPr/>
      </dsp:nvSpPr>
      <dsp:spPr>
        <a:xfrm>
          <a:off x="93263" y="946145"/>
          <a:ext cx="1396099" cy="46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kumimoji="1" lang="ja-JP" altLang="en-US" sz="1500" kern="1200" dirty="0" smtClean="0"/>
            <a:t>職員の職務行動</a:t>
          </a:r>
          <a:endParaRPr kumimoji="1" lang="en-US" altLang="ja-JP" sz="1500" kern="1200" dirty="0" smtClean="0"/>
        </a:p>
      </dsp:txBody>
      <dsp:txXfrm>
        <a:off x="93263" y="946145"/>
        <a:ext cx="1396099" cy="460078"/>
      </dsp:txXfrm>
    </dsp:sp>
    <dsp:sp modelId="{C2B6D2F1-91D3-48DA-8547-E8956797D938}">
      <dsp:nvSpPr>
        <dsp:cNvPr id="0" name=""/>
        <dsp:cNvSpPr/>
      </dsp:nvSpPr>
      <dsp:spPr>
        <a:xfrm>
          <a:off x="91677" y="806218"/>
          <a:ext cx="111053" cy="111053"/>
        </a:xfrm>
        <a:prstGeom prst="ellipse">
          <a:avLst/>
        </a:prstGeom>
        <a:solidFill>
          <a:srgbClr val="00FF00"/>
        </a:solid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0EF714F2-BAD1-4159-8251-A652A0748A61}">
      <dsp:nvSpPr>
        <dsp:cNvPr id="0" name=""/>
        <dsp:cNvSpPr/>
      </dsp:nvSpPr>
      <dsp:spPr>
        <a:xfrm>
          <a:off x="169414" y="650743"/>
          <a:ext cx="111053" cy="11105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99EFDD-7CDD-479A-90B5-6FE488558D11}">
      <dsp:nvSpPr>
        <dsp:cNvPr id="0" name=""/>
        <dsp:cNvSpPr/>
      </dsp:nvSpPr>
      <dsp:spPr>
        <a:xfrm>
          <a:off x="355984" y="681838"/>
          <a:ext cx="174512" cy="174512"/>
        </a:xfrm>
        <a:prstGeom prst="ellipse">
          <a:avLst/>
        </a:prstGeom>
        <a:solidFill>
          <a:srgbClr val="5DD5FF"/>
        </a:solidFill>
        <a:ln w="15875"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C735FB7-96BA-4245-AEA2-C9F7CFFEA94C}">
      <dsp:nvSpPr>
        <dsp:cNvPr id="0" name=""/>
        <dsp:cNvSpPr/>
      </dsp:nvSpPr>
      <dsp:spPr>
        <a:xfrm>
          <a:off x="511458" y="510816"/>
          <a:ext cx="111053" cy="11105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716625-A486-4649-A173-06F934792631}">
      <dsp:nvSpPr>
        <dsp:cNvPr id="0" name=""/>
        <dsp:cNvSpPr/>
      </dsp:nvSpPr>
      <dsp:spPr>
        <a:xfrm>
          <a:off x="713576" y="448626"/>
          <a:ext cx="111053" cy="111053"/>
        </a:xfrm>
        <a:prstGeom prst="ellipse">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013A4-DFD7-4C93-BA3F-75837782597C}">
      <dsp:nvSpPr>
        <dsp:cNvPr id="0" name=""/>
        <dsp:cNvSpPr/>
      </dsp:nvSpPr>
      <dsp:spPr>
        <a:xfrm>
          <a:off x="962335" y="557459"/>
          <a:ext cx="111053" cy="11105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351BF7-1D36-4515-90FD-1683C8B71278}">
      <dsp:nvSpPr>
        <dsp:cNvPr id="0" name=""/>
        <dsp:cNvSpPr/>
      </dsp:nvSpPr>
      <dsp:spPr>
        <a:xfrm>
          <a:off x="1117810" y="635196"/>
          <a:ext cx="174512" cy="174512"/>
        </a:xfrm>
        <a:prstGeom prst="ellipse">
          <a:avLst/>
        </a:prstGeom>
        <a:solidFill>
          <a:srgbClr val="FF0000"/>
        </a:solidFill>
        <a:ln w="15875"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9087B411-D204-4997-8B5C-42D64D7331BB}">
      <dsp:nvSpPr>
        <dsp:cNvPr id="0" name=""/>
        <dsp:cNvSpPr/>
      </dsp:nvSpPr>
      <dsp:spPr>
        <a:xfrm>
          <a:off x="1300206" y="798813"/>
          <a:ext cx="111053" cy="111053"/>
        </a:xfrm>
        <a:prstGeom prst="ellipse">
          <a:avLst/>
        </a:prstGeom>
        <a:solidFill>
          <a:srgbClr val="FFCCFF"/>
        </a:solidFill>
        <a:ln w="158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2B3BAD48-936C-43EE-B596-4BDB8A343F45}">
      <dsp:nvSpPr>
        <dsp:cNvPr id="0" name=""/>
        <dsp:cNvSpPr/>
      </dsp:nvSpPr>
      <dsp:spPr>
        <a:xfrm>
          <a:off x="1428759" y="977240"/>
          <a:ext cx="111053" cy="11105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369200-E78D-48D4-A677-1BC3E864F6B4}">
      <dsp:nvSpPr>
        <dsp:cNvPr id="0" name=""/>
        <dsp:cNvSpPr/>
      </dsp:nvSpPr>
      <dsp:spPr>
        <a:xfrm>
          <a:off x="620291" y="650743"/>
          <a:ext cx="285565" cy="285565"/>
        </a:xfrm>
        <a:prstGeom prst="ellipse">
          <a:avLst/>
        </a:prstGeom>
        <a:solidFill>
          <a:srgbClr val="008000"/>
        </a:solidFill>
        <a:ln w="15875"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1EEE90DB-9CFB-451F-9B29-5EEE66BE3E1C}">
      <dsp:nvSpPr>
        <dsp:cNvPr id="0" name=""/>
        <dsp:cNvSpPr/>
      </dsp:nvSpPr>
      <dsp:spPr>
        <a:xfrm>
          <a:off x="13939" y="1241547"/>
          <a:ext cx="111053" cy="111053"/>
        </a:xfrm>
        <a:prstGeom prst="ellipse">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65AD3B-9637-4873-9342-23E1428520AC}">
      <dsp:nvSpPr>
        <dsp:cNvPr id="0" name=""/>
        <dsp:cNvSpPr/>
      </dsp:nvSpPr>
      <dsp:spPr>
        <a:xfrm>
          <a:off x="107224" y="1381474"/>
          <a:ext cx="174512" cy="174512"/>
        </a:xfrm>
        <a:prstGeom prst="ellipse">
          <a:avLst/>
        </a:prstGeom>
        <a:solidFill>
          <a:srgbClr val="FFFF00"/>
        </a:solidFill>
        <a:ln w="15875"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 modelId="{5D91A355-31C3-441C-B424-573788C6A982}">
      <dsp:nvSpPr>
        <dsp:cNvPr id="0" name=""/>
        <dsp:cNvSpPr/>
      </dsp:nvSpPr>
      <dsp:spPr>
        <a:xfrm>
          <a:off x="340436" y="1505854"/>
          <a:ext cx="253836" cy="253836"/>
        </a:xfrm>
        <a:prstGeom prst="ellipse">
          <a:avLst/>
        </a:prstGeom>
        <a:solidFill>
          <a:schemeClr val="accent1"/>
        </a:solidFill>
        <a:ln w="1587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2C14E4E6-B9AE-44EE-9EAB-1203B961E2AB}">
      <dsp:nvSpPr>
        <dsp:cNvPr id="0" name=""/>
        <dsp:cNvSpPr/>
      </dsp:nvSpPr>
      <dsp:spPr>
        <a:xfrm>
          <a:off x="666933" y="1707971"/>
          <a:ext cx="111053" cy="11105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4DD7D-62B0-4848-AD58-697B32AB95CF}">
      <dsp:nvSpPr>
        <dsp:cNvPr id="0" name=""/>
        <dsp:cNvSpPr/>
      </dsp:nvSpPr>
      <dsp:spPr>
        <a:xfrm>
          <a:off x="729123" y="1505854"/>
          <a:ext cx="174512" cy="174512"/>
        </a:xfrm>
        <a:prstGeom prst="ellipse">
          <a:avLst/>
        </a:prstGeom>
        <a:solidFill>
          <a:srgbClr val="FF66FF"/>
        </a:solidFill>
        <a:ln w="15875"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8F7D479A-E9CF-4AF7-9AFF-0BEBB14BA6CB}">
      <dsp:nvSpPr>
        <dsp:cNvPr id="0" name=""/>
        <dsp:cNvSpPr/>
      </dsp:nvSpPr>
      <dsp:spPr>
        <a:xfrm>
          <a:off x="884598" y="1723519"/>
          <a:ext cx="111053" cy="111053"/>
        </a:xfrm>
        <a:prstGeom prst="ellips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1A40B8-D9B6-48BC-9460-FE83CA75335F}">
      <dsp:nvSpPr>
        <dsp:cNvPr id="0" name=""/>
        <dsp:cNvSpPr/>
      </dsp:nvSpPr>
      <dsp:spPr>
        <a:xfrm>
          <a:off x="1024525" y="1474759"/>
          <a:ext cx="253836" cy="253836"/>
        </a:xfrm>
        <a:prstGeom prst="ellipse">
          <a:avLst/>
        </a:prstGeom>
        <a:solidFill>
          <a:srgbClr val="89E0FF"/>
        </a:solidFill>
        <a:ln w="15875"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AC11F000-5598-4FC9-A4D2-D368EDED9C48}">
      <dsp:nvSpPr>
        <dsp:cNvPr id="0" name=""/>
        <dsp:cNvSpPr/>
      </dsp:nvSpPr>
      <dsp:spPr>
        <a:xfrm>
          <a:off x="1366569" y="1412569"/>
          <a:ext cx="174512" cy="174512"/>
        </a:xfrm>
        <a:prstGeom prst="ellipse">
          <a:avLst/>
        </a:prstGeom>
        <a:solidFill>
          <a:srgbClr val="00FF00"/>
        </a:solid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23E38CFE-4E05-44CA-B5B2-1D136CC2425E}">
      <dsp:nvSpPr>
        <dsp:cNvPr id="0" name=""/>
        <dsp:cNvSpPr/>
      </dsp:nvSpPr>
      <dsp:spPr>
        <a:xfrm>
          <a:off x="1541082" y="681580"/>
          <a:ext cx="512518" cy="978452"/>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570BA6-21F9-4934-9D10-59549111C8CF}">
      <dsp:nvSpPr>
        <dsp:cNvPr id="0" name=""/>
        <dsp:cNvSpPr/>
      </dsp:nvSpPr>
      <dsp:spPr>
        <a:xfrm>
          <a:off x="1960415" y="681580"/>
          <a:ext cx="512518" cy="978452"/>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1077F8-18CA-4205-ABFD-53E7C55D3FF8}">
      <dsp:nvSpPr>
        <dsp:cNvPr id="0" name=""/>
        <dsp:cNvSpPr/>
      </dsp:nvSpPr>
      <dsp:spPr>
        <a:xfrm>
          <a:off x="2486873" y="408373"/>
          <a:ext cx="1803990" cy="1574020"/>
        </a:xfrm>
        <a:prstGeom prst="ellipse">
          <a:avLst/>
        </a:prstGeom>
        <a:solidFill>
          <a:srgbClr val="FFCCFF"/>
        </a:solidFill>
        <a:ln w="15875"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kumimoji="1" lang="ja-JP" altLang="en-US" sz="1400" kern="1200" dirty="0" smtClean="0">
              <a:solidFill>
                <a:schemeClr val="tx1"/>
              </a:solidFill>
            </a:rPr>
            <a:t>「評価基準」に示された職務行動を、安定してとることができていたかを評価</a:t>
          </a:r>
          <a:endParaRPr kumimoji="1" lang="ja-JP" altLang="en-US" sz="1400" kern="1200" dirty="0">
            <a:solidFill>
              <a:schemeClr val="tx1"/>
            </a:solidFill>
          </a:endParaRPr>
        </a:p>
      </dsp:txBody>
      <dsp:txXfrm>
        <a:off x="2751061" y="638883"/>
        <a:ext cx="1275614" cy="1113000"/>
      </dsp:txXfrm>
    </dsp:sp>
    <dsp:sp modelId="{828EA5D3-2560-401C-8B2D-CF1AABDF41AC}">
      <dsp:nvSpPr>
        <dsp:cNvPr id="0" name=""/>
        <dsp:cNvSpPr/>
      </dsp:nvSpPr>
      <dsp:spPr>
        <a:xfrm>
          <a:off x="2966351" y="136776"/>
          <a:ext cx="805944" cy="358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評価者</a:t>
          </a:r>
          <a:endParaRPr kumimoji="1" lang="ja-JP" altLang="en-US" sz="1900" kern="1200" dirty="0"/>
        </a:p>
      </dsp:txBody>
      <dsp:txXfrm>
        <a:off x="2966351" y="136776"/>
        <a:ext cx="805944" cy="3582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A98B8-CDF6-4EAF-B957-3DCC34623A47}">
      <dsp:nvSpPr>
        <dsp:cNvPr id="0" name=""/>
        <dsp:cNvSpPr/>
      </dsp:nvSpPr>
      <dsp:spPr>
        <a:xfrm rot="5400000">
          <a:off x="-275656" y="278095"/>
          <a:ext cx="1837709" cy="1286396"/>
        </a:xfrm>
        <a:prstGeom prst="chevron">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ja-JP" altLang="en-US" sz="1400" kern="1200" dirty="0" smtClean="0">
              <a:solidFill>
                <a:schemeClr val="tx1"/>
              </a:solidFill>
            </a:rPr>
            <a:t>被評価者による内容説明</a:t>
          </a:r>
          <a:endParaRPr kumimoji="1" lang="ja-JP" altLang="en-US" sz="1400" kern="1200" dirty="0">
            <a:solidFill>
              <a:schemeClr val="tx1"/>
            </a:solidFill>
          </a:endParaRPr>
        </a:p>
      </dsp:txBody>
      <dsp:txXfrm rot="-5400000">
        <a:off x="1" y="645636"/>
        <a:ext cx="1286396" cy="551313"/>
      </dsp:txXfrm>
    </dsp:sp>
    <dsp:sp modelId="{B1095841-771E-4E3C-B840-E1F1ED21A229}">
      <dsp:nvSpPr>
        <dsp:cNvPr id="0" name=""/>
        <dsp:cNvSpPr/>
      </dsp:nvSpPr>
      <dsp:spPr>
        <a:xfrm rot="5400000">
          <a:off x="2228896" y="-940061"/>
          <a:ext cx="1194511" cy="3079511"/>
        </a:xfrm>
        <a:prstGeom prst="round2Same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smtClean="0"/>
            <a:t>期首面談の目的を説明。</a:t>
          </a:r>
          <a:endParaRPr kumimoji="1" lang="ja-JP" altLang="en-US" sz="1600" kern="1200" dirty="0"/>
        </a:p>
        <a:p>
          <a:pPr marL="171450" lvl="1" indent="-171450" algn="l" defTabSz="711200">
            <a:lnSpc>
              <a:spcPct val="90000"/>
            </a:lnSpc>
            <a:spcBef>
              <a:spcPct val="0"/>
            </a:spcBef>
            <a:spcAft>
              <a:spcPct val="15000"/>
            </a:spcAft>
            <a:buChar char="••"/>
          </a:pPr>
          <a:r>
            <a:rPr kumimoji="1" lang="ja-JP" altLang="en-US" sz="1600" kern="1200" dirty="0" smtClean="0"/>
            <a:t>人事評価記録書の内容について被評価者に説明を求める。</a:t>
          </a:r>
          <a:endParaRPr kumimoji="1" lang="ja-JP" altLang="en-US" sz="1600" kern="1200" dirty="0"/>
        </a:p>
      </dsp:txBody>
      <dsp:txXfrm rot="-5400000">
        <a:off x="1286397" y="60749"/>
        <a:ext cx="3021200" cy="1077889"/>
      </dsp:txXfrm>
    </dsp:sp>
    <dsp:sp modelId="{0BFB8A78-66ED-488C-BE09-BDF0E0022E48}">
      <dsp:nvSpPr>
        <dsp:cNvPr id="0" name=""/>
        <dsp:cNvSpPr/>
      </dsp:nvSpPr>
      <dsp:spPr>
        <a:xfrm rot="5400000">
          <a:off x="-275656" y="1924079"/>
          <a:ext cx="1837709" cy="1286396"/>
        </a:xfrm>
        <a:prstGeom prst="chevron">
          <a:avLst/>
        </a:prstGeom>
        <a:solidFill>
          <a:schemeClr val="accent5">
            <a:hueOff val="1063560"/>
            <a:satOff val="-11946"/>
            <a:lumOff val="-2549"/>
            <a:alphaOff val="0"/>
          </a:schemeClr>
        </a:solidFill>
        <a:ln w="15875" cap="flat" cmpd="sng" algn="ctr">
          <a:solidFill>
            <a:schemeClr val="accent5">
              <a:hueOff val="1063560"/>
              <a:satOff val="-11946"/>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ja-JP" altLang="en-US" sz="1400" kern="1200" dirty="0" smtClean="0">
              <a:solidFill>
                <a:schemeClr val="tx1"/>
              </a:solidFill>
            </a:rPr>
            <a:t>目標内容の確認と助言・指導</a:t>
          </a:r>
          <a:endParaRPr kumimoji="1" lang="ja-JP" altLang="en-US" sz="1400" kern="1200" dirty="0">
            <a:solidFill>
              <a:schemeClr val="tx1"/>
            </a:solidFill>
          </a:endParaRPr>
        </a:p>
      </dsp:txBody>
      <dsp:txXfrm rot="-5400000">
        <a:off x="1" y="2291620"/>
        <a:ext cx="1286396" cy="551313"/>
      </dsp:txXfrm>
    </dsp:sp>
    <dsp:sp modelId="{C1587244-93E7-423C-948A-6BC3B4F60D14}">
      <dsp:nvSpPr>
        <dsp:cNvPr id="0" name=""/>
        <dsp:cNvSpPr/>
      </dsp:nvSpPr>
      <dsp:spPr>
        <a:xfrm rot="5400000">
          <a:off x="2228896" y="705923"/>
          <a:ext cx="1194511" cy="3079511"/>
        </a:xfrm>
        <a:prstGeom prst="round2SameRect">
          <a:avLst/>
        </a:prstGeom>
        <a:solidFill>
          <a:schemeClr val="lt1">
            <a:alpha val="90000"/>
            <a:hueOff val="0"/>
            <a:satOff val="0"/>
            <a:lumOff val="0"/>
            <a:alphaOff val="0"/>
          </a:schemeClr>
        </a:solidFill>
        <a:ln w="15875" cap="flat" cmpd="sng" algn="ctr">
          <a:solidFill>
            <a:schemeClr val="accent5">
              <a:hueOff val="1063560"/>
              <a:satOff val="-11946"/>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smtClean="0"/>
            <a:t>目標の内容について話し合い、助言・指導を行う。</a:t>
          </a:r>
          <a:endParaRPr kumimoji="1" lang="ja-JP" altLang="en-US" sz="1600" kern="1200" dirty="0"/>
        </a:p>
        <a:p>
          <a:pPr marL="171450" lvl="1" indent="-171450" algn="l" defTabSz="711200">
            <a:lnSpc>
              <a:spcPct val="90000"/>
            </a:lnSpc>
            <a:spcBef>
              <a:spcPct val="0"/>
            </a:spcBef>
            <a:spcAft>
              <a:spcPct val="15000"/>
            </a:spcAft>
            <a:buChar char="••"/>
          </a:pPr>
          <a:r>
            <a:rPr kumimoji="1" lang="ja-JP" altLang="en-US" sz="1600" u="sng" kern="1200" dirty="0" smtClean="0">
              <a:solidFill>
                <a:srgbClr val="FF0000"/>
              </a:solidFill>
            </a:rPr>
            <a:t>双方の認識が一致した段階で目標を確定させる。</a:t>
          </a:r>
          <a:endParaRPr kumimoji="1" lang="ja-JP" altLang="en-US" sz="1600" u="sng" kern="1200" dirty="0">
            <a:solidFill>
              <a:srgbClr val="FF0000"/>
            </a:solidFill>
          </a:endParaRPr>
        </a:p>
      </dsp:txBody>
      <dsp:txXfrm rot="-5400000">
        <a:off x="1286397" y="1706734"/>
        <a:ext cx="3021200" cy="1077889"/>
      </dsp:txXfrm>
    </dsp:sp>
    <dsp:sp modelId="{6F3AD755-F22B-4933-9B6D-1433059E8B52}">
      <dsp:nvSpPr>
        <dsp:cNvPr id="0" name=""/>
        <dsp:cNvSpPr/>
      </dsp:nvSpPr>
      <dsp:spPr>
        <a:xfrm rot="5400000">
          <a:off x="-275656" y="3570064"/>
          <a:ext cx="1837709" cy="1286396"/>
        </a:xfrm>
        <a:prstGeom prst="chevron">
          <a:avLst/>
        </a:prstGeom>
        <a:solidFill>
          <a:schemeClr val="accent5">
            <a:hueOff val="2127120"/>
            <a:satOff val="-23891"/>
            <a:lumOff val="-5098"/>
            <a:alphaOff val="0"/>
          </a:schemeClr>
        </a:solidFill>
        <a:ln w="15875" cap="flat" cmpd="sng" algn="ctr">
          <a:solidFill>
            <a:schemeClr val="accent5">
              <a:hueOff val="2127120"/>
              <a:satOff val="-23891"/>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ja-JP" altLang="en-US" sz="1400" kern="1200" dirty="0" smtClean="0">
              <a:solidFill>
                <a:schemeClr val="tx1"/>
              </a:solidFill>
            </a:rPr>
            <a:t>その他の</a:t>
          </a:r>
          <a:endParaRPr kumimoji="1" lang="en-US" altLang="ja-JP" sz="1400" kern="1200" dirty="0" smtClean="0">
            <a:solidFill>
              <a:schemeClr val="tx1"/>
            </a:solidFill>
          </a:endParaRPr>
        </a:p>
        <a:p>
          <a:pPr lvl="0" algn="ctr" defTabSz="622300">
            <a:lnSpc>
              <a:spcPct val="90000"/>
            </a:lnSpc>
            <a:spcBef>
              <a:spcPct val="0"/>
            </a:spcBef>
            <a:spcAft>
              <a:spcPct val="35000"/>
            </a:spcAft>
          </a:pPr>
          <a:r>
            <a:rPr kumimoji="1" lang="ja-JP" altLang="en-US" sz="1400" kern="1200" dirty="0" smtClean="0">
              <a:solidFill>
                <a:schemeClr val="tx1"/>
              </a:solidFill>
            </a:rPr>
            <a:t>意見交換</a:t>
          </a:r>
          <a:endParaRPr kumimoji="1" lang="ja-JP" altLang="en-US" sz="1400" kern="1200" dirty="0">
            <a:solidFill>
              <a:schemeClr val="tx1"/>
            </a:solidFill>
          </a:endParaRPr>
        </a:p>
      </dsp:txBody>
      <dsp:txXfrm rot="-5400000">
        <a:off x="1" y="3937605"/>
        <a:ext cx="1286396" cy="551313"/>
      </dsp:txXfrm>
    </dsp:sp>
    <dsp:sp modelId="{0F6FE91E-E17B-4C91-98CF-D45E06DD8E95}">
      <dsp:nvSpPr>
        <dsp:cNvPr id="0" name=""/>
        <dsp:cNvSpPr/>
      </dsp:nvSpPr>
      <dsp:spPr>
        <a:xfrm rot="5400000">
          <a:off x="2228896" y="2351907"/>
          <a:ext cx="1194511" cy="3079511"/>
        </a:xfrm>
        <a:prstGeom prst="round2SameRect">
          <a:avLst/>
        </a:prstGeom>
        <a:solidFill>
          <a:schemeClr val="lt1">
            <a:alpha val="90000"/>
            <a:hueOff val="0"/>
            <a:satOff val="0"/>
            <a:lumOff val="0"/>
            <a:alphaOff val="0"/>
          </a:schemeClr>
        </a:solidFill>
        <a:ln w="15875" cap="flat" cmpd="sng" algn="ctr">
          <a:solidFill>
            <a:schemeClr val="accent5">
              <a:hueOff val="2127120"/>
              <a:satOff val="-23891"/>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smtClean="0"/>
            <a:t>業務遂行についての双方の要望や意見について話し合う。</a:t>
          </a:r>
          <a:endParaRPr kumimoji="1" lang="ja-JP" altLang="en-US" sz="1600" kern="1200" dirty="0"/>
        </a:p>
        <a:p>
          <a:pPr marL="171450" lvl="1" indent="-171450" algn="l" defTabSz="711200">
            <a:lnSpc>
              <a:spcPct val="90000"/>
            </a:lnSpc>
            <a:spcBef>
              <a:spcPct val="0"/>
            </a:spcBef>
            <a:spcAft>
              <a:spcPct val="15000"/>
            </a:spcAft>
            <a:buChar char="••"/>
          </a:pPr>
          <a:r>
            <a:rPr kumimoji="1" lang="ja-JP" altLang="en-US" sz="1600" kern="1200" dirty="0" smtClean="0"/>
            <a:t>面談終了。</a:t>
          </a:r>
          <a:endParaRPr kumimoji="1" lang="ja-JP" altLang="en-US" sz="1600" kern="1200" dirty="0"/>
        </a:p>
      </dsp:txBody>
      <dsp:txXfrm rot="-5400000">
        <a:off x="1286397" y="3352718"/>
        <a:ext cx="3021200" cy="10778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9BD92-787F-4355-93C0-D0894A5A14B9}">
      <dsp:nvSpPr>
        <dsp:cNvPr id="0" name=""/>
        <dsp:cNvSpPr/>
      </dsp:nvSpPr>
      <dsp:spPr>
        <a:xfrm rot="5400000">
          <a:off x="-169056" y="172075"/>
          <a:ext cx="1127044" cy="788931"/>
        </a:xfrm>
        <a:prstGeom prst="chevron">
          <a:avLst/>
        </a:prstGeom>
        <a:solidFill>
          <a:schemeClr val="accent1">
            <a:shade val="50000"/>
            <a:hueOff val="0"/>
            <a:satOff val="0"/>
            <a:lumOff val="0"/>
            <a:alphaOff val="0"/>
          </a:schemeClr>
        </a:solidFill>
        <a:ln w="1587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ja-JP" altLang="en-US" sz="1400" kern="1200" dirty="0" smtClean="0"/>
            <a:t>目的説明</a:t>
          </a:r>
          <a:endParaRPr kumimoji="1" lang="ja-JP" altLang="en-US" sz="1400" kern="1200" dirty="0"/>
        </a:p>
      </dsp:txBody>
      <dsp:txXfrm rot="-5400000">
        <a:off x="1" y="397485"/>
        <a:ext cx="788931" cy="338113"/>
      </dsp:txXfrm>
    </dsp:sp>
    <dsp:sp modelId="{CE8C70E6-FBF3-43EB-8DF4-8EADADA4739B}">
      <dsp:nvSpPr>
        <dsp:cNvPr id="0" name=""/>
        <dsp:cNvSpPr/>
      </dsp:nvSpPr>
      <dsp:spPr>
        <a:xfrm rot="5400000">
          <a:off x="2304482" y="-1512532"/>
          <a:ext cx="732579" cy="3763680"/>
        </a:xfrm>
        <a:prstGeom prst="round2SameRect">
          <a:avLst/>
        </a:prstGeom>
        <a:solidFill>
          <a:schemeClr val="lt1">
            <a:alpha val="90000"/>
            <a:hueOff val="0"/>
            <a:satOff val="0"/>
            <a:lumOff val="0"/>
            <a:alphaOff val="0"/>
          </a:schemeClr>
        </a:solidFill>
        <a:ln w="1587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smtClean="0"/>
            <a:t>面談の冒頭で期末面談の目的について説明する。</a:t>
          </a:r>
          <a:endParaRPr kumimoji="1" lang="ja-JP" altLang="en-US" sz="1600" kern="1200" dirty="0"/>
        </a:p>
      </dsp:txBody>
      <dsp:txXfrm rot="-5400000">
        <a:off x="788932" y="38780"/>
        <a:ext cx="3727918" cy="661055"/>
      </dsp:txXfrm>
    </dsp:sp>
    <dsp:sp modelId="{2A06AF94-4893-4D4D-ABA6-CCE4B4113986}">
      <dsp:nvSpPr>
        <dsp:cNvPr id="0" name=""/>
        <dsp:cNvSpPr/>
      </dsp:nvSpPr>
      <dsp:spPr>
        <a:xfrm rot="5400000">
          <a:off x="-169056" y="1182446"/>
          <a:ext cx="1127044" cy="788931"/>
        </a:xfrm>
        <a:prstGeom prst="chevron">
          <a:avLst/>
        </a:prstGeom>
        <a:solidFill>
          <a:schemeClr val="accent1">
            <a:shade val="50000"/>
            <a:hueOff val="-301456"/>
            <a:satOff val="-8282"/>
            <a:lumOff val="19048"/>
            <a:alphaOff val="0"/>
          </a:schemeClr>
        </a:solidFill>
        <a:ln w="15875" cap="flat" cmpd="sng" algn="ctr">
          <a:solidFill>
            <a:schemeClr val="accent1">
              <a:shade val="50000"/>
              <a:hueOff val="-301456"/>
              <a:satOff val="-8282"/>
              <a:lumOff val="190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kumimoji="1" lang="ja-JP" altLang="en-US" sz="1400" kern="1200" dirty="0" smtClean="0"/>
            <a:t>意思確認</a:t>
          </a:r>
          <a:endParaRPr kumimoji="1" lang="ja-JP" altLang="en-US" sz="1400" kern="1200" dirty="0"/>
        </a:p>
      </dsp:txBody>
      <dsp:txXfrm rot="-5400000">
        <a:off x="1" y="1407856"/>
        <a:ext cx="788931" cy="338113"/>
      </dsp:txXfrm>
    </dsp:sp>
    <dsp:sp modelId="{C0A1E895-DAC5-4A2A-9BBB-2774EE1521BB}">
      <dsp:nvSpPr>
        <dsp:cNvPr id="0" name=""/>
        <dsp:cNvSpPr/>
      </dsp:nvSpPr>
      <dsp:spPr>
        <a:xfrm rot="5400000">
          <a:off x="2304482" y="-502161"/>
          <a:ext cx="732579" cy="3763680"/>
        </a:xfrm>
        <a:prstGeom prst="round2SameRect">
          <a:avLst/>
        </a:prstGeom>
        <a:solidFill>
          <a:schemeClr val="lt1">
            <a:alpha val="90000"/>
            <a:hueOff val="0"/>
            <a:satOff val="0"/>
            <a:lumOff val="0"/>
            <a:alphaOff val="0"/>
          </a:schemeClr>
        </a:solidFill>
        <a:ln w="15875" cap="flat" cmpd="sng" algn="ctr">
          <a:solidFill>
            <a:schemeClr val="accent1">
              <a:shade val="50000"/>
              <a:hueOff val="-301456"/>
              <a:satOff val="-8282"/>
              <a:lumOff val="190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smtClean="0"/>
            <a:t>開示を希望しないかどうか、被評価者の意思を確認。</a:t>
          </a:r>
          <a:endParaRPr kumimoji="1" lang="ja-JP" altLang="en-US" sz="1600" kern="1200" dirty="0"/>
        </a:p>
      </dsp:txBody>
      <dsp:txXfrm rot="-5400000">
        <a:off x="788932" y="1049151"/>
        <a:ext cx="3727918" cy="661055"/>
      </dsp:txXfrm>
    </dsp:sp>
    <dsp:sp modelId="{3F7A98B8-CDF6-4EAF-B957-3DCC34623A47}">
      <dsp:nvSpPr>
        <dsp:cNvPr id="0" name=""/>
        <dsp:cNvSpPr/>
      </dsp:nvSpPr>
      <dsp:spPr>
        <a:xfrm rot="5400000">
          <a:off x="-169056" y="2192817"/>
          <a:ext cx="1127044" cy="788931"/>
        </a:xfrm>
        <a:prstGeom prst="chevron">
          <a:avLst/>
        </a:prstGeom>
        <a:solidFill>
          <a:schemeClr val="accent1">
            <a:shade val="50000"/>
            <a:hueOff val="-602913"/>
            <a:satOff val="-16564"/>
            <a:lumOff val="38096"/>
            <a:alphaOff val="0"/>
          </a:schemeClr>
        </a:solidFill>
        <a:ln w="15875" cap="flat" cmpd="sng" algn="ctr">
          <a:solidFill>
            <a:schemeClr val="accent1">
              <a:shade val="50000"/>
              <a:hueOff val="-602913"/>
              <a:satOff val="-16564"/>
              <a:lumOff val="380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ja-JP" altLang="en-US" sz="1600" kern="1200" dirty="0" smtClean="0"/>
            <a:t>開示</a:t>
          </a:r>
          <a:endParaRPr kumimoji="1" lang="ja-JP" altLang="en-US" sz="1600" kern="1200" dirty="0"/>
        </a:p>
      </dsp:txBody>
      <dsp:txXfrm rot="-5400000">
        <a:off x="1" y="2418227"/>
        <a:ext cx="788931" cy="338113"/>
      </dsp:txXfrm>
    </dsp:sp>
    <dsp:sp modelId="{B1095841-771E-4E3C-B840-E1F1ED21A229}">
      <dsp:nvSpPr>
        <dsp:cNvPr id="0" name=""/>
        <dsp:cNvSpPr/>
      </dsp:nvSpPr>
      <dsp:spPr>
        <a:xfrm rot="5400000">
          <a:off x="2304482" y="508209"/>
          <a:ext cx="732579" cy="3763680"/>
        </a:xfrm>
        <a:prstGeom prst="round2SameRect">
          <a:avLst/>
        </a:prstGeom>
        <a:solidFill>
          <a:schemeClr val="lt1">
            <a:alpha val="90000"/>
            <a:hueOff val="0"/>
            <a:satOff val="0"/>
            <a:lumOff val="0"/>
            <a:alphaOff val="0"/>
          </a:schemeClr>
        </a:solidFill>
        <a:ln w="15875" cap="flat" cmpd="sng" algn="ctr">
          <a:solidFill>
            <a:schemeClr val="accent1">
              <a:shade val="50000"/>
              <a:hueOff val="-602913"/>
              <a:satOff val="-16564"/>
              <a:lumOff val="380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smtClean="0"/>
            <a:t>評価結果の</a:t>
          </a:r>
          <a:r>
            <a:rPr kumimoji="1" lang="ja-JP" altLang="en-US" sz="1600" u="sng" kern="1200" dirty="0" smtClean="0">
              <a:solidFill>
                <a:srgbClr val="FF0000"/>
              </a:solidFill>
            </a:rPr>
            <a:t>開示</a:t>
          </a:r>
          <a:endParaRPr kumimoji="1" lang="ja-JP" altLang="en-US" sz="1600" u="sng" kern="1200" dirty="0">
            <a:solidFill>
              <a:srgbClr val="FF0000"/>
            </a:solidFill>
          </a:endParaRPr>
        </a:p>
      </dsp:txBody>
      <dsp:txXfrm rot="-5400000">
        <a:off x="788932" y="2059521"/>
        <a:ext cx="3727918" cy="661055"/>
      </dsp:txXfrm>
    </dsp:sp>
    <dsp:sp modelId="{2484C710-6F11-4024-9885-24BFB9188B2F}">
      <dsp:nvSpPr>
        <dsp:cNvPr id="0" name=""/>
        <dsp:cNvSpPr/>
      </dsp:nvSpPr>
      <dsp:spPr>
        <a:xfrm rot="5400000">
          <a:off x="-169056" y="3203188"/>
          <a:ext cx="1127044" cy="788931"/>
        </a:xfrm>
        <a:prstGeom prst="chevron">
          <a:avLst/>
        </a:prstGeom>
        <a:solidFill>
          <a:schemeClr val="accent1">
            <a:shade val="50000"/>
            <a:hueOff val="-602913"/>
            <a:satOff val="-16564"/>
            <a:lumOff val="38096"/>
            <a:alphaOff val="0"/>
          </a:schemeClr>
        </a:solidFill>
        <a:ln w="15875" cap="flat" cmpd="sng" algn="ctr">
          <a:solidFill>
            <a:schemeClr val="accent1">
              <a:shade val="50000"/>
              <a:hueOff val="-602913"/>
              <a:satOff val="-16564"/>
              <a:lumOff val="380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ja-JP" altLang="en-US" sz="1200" kern="1200" dirty="0" smtClean="0"/>
            <a:t>被評価者からの説明</a:t>
          </a:r>
          <a:endParaRPr kumimoji="1" lang="ja-JP" altLang="en-US" sz="1200" kern="1200" dirty="0"/>
        </a:p>
      </dsp:txBody>
      <dsp:txXfrm rot="-5400000">
        <a:off x="1" y="3428598"/>
        <a:ext cx="788931" cy="338113"/>
      </dsp:txXfrm>
    </dsp:sp>
    <dsp:sp modelId="{BD9C6258-509C-4F34-9BAB-6AC3D7AA67A3}">
      <dsp:nvSpPr>
        <dsp:cNvPr id="0" name=""/>
        <dsp:cNvSpPr/>
      </dsp:nvSpPr>
      <dsp:spPr>
        <a:xfrm rot="5400000">
          <a:off x="2304289" y="1518773"/>
          <a:ext cx="732964" cy="3763680"/>
        </a:xfrm>
        <a:prstGeom prst="round2SameRect">
          <a:avLst/>
        </a:prstGeom>
        <a:solidFill>
          <a:schemeClr val="lt1">
            <a:alpha val="90000"/>
            <a:hueOff val="0"/>
            <a:satOff val="0"/>
            <a:lumOff val="0"/>
            <a:alphaOff val="0"/>
          </a:schemeClr>
        </a:solidFill>
        <a:ln w="15875" cap="flat" cmpd="sng" algn="ctr">
          <a:solidFill>
            <a:schemeClr val="accent1">
              <a:shade val="50000"/>
              <a:hueOff val="-602913"/>
              <a:satOff val="-16564"/>
              <a:lumOff val="380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u="none" kern="1200" dirty="0" smtClean="0"/>
            <a:t>被評価者からの自己申告等の内容について、被評価者からの説明を求める。</a:t>
          </a:r>
          <a:endParaRPr kumimoji="1" lang="ja-JP" altLang="en-US" sz="1600" u="none" kern="1200" dirty="0"/>
        </a:p>
      </dsp:txBody>
      <dsp:txXfrm rot="-5400000">
        <a:off x="788931" y="3069911"/>
        <a:ext cx="3727900" cy="661404"/>
      </dsp:txXfrm>
    </dsp:sp>
    <dsp:sp modelId="{10A87AAA-775B-4655-9A44-4B3EEEBC844B}">
      <dsp:nvSpPr>
        <dsp:cNvPr id="0" name=""/>
        <dsp:cNvSpPr/>
      </dsp:nvSpPr>
      <dsp:spPr>
        <a:xfrm rot="5400000">
          <a:off x="-169056" y="4213559"/>
          <a:ext cx="1127044" cy="788931"/>
        </a:xfrm>
        <a:prstGeom prst="chevron">
          <a:avLst/>
        </a:prstGeom>
        <a:solidFill>
          <a:schemeClr val="accent1">
            <a:shade val="50000"/>
            <a:hueOff val="-301456"/>
            <a:satOff val="-8282"/>
            <a:lumOff val="19048"/>
            <a:alphaOff val="0"/>
          </a:schemeClr>
        </a:solidFill>
        <a:ln w="15875" cap="flat" cmpd="sng" algn="ctr">
          <a:solidFill>
            <a:schemeClr val="accent1">
              <a:shade val="50000"/>
              <a:hueOff val="-301456"/>
              <a:satOff val="-8282"/>
              <a:lumOff val="190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ja-JP" altLang="en-US" sz="1300" kern="1200" dirty="0" smtClean="0"/>
            <a:t>指導・助言</a:t>
          </a:r>
          <a:endParaRPr kumimoji="1" lang="ja-JP" altLang="en-US" sz="1300" kern="1200" dirty="0"/>
        </a:p>
      </dsp:txBody>
      <dsp:txXfrm rot="-5400000">
        <a:off x="1" y="4438969"/>
        <a:ext cx="788931" cy="338113"/>
      </dsp:txXfrm>
    </dsp:sp>
    <dsp:sp modelId="{026F8CE7-F024-4B2D-958D-FC302B594758}">
      <dsp:nvSpPr>
        <dsp:cNvPr id="0" name=""/>
        <dsp:cNvSpPr/>
      </dsp:nvSpPr>
      <dsp:spPr>
        <a:xfrm rot="5400000">
          <a:off x="2304482" y="2528951"/>
          <a:ext cx="732579" cy="3763680"/>
        </a:xfrm>
        <a:prstGeom prst="round2SameRect">
          <a:avLst/>
        </a:prstGeom>
        <a:solidFill>
          <a:schemeClr val="lt1">
            <a:alpha val="90000"/>
            <a:hueOff val="0"/>
            <a:satOff val="0"/>
            <a:lumOff val="0"/>
            <a:alphaOff val="0"/>
          </a:schemeClr>
        </a:solidFill>
        <a:ln w="15875" cap="flat" cmpd="sng" algn="ctr">
          <a:solidFill>
            <a:schemeClr val="accent1">
              <a:shade val="50000"/>
              <a:hueOff val="-301456"/>
              <a:satOff val="-8282"/>
              <a:lumOff val="190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kumimoji="1" lang="ja-JP" altLang="en-US" sz="1200" kern="1200" dirty="0" smtClean="0"/>
            <a:t>被評価者の、その期における職務上の成果や行動についての評価者としての意見等を、</a:t>
          </a:r>
          <a:r>
            <a:rPr kumimoji="1" lang="ja-JP" altLang="en-US" sz="1200" u="sng" kern="1200" dirty="0" smtClean="0">
              <a:solidFill>
                <a:srgbClr val="FF0000"/>
              </a:solidFill>
            </a:rPr>
            <a:t>評価結果を踏まえ、客観的事実に即して説明する</a:t>
          </a:r>
          <a:r>
            <a:rPr kumimoji="1" lang="ja-JP" altLang="en-US" sz="1200" kern="1200" dirty="0" smtClean="0"/>
            <a:t>とともに、今後の業務遂行等にあたっての</a:t>
          </a:r>
          <a:r>
            <a:rPr kumimoji="1" lang="ja-JP" altLang="en-US" sz="1200" u="sng" kern="1200" dirty="0" smtClean="0">
              <a:solidFill>
                <a:srgbClr val="FF0000"/>
              </a:solidFill>
            </a:rPr>
            <a:t>指導・助言を行う。</a:t>
          </a:r>
          <a:endParaRPr kumimoji="1" lang="ja-JP" altLang="en-US" sz="1200" u="sng" kern="1200" dirty="0">
            <a:solidFill>
              <a:srgbClr val="FF0000"/>
            </a:solidFill>
          </a:endParaRPr>
        </a:p>
      </dsp:txBody>
      <dsp:txXfrm rot="-5400000">
        <a:off x="788932" y="4080263"/>
        <a:ext cx="3727918" cy="661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4C710-6F11-4024-9885-24BFB9188B2F}">
      <dsp:nvSpPr>
        <dsp:cNvPr id="0" name=""/>
        <dsp:cNvSpPr/>
      </dsp:nvSpPr>
      <dsp:spPr>
        <a:xfrm rot="5400000">
          <a:off x="-191709" y="192961"/>
          <a:ext cx="1278061" cy="894642"/>
        </a:xfrm>
        <a:prstGeom prst="chevron">
          <a:avLst/>
        </a:prstGeom>
        <a:solidFill>
          <a:schemeClr val="accent1">
            <a:shade val="50000"/>
            <a:hueOff val="0"/>
            <a:satOff val="0"/>
            <a:lumOff val="0"/>
            <a:alphaOff val="0"/>
          </a:schemeClr>
        </a:solidFill>
        <a:ln w="1587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ja-JP" altLang="en-US" sz="1200" kern="1200" dirty="0" smtClean="0"/>
            <a:t>業績評価の突発事項</a:t>
          </a:r>
          <a:endParaRPr kumimoji="1" lang="ja-JP" altLang="en-US" sz="1200" kern="1200" dirty="0"/>
        </a:p>
      </dsp:txBody>
      <dsp:txXfrm rot="-5400000">
        <a:off x="1" y="448572"/>
        <a:ext cx="894642" cy="383419"/>
      </dsp:txXfrm>
    </dsp:sp>
    <dsp:sp modelId="{BD9C6258-509C-4F34-9BAB-6AC3D7AA67A3}">
      <dsp:nvSpPr>
        <dsp:cNvPr id="0" name=""/>
        <dsp:cNvSpPr/>
      </dsp:nvSpPr>
      <dsp:spPr>
        <a:xfrm rot="5400000">
          <a:off x="2442781" y="-1546886"/>
          <a:ext cx="830739" cy="3927017"/>
        </a:xfrm>
        <a:prstGeom prst="round2SameRect">
          <a:avLst/>
        </a:prstGeom>
        <a:solidFill>
          <a:schemeClr val="lt1">
            <a:alpha val="90000"/>
            <a:hueOff val="0"/>
            <a:satOff val="0"/>
            <a:lumOff val="0"/>
            <a:alphaOff val="0"/>
          </a:schemeClr>
        </a:solidFill>
        <a:ln w="1587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kumimoji="1" lang="ja-JP" altLang="en-US" sz="1400" u="none" kern="1200" dirty="0" smtClean="0"/>
            <a:t>業績評価においては、設定目標以外の業務の達成状況や突発的事項等への対応状況等についても話し合い、時期以降の業務遂行、業務改善等に活用する。</a:t>
          </a:r>
          <a:endParaRPr kumimoji="1" lang="ja-JP" altLang="en-US" sz="1400" u="none" kern="1200" dirty="0"/>
        </a:p>
      </dsp:txBody>
      <dsp:txXfrm rot="-5400000">
        <a:off x="894643" y="41805"/>
        <a:ext cx="3886464" cy="749633"/>
      </dsp:txXfrm>
    </dsp:sp>
    <dsp:sp modelId="{6F3AD755-F22B-4933-9B6D-1433059E8B52}">
      <dsp:nvSpPr>
        <dsp:cNvPr id="0" name=""/>
        <dsp:cNvSpPr/>
      </dsp:nvSpPr>
      <dsp:spPr>
        <a:xfrm rot="5400000">
          <a:off x="-191709" y="1202629"/>
          <a:ext cx="1278061" cy="894642"/>
        </a:xfrm>
        <a:prstGeom prst="chevron">
          <a:avLst/>
        </a:prstGeom>
        <a:solidFill>
          <a:schemeClr val="accent1">
            <a:shade val="50000"/>
            <a:hueOff val="-753641"/>
            <a:satOff val="-20705"/>
            <a:lumOff val="47620"/>
            <a:alphaOff val="0"/>
          </a:schemeClr>
        </a:solidFill>
        <a:ln w="15875" cap="flat" cmpd="sng" algn="ctr">
          <a:solidFill>
            <a:schemeClr val="accent1">
              <a:shade val="50000"/>
              <a:hueOff val="-753641"/>
              <a:satOff val="-20705"/>
              <a:lumOff val="4762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kumimoji="1" lang="ja-JP" altLang="en-US" sz="1700" kern="1200" dirty="0" smtClean="0"/>
            <a:t>面談終了</a:t>
          </a:r>
          <a:endParaRPr kumimoji="1" lang="ja-JP" altLang="en-US" sz="1700" kern="1200" dirty="0"/>
        </a:p>
      </dsp:txBody>
      <dsp:txXfrm rot="-5400000">
        <a:off x="1" y="1458240"/>
        <a:ext cx="894642" cy="383419"/>
      </dsp:txXfrm>
    </dsp:sp>
    <dsp:sp modelId="{0F6FE91E-E17B-4C91-98CF-D45E06DD8E95}">
      <dsp:nvSpPr>
        <dsp:cNvPr id="0" name=""/>
        <dsp:cNvSpPr/>
      </dsp:nvSpPr>
      <dsp:spPr>
        <a:xfrm rot="5400000">
          <a:off x="2442781" y="-537218"/>
          <a:ext cx="830739" cy="3927017"/>
        </a:xfrm>
        <a:prstGeom prst="round2SameRect">
          <a:avLst/>
        </a:prstGeom>
        <a:solidFill>
          <a:schemeClr val="lt1">
            <a:alpha val="90000"/>
            <a:hueOff val="0"/>
            <a:satOff val="0"/>
            <a:lumOff val="0"/>
            <a:alphaOff val="0"/>
          </a:schemeClr>
        </a:solidFill>
        <a:ln w="15875" cap="flat" cmpd="sng" algn="ctr">
          <a:solidFill>
            <a:schemeClr val="accent1">
              <a:shade val="50000"/>
              <a:hueOff val="-753641"/>
              <a:satOff val="-20705"/>
              <a:lumOff val="476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smtClean="0"/>
            <a:t>面談の最後に、その職員を激励し、今後の教育活動への期待を伝える。</a:t>
          </a:r>
          <a:endParaRPr kumimoji="1" lang="ja-JP" altLang="en-US" sz="1600" kern="1200" dirty="0"/>
        </a:p>
      </dsp:txBody>
      <dsp:txXfrm rot="-5400000">
        <a:off x="894643" y="1051473"/>
        <a:ext cx="3886464" cy="7496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348"/>
          </a:xfrm>
          <a:prstGeom prst="rect">
            <a:avLst/>
          </a:prstGeom>
        </p:spPr>
        <p:txBody>
          <a:bodyPr vert="horz" lIns="91440" tIns="45720" rIns="91440" bIns="45720" rtlCol="0"/>
          <a:lstStyle>
            <a:lvl1pPr algn="r">
              <a:defRPr sz="1200"/>
            </a:lvl1pPr>
          </a:lstStyle>
          <a:p>
            <a:fld id="{40CE7DEC-907E-4764-97F7-5E4D1899F494}" type="datetimeFigureOut">
              <a:rPr kumimoji="1" lang="ja-JP" altLang="en-US" smtClean="0"/>
              <a:t>2023/4/21</a:t>
            </a:fld>
            <a:endParaRPr kumimoji="1" lang="ja-JP" altLang="en-US"/>
          </a:p>
        </p:txBody>
      </p:sp>
      <p:sp>
        <p:nvSpPr>
          <p:cNvPr id="4" name="スライド イメージ プレースホルダー 3"/>
          <p:cNvSpPr>
            <a:spLocks noGrp="1" noRot="1" noChangeAspect="1"/>
          </p:cNvSpPr>
          <p:nvPr>
            <p:ph type="sldImg" idx="2"/>
          </p:nvPr>
        </p:nvSpPr>
        <p:spPr>
          <a:xfrm>
            <a:off x="406400" y="1233488"/>
            <a:ext cx="5922963" cy="33321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51219"/>
            <a:ext cx="5388610" cy="388736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7"/>
            <a:ext cx="2918831"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7317"/>
            <a:ext cx="2918831" cy="495347"/>
          </a:xfrm>
          <a:prstGeom prst="rect">
            <a:avLst/>
          </a:prstGeom>
        </p:spPr>
        <p:txBody>
          <a:bodyPr vert="horz" lIns="91440" tIns="45720" rIns="91440" bIns="45720" rtlCol="0" anchor="b"/>
          <a:lstStyle>
            <a:lvl1pPr algn="r">
              <a:defRPr sz="1200"/>
            </a:lvl1pPr>
          </a:lstStyle>
          <a:p>
            <a:fld id="{4BD20546-32CC-438B-A331-6EB99D8F3BF7}" type="slidenum">
              <a:rPr kumimoji="1" lang="ja-JP" altLang="en-US" smtClean="0"/>
              <a:t>‹#›</a:t>
            </a:fld>
            <a:endParaRPr kumimoji="1" lang="ja-JP" altLang="en-US"/>
          </a:p>
        </p:txBody>
      </p:sp>
    </p:spTree>
    <p:extLst>
      <p:ext uri="{BB962C8B-B14F-4D97-AF65-F5344CB8AC3E}">
        <p14:creationId xmlns:p14="http://schemas.microsoft.com/office/powerpoint/2010/main" val="31615930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a:t>
            </a:fld>
            <a:endParaRPr kumimoji="1" lang="ja-JP" altLang="en-US"/>
          </a:p>
        </p:txBody>
      </p:sp>
    </p:spTree>
    <p:extLst>
      <p:ext uri="{BB962C8B-B14F-4D97-AF65-F5344CB8AC3E}">
        <p14:creationId xmlns:p14="http://schemas.microsoft.com/office/powerpoint/2010/main" val="283756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10</a:t>
            </a:fld>
            <a:endParaRPr kumimoji="1" lang="ja-JP" altLang="en-US"/>
          </a:p>
        </p:txBody>
      </p:sp>
    </p:spTree>
    <p:extLst>
      <p:ext uri="{BB962C8B-B14F-4D97-AF65-F5344CB8AC3E}">
        <p14:creationId xmlns:p14="http://schemas.microsoft.com/office/powerpoint/2010/main" val="344698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11</a:t>
            </a:fld>
            <a:endParaRPr kumimoji="1" lang="ja-JP" altLang="en-US"/>
          </a:p>
        </p:txBody>
      </p:sp>
    </p:spTree>
    <p:extLst>
      <p:ext uri="{BB962C8B-B14F-4D97-AF65-F5344CB8AC3E}">
        <p14:creationId xmlns:p14="http://schemas.microsoft.com/office/powerpoint/2010/main" val="11937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12</a:t>
            </a:fld>
            <a:endParaRPr kumimoji="1" lang="ja-JP" altLang="en-US"/>
          </a:p>
        </p:txBody>
      </p:sp>
    </p:spTree>
    <p:extLst>
      <p:ext uri="{BB962C8B-B14F-4D97-AF65-F5344CB8AC3E}">
        <p14:creationId xmlns:p14="http://schemas.microsoft.com/office/powerpoint/2010/main" val="165265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13</a:t>
            </a:fld>
            <a:endParaRPr kumimoji="1" lang="ja-JP" altLang="en-US"/>
          </a:p>
        </p:txBody>
      </p:sp>
    </p:spTree>
    <p:extLst>
      <p:ext uri="{BB962C8B-B14F-4D97-AF65-F5344CB8AC3E}">
        <p14:creationId xmlns:p14="http://schemas.microsoft.com/office/powerpoint/2010/main" val="1342065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14</a:t>
            </a:fld>
            <a:endParaRPr kumimoji="1" lang="ja-JP" altLang="en-US"/>
          </a:p>
        </p:txBody>
      </p:sp>
    </p:spTree>
    <p:extLst>
      <p:ext uri="{BB962C8B-B14F-4D97-AF65-F5344CB8AC3E}">
        <p14:creationId xmlns:p14="http://schemas.microsoft.com/office/powerpoint/2010/main" val="2202095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15</a:t>
            </a:fld>
            <a:endParaRPr kumimoji="1" lang="ja-JP" altLang="en-US"/>
          </a:p>
        </p:txBody>
      </p:sp>
    </p:spTree>
    <p:extLst>
      <p:ext uri="{BB962C8B-B14F-4D97-AF65-F5344CB8AC3E}">
        <p14:creationId xmlns:p14="http://schemas.microsoft.com/office/powerpoint/2010/main" val="255613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16</a:t>
            </a:fld>
            <a:endParaRPr kumimoji="1" lang="ja-JP" altLang="en-US"/>
          </a:p>
        </p:txBody>
      </p:sp>
    </p:spTree>
    <p:extLst>
      <p:ext uri="{BB962C8B-B14F-4D97-AF65-F5344CB8AC3E}">
        <p14:creationId xmlns:p14="http://schemas.microsoft.com/office/powerpoint/2010/main" val="277249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17</a:t>
            </a:fld>
            <a:endParaRPr kumimoji="1" lang="ja-JP" altLang="en-US"/>
          </a:p>
        </p:txBody>
      </p:sp>
    </p:spTree>
    <p:extLst>
      <p:ext uri="{BB962C8B-B14F-4D97-AF65-F5344CB8AC3E}">
        <p14:creationId xmlns:p14="http://schemas.microsoft.com/office/powerpoint/2010/main" val="261227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18</a:t>
            </a:fld>
            <a:endParaRPr kumimoji="1" lang="ja-JP" altLang="en-US"/>
          </a:p>
        </p:txBody>
      </p:sp>
    </p:spTree>
    <p:extLst>
      <p:ext uri="{BB962C8B-B14F-4D97-AF65-F5344CB8AC3E}">
        <p14:creationId xmlns:p14="http://schemas.microsoft.com/office/powerpoint/2010/main" val="219527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19</a:t>
            </a:fld>
            <a:endParaRPr kumimoji="1" lang="ja-JP" altLang="en-US"/>
          </a:p>
        </p:txBody>
      </p:sp>
    </p:spTree>
    <p:extLst>
      <p:ext uri="{BB962C8B-B14F-4D97-AF65-F5344CB8AC3E}">
        <p14:creationId xmlns:p14="http://schemas.microsoft.com/office/powerpoint/2010/main" val="30831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smtClean="0">
              <a:solidFill>
                <a:srgbClr val="0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a:t>
            </a:fld>
            <a:endParaRPr kumimoji="1" lang="ja-JP" altLang="en-US"/>
          </a:p>
        </p:txBody>
      </p:sp>
    </p:spTree>
    <p:extLst>
      <p:ext uri="{BB962C8B-B14F-4D97-AF65-F5344CB8AC3E}">
        <p14:creationId xmlns:p14="http://schemas.microsoft.com/office/powerpoint/2010/main" val="3762133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20</a:t>
            </a:fld>
            <a:endParaRPr kumimoji="1" lang="ja-JP" altLang="en-US"/>
          </a:p>
        </p:txBody>
      </p:sp>
    </p:spTree>
    <p:extLst>
      <p:ext uri="{BB962C8B-B14F-4D97-AF65-F5344CB8AC3E}">
        <p14:creationId xmlns:p14="http://schemas.microsoft.com/office/powerpoint/2010/main" val="673327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21</a:t>
            </a:fld>
            <a:endParaRPr kumimoji="1" lang="ja-JP" altLang="en-US"/>
          </a:p>
        </p:txBody>
      </p:sp>
    </p:spTree>
    <p:extLst>
      <p:ext uri="{BB962C8B-B14F-4D97-AF65-F5344CB8AC3E}">
        <p14:creationId xmlns:p14="http://schemas.microsoft.com/office/powerpoint/2010/main" val="78225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22</a:t>
            </a:fld>
            <a:endParaRPr kumimoji="1" lang="ja-JP" altLang="en-US"/>
          </a:p>
        </p:txBody>
      </p:sp>
    </p:spTree>
    <p:extLst>
      <p:ext uri="{BB962C8B-B14F-4D97-AF65-F5344CB8AC3E}">
        <p14:creationId xmlns:p14="http://schemas.microsoft.com/office/powerpoint/2010/main" val="2495125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23</a:t>
            </a:fld>
            <a:endParaRPr kumimoji="1" lang="ja-JP" altLang="en-US"/>
          </a:p>
        </p:txBody>
      </p:sp>
    </p:spTree>
    <p:extLst>
      <p:ext uri="{BB962C8B-B14F-4D97-AF65-F5344CB8AC3E}">
        <p14:creationId xmlns:p14="http://schemas.microsoft.com/office/powerpoint/2010/main" val="2054117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24</a:t>
            </a:fld>
            <a:endParaRPr kumimoji="1" lang="ja-JP" altLang="en-US"/>
          </a:p>
        </p:txBody>
      </p:sp>
    </p:spTree>
    <p:extLst>
      <p:ext uri="{BB962C8B-B14F-4D97-AF65-F5344CB8AC3E}">
        <p14:creationId xmlns:p14="http://schemas.microsoft.com/office/powerpoint/2010/main" val="904584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25</a:t>
            </a:fld>
            <a:endParaRPr kumimoji="1" lang="ja-JP" altLang="en-US"/>
          </a:p>
        </p:txBody>
      </p:sp>
    </p:spTree>
    <p:extLst>
      <p:ext uri="{BB962C8B-B14F-4D97-AF65-F5344CB8AC3E}">
        <p14:creationId xmlns:p14="http://schemas.microsoft.com/office/powerpoint/2010/main" val="1518346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26</a:t>
            </a:fld>
            <a:endParaRPr kumimoji="1" lang="ja-JP" altLang="en-US"/>
          </a:p>
        </p:txBody>
      </p:sp>
    </p:spTree>
    <p:extLst>
      <p:ext uri="{BB962C8B-B14F-4D97-AF65-F5344CB8AC3E}">
        <p14:creationId xmlns:p14="http://schemas.microsoft.com/office/powerpoint/2010/main" val="3462027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27</a:t>
            </a:fld>
            <a:endParaRPr kumimoji="1" lang="ja-JP" altLang="en-US"/>
          </a:p>
        </p:txBody>
      </p:sp>
    </p:spTree>
    <p:extLst>
      <p:ext uri="{BB962C8B-B14F-4D97-AF65-F5344CB8AC3E}">
        <p14:creationId xmlns:p14="http://schemas.microsoft.com/office/powerpoint/2010/main" val="1004516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28</a:t>
            </a:fld>
            <a:endParaRPr kumimoji="1" lang="ja-JP" altLang="en-US"/>
          </a:p>
        </p:txBody>
      </p:sp>
    </p:spTree>
    <p:extLst>
      <p:ext uri="{BB962C8B-B14F-4D97-AF65-F5344CB8AC3E}">
        <p14:creationId xmlns:p14="http://schemas.microsoft.com/office/powerpoint/2010/main" val="374735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29</a:t>
            </a:fld>
            <a:endParaRPr kumimoji="1" lang="ja-JP" altLang="en-US"/>
          </a:p>
        </p:txBody>
      </p:sp>
    </p:spTree>
    <p:extLst>
      <p:ext uri="{BB962C8B-B14F-4D97-AF65-F5344CB8AC3E}">
        <p14:creationId xmlns:p14="http://schemas.microsoft.com/office/powerpoint/2010/main" val="118526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solidFill>
                <a:schemeClr val="tx1"/>
              </a:solidFill>
            </a:endParaRPr>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a:t>
            </a:fld>
            <a:endParaRPr kumimoji="1" lang="ja-JP" altLang="en-US"/>
          </a:p>
        </p:txBody>
      </p:sp>
    </p:spTree>
    <p:extLst>
      <p:ext uri="{BB962C8B-B14F-4D97-AF65-F5344CB8AC3E}">
        <p14:creationId xmlns:p14="http://schemas.microsoft.com/office/powerpoint/2010/main" val="3823431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30</a:t>
            </a:fld>
            <a:endParaRPr kumimoji="1" lang="ja-JP" altLang="en-US"/>
          </a:p>
        </p:txBody>
      </p:sp>
    </p:spTree>
    <p:extLst>
      <p:ext uri="{BB962C8B-B14F-4D97-AF65-F5344CB8AC3E}">
        <p14:creationId xmlns:p14="http://schemas.microsoft.com/office/powerpoint/2010/main" val="361164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31</a:t>
            </a:fld>
            <a:endParaRPr kumimoji="1" lang="ja-JP" altLang="en-US"/>
          </a:p>
        </p:txBody>
      </p:sp>
    </p:spTree>
    <p:extLst>
      <p:ext uri="{BB962C8B-B14F-4D97-AF65-F5344CB8AC3E}">
        <p14:creationId xmlns:p14="http://schemas.microsoft.com/office/powerpoint/2010/main" val="2377716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n-lt"/>
            </a:endParaRPr>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32</a:t>
            </a:fld>
            <a:endParaRPr kumimoji="1" lang="ja-JP" altLang="en-US"/>
          </a:p>
        </p:txBody>
      </p:sp>
    </p:spTree>
    <p:extLst>
      <p:ext uri="{BB962C8B-B14F-4D97-AF65-F5344CB8AC3E}">
        <p14:creationId xmlns:p14="http://schemas.microsoft.com/office/powerpoint/2010/main" val="958958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33</a:t>
            </a:fld>
            <a:endParaRPr kumimoji="1" lang="ja-JP" altLang="en-US"/>
          </a:p>
        </p:txBody>
      </p:sp>
    </p:spTree>
    <p:extLst>
      <p:ext uri="{BB962C8B-B14F-4D97-AF65-F5344CB8AC3E}">
        <p14:creationId xmlns:p14="http://schemas.microsoft.com/office/powerpoint/2010/main" val="2669035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34</a:t>
            </a:fld>
            <a:endParaRPr kumimoji="1" lang="ja-JP" altLang="en-US"/>
          </a:p>
        </p:txBody>
      </p:sp>
    </p:spTree>
    <p:extLst>
      <p:ext uri="{BB962C8B-B14F-4D97-AF65-F5344CB8AC3E}">
        <p14:creationId xmlns:p14="http://schemas.microsoft.com/office/powerpoint/2010/main" val="2039435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35</a:t>
            </a:fld>
            <a:endParaRPr kumimoji="1" lang="ja-JP" altLang="en-US"/>
          </a:p>
        </p:txBody>
      </p:sp>
    </p:spTree>
    <p:extLst>
      <p:ext uri="{BB962C8B-B14F-4D97-AF65-F5344CB8AC3E}">
        <p14:creationId xmlns:p14="http://schemas.microsoft.com/office/powerpoint/2010/main" val="400616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36</a:t>
            </a:fld>
            <a:endParaRPr kumimoji="1" lang="ja-JP" altLang="en-US"/>
          </a:p>
        </p:txBody>
      </p:sp>
    </p:spTree>
    <p:extLst>
      <p:ext uri="{BB962C8B-B14F-4D97-AF65-F5344CB8AC3E}">
        <p14:creationId xmlns:p14="http://schemas.microsoft.com/office/powerpoint/2010/main" val="1197360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37</a:t>
            </a:fld>
            <a:endParaRPr kumimoji="1" lang="ja-JP" altLang="en-US"/>
          </a:p>
        </p:txBody>
      </p:sp>
    </p:spTree>
    <p:extLst>
      <p:ext uri="{BB962C8B-B14F-4D97-AF65-F5344CB8AC3E}">
        <p14:creationId xmlns:p14="http://schemas.microsoft.com/office/powerpoint/2010/main" val="3312295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38</a:t>
            </a:fld>
            <a:endParaRPr kumimoji="1" lang="ja-JP" altLang="en-US"/>
          </a:p>
        </p:txBody>
      </p:sp>
    </p:spTree>
    <p:extLst>
      <p:ext uri="{BB962C8B-B14F-4D97-AF65-F5344CB8AC3E}">
        <p14:creationId xmlns:p14="http://schemas.microsoft.com/office/powerpoint/2010/main" val="1246928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39</a:t>
            </a:fld>
            <a:endParaRPr kumimoji="1" lang="ja-JP" altLang="en-US"/>
          </a:p>
        </p:txBody>
      </p:sp>
    </p:spTree>
    <p:extLst>
      <p:ext uri="{BB962C8B-B14F-4D97-AF65-F5344CB8AC3E}">
        <p14:creationId xmlns:p14="http://schemas.microsoft.com/office/powerpoint/2010/main" val="255638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4</a:t>
            </a:fld>
            <a:endParaRPr kumimoji="1" lang="ja-JP" altLang="en-US"/>
          </a:p>
        </p:txBody>
      </p:sp>
    </p:spTree>
    <p:extLst>
      <p:ext uri="{BB962C8B-B14F-4D97-AF65-F5344CB8AC3E}">
        <p14:creationId xmlns:p14="http://schemas.microsoft.com/office/powerpoint/2010/main" val="1435932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40</a:t>
            </a:fld>
            <a:endParaRPr kumimoji="1" lang="ja-JP" altLang="en-US"/>
          </a:p>
        </p:txBody>
      </p:sp>
    </p:spTree>
    <p:extLst>
      <p:ext uri="{BB962C8B-B14F-4D97-AF65-F5344CB8AC3E}">
        <p14:creationId xmlns:p14="http://schemas.microsoft.com/office/powerpoint/2010/main" val="2812995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41</a:t>
            </a:fld>
            <a:endParaRPr kumimoji="1" lang="ja-JP" altLang="en-US"/>
          </a:p>
        </p:txBody>
      </p:sp>
    </p:spTree>
    <p:extLst>
      <p:ext uri="{BB962C8B-B14F-4D97-AF65-F5344CB8AC3E}">
        <p14:creationId xmlns:p14="http://schemas.microsoft.com/office/powerpoint/2010/main" val="3706699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42</a:t>
            </a:fld>
            <a:endParaRPr kumimoji="1" lang="ja-JP" altLang="en-US"/>
          </a:p>
        </p:txBody>
      </p:sp>
    </p:spTree>
    <p:extLst>
      <p:ext uri="{BB962C8B-B14F-4D97-AF65-F5344CB8AC3E}">
        <p14:creationId xmlns:p14="http://schemas.microsoft.com/office/powerpoint/2010/main" val="1328795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43</a:t>
            </a:fld>
            <a:endParaRPr kumimoji="1" lang="ja-JP" altLang="en-US"/>
          </a:p>
        </p:txBody>
      </p:sp>
    </p:spTree>
    <p:extLst>
      <p:ext uri="{BB962C8B-B14F-4D97-AF65-F5344CB8AC3E}">
        <p14:creationId xmlns:p14="http://schemas.microsoft.com/office/powerpoint/2010/main" val="213987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5</a:t>
            </a:fld>
            <a:endParaRPr kumimoji="1" lang="ja-JP" altLang="en-US"/>
          </a:p>
        </p:txBody>
      </p:sp>
    </p:spTree>
    <p:extLst>
      <p:ext uri="{BB962C8B-B14F-4D97-AF65-F5344CB8AC3E}">
        <p14:creationId xmlns:p14="http://schemas.microsoft.com/office/powerpoint/2010/main" val="57016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6</a:t>
            </a:fld>
            <a:endParaRPr kumimoji="1" lang="ja-JP" altLang="en-US"/>
          </a:p>
        </p:txBody>
      </p:sp>
    </p:spTree>
    <p:extLst>
      <p:ext uri="{BB962C8B-B14F-4D97-AF65-F5344CB8AC3E}">
        <p14:creationId xmlns:p14="http://schemas.microsoft.com/office/powerpoint/2010/main" val="595750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7</a:t>
            </a:fld>
            <a:endParaRPr kumimoji="1" lang="ja-JP" altLang="en-US"/>
          </a:p>
        </p:txBody>
      </p:sp>
    </p:spTree>
    <p:extLst>
      <p:ext uri="{BB962C8B-B14F-4D97-AF65-F5344CB8AC3E}">
        <p14:creationId xmlns:p14="http://schemas.microsoft.com/office/powerpoint/2010/main" val="372947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8</a:t>
            </a:fld>
            <a:endParaRPr kumimoji="1" lang="ja-JP" altLang="en-US"/>
          </a:p>
        </p:txBody>
      </p:sp>
    </p:spTree>
    <p:extLst>
      <p:ext uri="{BB962C8B-B14F-4D97-AF65-F5344CB8AC3E}">
        <p14:creationId xmlns:p14="http://schemas.microsoft.com/office/powerpoint/2010/main" val="2366729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D20546-32CC-438B-A331-6EB99D8F3BF7}" type="slidenum">
              <a:rPr kumimoji="1" lang="ja-JP" altLang="en-US" smtClean="0"/>
              <a:t>9</a:t>
            </a:fld>
            <a:endParaRPr kumimoji="1" lang="ja-JP" altLang="en-US"/>
          </a:p>
        </p:txBody>
      </p:sp>
    </p:spTree>
    <p:extLst>
      <p:ext uri="{BB962C8B-B14F-4D97-AF65-F5344CB8AC3E}">
        <p14:creationId xmlns:p14="http://schemas.microsoft.com/office/powerpoint/2010/main" val="943677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42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312235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157288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21368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84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80453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10362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345541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135539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528BBA8-EF55-4F06-A812-34FD5E52694F}" type="datetimeFigureOut">
              <a:rPr kumimoji="1" lang="ja-JP" altLang="en-US" smtClean="0"/>
              <a:t>2023/4/21</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538353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528BBA8-EF55-4F06-A812-34FD5E52694F}" type="datetimeFigureOut">
              <a:rPr kumimoji="1" lang="ja-JP" altLang="en-US" smtClean="0"/>
              <a:t>2023/4/21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2558CB-2532-4833-AD1A-A35BE961DDEB}" type="slidenum">
              <a:rPr kumimoji="1" lang="ja-JP" altLang="en-US" smtClean="0"/>
              <a:t>‹#›</a:t>
            </a:fld>
            <a:endParaRPr kumimoji="1" lang="ja-JP" altLang="en-US"/>
          </a:p>
        </p:txBody>
      </p:sp>
    </p:spTree>
    <p:extLst>
      <p:ext uri="{BB962C8B-B14F-4D97-AF65-F5344CB8AC3E}">
        <p14:creationId xmlns:p14="http://schemas.microsoft.com/office/powerpoint/2010/main" val="1881299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528BBA8-EF55-4F06-A812-34FD5E52694F}" type="datetimeFigureOut">
              <a:rPr kumimoji="1" lang="ja-JP" altLang="en-US" smtClean="0"/>
              <a:t>2023/4/21</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32558CB-2532-4833-AD1A-A35BE961DDEB}"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9274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0.emf"/><Relationship Id="rId2" Type="http://schemas.microsoft.com/office/2007/relationships/media" Target="../media/media1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3.xml"/><Relationship Id="rId11" Type="http://schemas.openxmlformats.org/officeDocument/2006/relationships/image" Target="../media/image2.png"/><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26.m4a"/><Relationship Id="rId7" Type="http://schemas.openxmlformats.org/officeDocument/2006/relationships/image" Target="../media/image20.emf"/><Relationship Id="rId2" Type="http://schemas.microsoft.com/office/2007/relationships/media" Target="../media/media26.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6.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21.emf"/></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7.m4a"/><Relationship Id="rId7" Type="http://schemas.openxmlformats.org/officeDocument/2006/relationships/image" Target="../media/image22.emf"/><Relationship Id="rId2" Type="http://schemas.microsoft.com/office/2007/relationships/media" Target="../media/media27.m4a"/><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2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8.m4a"/><Relationship Id="rId7" Type="http://schemas.openxmlformats.org/officeDocument/2006/relationships/image" Target="../media/image24.emf"/><Relationship Id="rId2" Type="http://schemas.microsoft.com/office/2007/relationships/media" Target="../media/media28.m4a"/><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9.m4a"/><Relationship Id="rId7" Type="http://schemas.openxmlformats.org/officeDocument/2006/relationships/image" Target="../media/image25.emf"/><Relationship Id="rId2" Type="http://schemas.microsoft.com/office/2007/relationships/media" Target="../media/media29.m4a"/><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notesSlide" Target="../notesSlides/notesSlide29.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30.m4a"/><Relationship Id="rId7" Type="http://schemas.openxmlformats.org/officeDocument/2006/relationships/image" Target="../media/image26.emf"/><Relationship Id="rId2" Type="http://schemas.microsoft.com/office/2007/relationships/media" Target="../media/media30.m4a"/><Relationship Id="rId1" Type="http://schemas.openxmlformats.org/officeDocument/2006/relationships/vmlDrawing" Target="../drawings/vmlDrawing6.vml"/><Relationship Id="rId6" Type="http://schemas.openxmlformats.org/officeDocument/2006/relationships/oleObject" Target="../embeddings/oleObject7.bin"/><Relationship Id="rId11" Type="http://schemas.openxmlformats.org/officeDocument/2006/relationships/image" Target="../media/image2.png"/><Relationship Id="rId5" Type="http://schemas.openxmlformats.org/officeDocument/2006/relationships/notesSlide" Target="../notesSlides/notesSlide30.xml"/><Relationship Id="rId10" Type="http://schemas.openxmlformats.org/officeDocument/2006/relationships/image" Target="../media/image27.emf"/><Relationship Id="rId4" Type="http://schemas.openxmlformats.org/officeDocument/2006/relationships/slideLayout" Target="../slideLayouts/slideLayout7.xml"/><Relationship Id="rId9"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2.m4a"/><Relationship Id="rId7" Type="http://schemas.openxmlformats.org/officeDocument/2006/relationships/image" Target="../media/image29.emf"/><Relationship Id="rId2" Type="http://schemas.microsoft.com/office/2007/relationships/media" Target="../media/media32.m4a"/><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3.m4a"/><Relationship Id="rId7" Type="http://schemas.openxmlformats.org/officeDocument/2006/relationships/image" Target="../media/image30.emf"/><Relationship Id="rId2" Type="http://schemas.microsoft.com/office/2007/relationships/media" Target="../media/media33.m4a"/><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34.m4a"/><Relationship Id="rId7" Type="http://schemas.openxmlformats.org/officeDocument/2006/relationships/image" Target="../media/image31.emf"/><Relationship Id="rId2" Type="http://schemas.microsoft.com/office/2007/relationships/media" Target="../media/media34.m4a"/><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notesSlide" Target="../notesSlides/notesSlide34.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35.m4a"/><Relationship Id="rId7" Type="http://schemas.openxmlformats.org/officeDocument/2006/relationships/image" Target="../media/image32.emf"/><Relationship Id="rId2" Type="http://schemas.microsoft.com/office/2007/relationships/media" Target="../media/media35.m4a"/><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notesSlide" Target="../notesSlides/notesSlide35.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36.m4a"/><Relationship Id="rId7" Type="http://schemas.openxmlformats.org/officeDocument/2006/relationships/image" Target="../media/image33.emf"/><Relationship Id="rId2" Type="http://schemas.microsoft.com/office/2007/relationships/media" Target="../media/media36.m4a"/><Relationship Id="rId1" Type="http://schemas.openxmlformats.org/officeDocument/2006/relationships/vmlDrawing" Target="../drawings/vmlDrawing11.vml"/><Relationship Id="rId6" Type="http://schemas.openxmlformats.org/officeDocument/2006/relationships/oleObject" Target="../embeddings/oleObject13.bin"/><Relationship Id="rId5" Type="http://schemas.openxmlformats.org/officeDocument/2006/relationships/notesSlide" Target="../notesSlides/notesSlide3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image" Target="../media/image2.png"/><Relationship Id="rId10" Type="http://schemas.openxmlformats.org/officeDocument/2006/relationships/diagramData" Target="../diagrams/data5.xml"/><Relationship Id="rId4" Type="http://schemas.openxmlformats.org/officeDocument/2006/relationships/notesSlide" Target="../notesSlides/notesSlide38.xml"/><Relationship Id="rId9" Type="http://schemas.microsoft.com/office/2007/relationships/diagramDrawing" Target="../diagrams/drawing4.xml"/><Relationship Id="rId14" Type="http://schemas.microsoft.com/office/2007/relationships/diagramDrawing" Target="../diagrams/drawing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2.png"/><Relationship Id="rId10" Type="http://schemas.openxmlformats.org/officeDocument/2006/relationships/diagramData" Target="../diagrams/data2.xml"/><Relationship Id="rId4" Type="http://schemas.openxmlformats.org/officeDocument/2006/relationships/notesSlide" Target="../notesSlides/notesSlide6.xml"/><Relationship Id="rId9" Type="http://schemas.microsoft.com/office/2007/relationships/diagramDrawing" Target="../diagrams/drawing1.xml"/><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crdownload"/><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97280" y="758952"/>
            <a:ext cx="10058400" cy="3043027"/>
          </a:xfrm>
        </p:spPr>
        <p:txBody>
          <a:bodyPr/>
          <a:lstStyle/>
          <a:p>
            <a:pPr algn="ctr"/>
            <a:r>
              <a:rPr kumimoji="1" lang="ja-JP" altLang="en-US" dirty="0" smtClean="0"/>
              <a:t>評価者研修</a:t>
            </a:r>
            <a:endParaRPr kumimoji="1" lang="ja-JP" altLang="en-US" dirty="0"/>
          </a:p>
        </p:txBody>
      </p:sp>
      <p:sp>
        <p:nvSpPr>
          <p:cNvPr id="3" name="サブタイトル 2"/>
          <p:cNvSpPr>
            <a:spLocks noGrp="1"/>
          </p:cNvSpPr>
          <p:nvPr>
            <p:ph type="subTitle" idx="1"/>
          </p:nvPr>
        </p:nvSpPr>
        <p:spPr>
          <a:xfrm>
            <a:off x="127462" y="4472245"/>
            <a:ext cx="11992494" cy="1770613"/>
          </a:xfrm>
        </p:spPr>
        <p:txBody>
          <a:bodyPr>
            <a:normAutofit/>
          </a:bodyPr>
          <a:lstStyle/>
          <a:p>
            <a:pPr algn="ctr"/>
            <a:r>
              <a:rPr lang="ja-JP" altLang="en-US" dirty="0" smtClean="0"/>
              <a:t>～教職員人事評価制度について～</a:t>
            </a:r>
            <a:endParaRPr lang="en-US" altLang="ja-JP" dirty="0" smtClean="0"/>
          </a:p>
          <a:p>
            <a:pPr algn="r"/>
            <a:endParaRPr lang="en-US" altLang="ja-JP" dirty="0"/>
          </a:p>
          <a:p>
            <a:pPr algn="r"/>
            <a:endParaRPr lang="en-US" altLang="ja-JP" sz="1600" dirty="0"/>
          </a:p>
          <a:p>
            <a:r>
              <a:rPr lang="ja-JP" altLang="en-US" sz="1600" dirty="0"/>
              <a:t>　</a:t>
            </a:r>
            <a:r>
              <a:rPr lang="ja-JP" altLang="en-US" sz="1600" dirty="0" smtClean="0"/>
              <a:t>　　　　　　　　　　　　　　　　　　　　　　　　　　　　　　　　　　　　　　　　　　　　　　　　　　　熊本県教育委員会　</a:t>
            </a:r>
            <a:r>
              <a:rPr kumimoji="1" lang="ja-JP" altLang="en-US" sz="1600" dirty="0" smtClean="0"/>
              <a:t>学校人事課</a:t>
            </a:r>
            <a:endParaRPr kumimoji="1" lang="en-US" altLang="ja-JP" sz="1600" dirty="0" smtClean="0"/>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1379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644381" y="1273003"/>
            <a:ext cx="3467083" cy="3300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a:t>
            </a:r>
            <a:r>
              <a:rPr kumimoji="1" lang="ja-JP" altLang="en-US" sz="2000" dirty="0" smtClean="0">
                <a:solidFill>
                  <a:schemeClr val="tx1"/>
                </a:solidFill>
              </a:rPr>
              <a:t>　一般的な目標設定手順３</a:t>
            </a:r>
            <a:endParaRPr kumimoji="1" lang="ja-JP" altLang="en-US" sz="2000" dirty="0">
              <a:solidFill>
                <a:schemeClr val="tx1"/>
              </a:solidFill>
            </a:endParaRPr>
          </a:p>
        </p:txBody>
      </p:sp>
      <p:sp>
        <p:nvSpPr>
          <p:cNvPr id="3" name="正方形/長方形 2"/>
          <p:cNvSpPr/>
          <p:nvPr/>
        </p:nvSpPr>
        <p:spPr>
          <a:xfrm>
            <a:off x="4085506" y="1254740"/>
            <a:ext cx="3266524" cy="3300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a:t>
            </a:r>
            <a:r>
              <a:rPr kumimoji="1" lang="ja-JP" altLang="en-US" sz="2000" dirty="0" smtClean="0">
                <a:solidFill>
                  <a:schemeClr val="tx1"/>
                </a:solidFill>
              </a:rPr>
              <a:t>　一般的な目標設定手順２</a:t>
            </a:r>
            <a:endParaRPr kumimoji="1" lang="ja-JP" altLang="en-US" sz="2000" dirty="0">
              <a:solidFill>
                <a:schemeClr val="tx1"/>
              </a:solidFill>
            </a:endParaRPr>
          </a:p>
        </p:txBody>
      </p:sp>
      <p:sp>
        <p:nvSpPr>
          <p:cNvPr id="4" name="正方形/長方形 3"/>
          <p:cNvSpPr/>
          <p:nvPr/>
        </p:nvSpPr>
        <p:spPr>
          <a:xfrm>
            <a:off x="362500" y="1254741"/>
            <a:ext cx="3564703" cy="3300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　</a:t>
            </a:r>
            <a:r>
              <a:rPr kumimoji="1" lang="ja-JP" altLang="en-US" sz="2000" dirty="0" smtClean="0">
                <a:solidFill>
                  <a:schemeClr val="tx1"/>
                </a:solidFill>
              </a:rPr>
              <a:t>一般的な目標設定手順１</a:t>
            </a:r>
            <a:endParaRPr kumimoji="1" lang="ja-JP" altLang="en-US" sz="2000" dirty="0">
              <a:solidFill>
                <a:schemeClr val="tx1"/>
              </a:solidFill>
            </a:endParaRPr>
          </a:p>
        </p:txBody>
      </p:sp>
      <p:sp>
        <p:nvSpPr>
          <p:cNvPr id="5" name="角丸四角形 4"/>
          <p:cNvSpPr/>
          <p:nvPr/>
        </p:nvSpPr>
        <p:spPr>
          <a:xfrm>
            <a:off x="470264" y="1670711"/>
            <a:ext cx="3499465" cy="4255701"/>
          </a:xfrm>
          <a:prstGeom prst="roundRect">
            <a:avLst/>
          </a:prstGeom>
          <a:solidFill>
            <a:srgbClr val="CCFF99"/>
          </a:solidFill>
          <a:ln w="254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222" y="4060800"/>
            <a:ext cx="1433680" cy="1814785"/>
          </a:xfrm>
          <a:prstGeom prst="rect">
            <a:avLst/>
          </a:prstGeom>
        </p:spPr>
      </p:pic>
      <p:sp>
        <p:nvSpPr>
          <p:cNvPr id="7" name="正方形/長方形 6"/>
          <p:cNvSpPr/>
          <p:nvPr/>
        </p:nvSpPr>
        <p:spPr>
          <a:xfrm>
            <a:off x="1558256" y="2273770"/>
            <a:ext cx="2325890" cy="2694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dirty="0" smtClean="0">
                <a:solidFill>
                  <a:schemeClr val="tx1"/>
                </a:solidFill>
              </a:rPr>
              <a:t>学校教育目標達成のために、</a:t>
            </a:r>
            <a:r>
              <a:rPr kumimoji="1" lang="ja-JP" altLang="en-US" u="sng" dirty="0" smtClean="0">
                <a:solidFill>
                  <a:srgbClr val="FF0000"/>
                </a:solidFill>
              </a:rPr>
              <a:t>自分に求められる課題、自分の状況、レベルについて客観的視点で確認</a:t>
            </a:r>
            <a:r>
              <a:rPr kumimoji="1" lang="ja-JP" altLang="en-US" dirty="0" smtClean="0">
                <a:solidFill>
                  <a:schemeClr val="tx1"/>
                </a:solidFill>
              </a:rPr>
              <a:t>する。</a:t>
            </a:r>
            <a:endParaRPr kumimoji="1" lang="ja-JP" altLang="en-US" dirty="0">
              <a:solidFill>
                <a:schemeClr val="tx1"/>
              </a:solidFill>
            </a:endParaRPr>
          </a:p>
        </p:txBody>
      </p:sp>
      <p:sp>
        <p:nvSpPr>
          <p:cNvPr id="8" name="正方形/長方形 7"/>
          <p:cNvSpPr/>
          <p:nvPr/>
        </p:nvSpPr>
        <p:spPr>
          <a:xfrm>
            <a:off x="721205" y="2044652"/>
            <a:ext cx="2997582"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smtClean="0">
                <a:solidFill>
                  <a:srgbClr val="FF0000"/>
                </a:solidFill>
              </a:rPr>
              <a:t>現状の把握</a:t>
            </a:r>
            <a:endParaRPr kumimoji="1" lang="ja-JP" altLang="en-US" sz="2000" u="sng" dirty="0">
              <a:solidFill>
                <a:srgbClr val="FF0000"/>
              </a:solidFill>
            </a:endParaRPr>
          </a:p>
        </p:txBody>
      </p:sp>
      <p:sp>
        <p:nvSpPr>
          <p:cNvPr id="9" name="右矢印 8"/>
          <p:cNvSpPr/>
          <p:nvPr/>
        </p:nvSpPr>
        <p:spPr>
          <a:xfrm>
            <a:off x="4085506" y="3774306"/>
            <a:ext cx="356413" cy="694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519412" y="1661149"/>
            <a:ext cx="2483001" cy="4255701"/>
          </a:xfrm>
          <a:prstGeom prst="roundRect">
            <a:avLst/>
          </a:prstGeom>
          <a:solidFill>
            <a:srgbClr val="FFFFCC"/>
          </a:solidFill>
          <a:ln w="254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291079" y="2092149"/>
            <a:ext cx="2997582"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u="sng" dirty="0" smtClean="0">
                <a:solidFill>
                  <a:srgbClr val="FF0000"/>
                </a:solidFill>
              </a:rPr>
              <a:t>目指すべき姿の設定</a:t>
            </a:r>
            <a:endParaRPr kumimoji="1" lang="ja-JP" altLang="en-US" u="sng" dirty="0">
              <a:solidFill>
                <a:srgbClr val="FF0000"/>
              </a:solidFill>
            </a:endParaRPr>
          </a:p>
        </p:txBody>
      </p:sp>
      <p:sp>
        <p:nvSpPr>
          <p:cNvPr id="12" name="正方形/長方形 11"/>
          <p:cNvSpPr/>
          <p:nvPr/>
        </p:nvSpPr>
        <p:spPr>
          <a:xfrm>
            <a:off x="4669341" y="2498559"/>
            <a:ext cx="2241058" cy="197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dirty="0" smtClean="0">
                <a:solidFill>
                  <a:schemeClr val="tx1"/>
                </a:solidFill>
              </a:rPr>
              <a:t>将来を見通した上で「自分が目指すべき姿」を各自</a:t>
            </a:r>
            <a:r>
              <a:rPr kumimoji="1" lang="ja-JP" altLang="en-US" u="sng" dirty="0" smtClean="0">
                <a:solidFill>
                  <a:srgbClr val="FF0000"/>
                </a:solidFill>
              </a:rPr>
              <a:t>できるだけ具体的に描く。</a:t>
            </a:r>
            <a:endParaRPr kumimoji="1" lang="ja-JP" altLang="en-US" u="sng" dirty="0">
              <a:solidFill>
                <a:srgbClr val="FF0000"/>
              </a:solidFill>
            </a:endParaRPr>
          </a:p>
        </p:txBody>
      </p:sp>
      <p:sp>
        <p:nvSpPr>
          <p:cNvPr id="13" name="右矢印 12"/>
          <p:cNvSpPr/>
          <p:nvPr/>
        </p:nvSpPr>
        <p:spPr>
          <a:xfrm>
            <a:off x="7062902" y="3736577"/>
            <a:ext cx="356413" cy="694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7448336" y="1661149"/>
            <a:ext cx="4498361" cy="4255701"/>
          </a:xfrm>
          <a:prstGeom prst="roundRect">
            <a:avLst/>
          </a:prstGeom>
          <a:solidFill>
            <a:srgbClr val="FFCCFF"/>
          </a:solid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8042460" y="2044652"/>
            <a:ext cx="2997582"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u="sng" dirty="0" smtClean="0">
                <a:solidFill>
                  <a:srgbClr val="FF0000"/>
                </a:solidFill>
              </a:rPr>
              <a:t>目標設定</a:t>
            </a:r>
            <a:endParaRPr kumimoji="1" lang="ja-JP" altLang="en-US" sz="2000" u="sng" dirty="0">
              <a:solidFill>
                <a:srgbClr val="FF0000"/>
              </a:solidFill>
            </a:endParaRPr>
          </a:p>
        </p:txBody>
      </p:sp>
      <p:cxnSp>
        <p:nvCxnSpPr>
          <p:cNvPr id="16" name="直線コネクタ 15"/>
          <p:cNvCxnSpPr/>
          <p:nvPr/>
        </p:nvCxnSpPr>
        <p:spPr>
          <a:xfrm>
            <a:off x="8675105" y="3532865"/>
            <a:ext cx="0" cy="18446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8659319" y="5377475"/>
            <a:ext cx="27043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楕円 17"/>
          <p:cNvSpPr/>
          <p:nvPr/>
        </p:nvSpPr>
        <p:spPr>
          <a:xfrm>
            <a:off x="10761970" y="3558173"/>
            <a:ext cx="247507" cy="247931"/>
          </a:xfrm>
          <a:prstGeom prst="ellipse">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吹き出し 18"/>
          <p:cNvSpPr/>
          <p:nvPr/>
        </p:nvSpPr>
        <p:spPr>
          <a:xfrm rot="16200000">
            <a:off x="10753586" y="2352166"/>
            <a:ext cx="322041" cy="1344252"/>
          </a:xfrm>
          <a:prstGeom prst="wedgeRoundRectCallout">
            <a:avLst>
              <a:gd name="adj1" fmla="val -76288"/>
              <a:gd name="adj2" fmla="val 7328"/>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目指すべき姿</a:t>
            </a:r>
            <a:endParaRPr kumimoji="1" lang="ja-JP" altLang="en-US" sz="1400" dirty="0">
              <a:solidFill>
                <a:schemeClr val="tx1"/>
              </a:solidFill>
            </a:endParaRPr>
          </a:p>
        </p:txBody>
      </p:sp>
      <p:cxnSp>
        <p:nvCxnSpPr>
          <p:cNvPr id="20" name="直線矢印コネクタ 19"/>
          <p:cNvCxnSpPr/>
          <p:nvPr/>
        </p:nvCxnSpPr>
        <p:spPr>
          <a:xfrm flipV="1">
            <a:off x="8652788" y="3762010"/>
            <a:ext cx="2090057" cy="106565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8685792" y="4358140"/>
            <a:ext cx="921277" cy="1013016"/>
          </a:xfrm>
          <a:prstGeom prst="rect">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8668191" y="3972536"/>
            <a:ext cx="1622547" cy="1397542"/>
          </a:xfrm>
          <a:prstGeom prst="rect">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7778703" y="4223061"/>
            <a:ext cx="973994"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上期目標</a:t>
            </a:r>
            <a:endParaRPr kumimoji="1" lang="ja-JP" altLang="en-US" sz="1400" dirty="0">
              <a:solidFill>
                <a:schemeClr val="tx1"/>
              </a:solidFill>
            </a:endParaRPr>
          </a:p>
        </p:txBody>
      </p:sp>
      <p:sp>
        <p:nvSpPr>
          <p:cNvPr id="24" name="正方形/長方形 23"/>
          <p:cNvSpPr/>
          <p:nvPr/>
        </p:nvSpPr>
        <p:spPr>
          <a:xfrm>
            <a:off x="7816286" y="3804651"/>
            <a:ext cx="920588" cy="33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下</a:t>
            </a:r>
            <a:r>
              <a:rPr kumimoji="1" lang="ja-JP" altLang="en-US" sz="1400" dirty="0" smtClean="0">
                <a:solidFill>
                  <a:schemeClr val="tx1"/>
                </a:solidFill>
              </a:rPr>
              <a:t>期目標</a:t>
            </a:r>
            <a:endParaRPr kumimoji="1" lang="ja-JP" altLang="en-US" sz="1400" dirty="0">
              <a:solidFill>
                <a:schemeClr val="tx1"/>
              </a:solidFill>
            </a:endParaRPr>
          </a:p>
        </p:txBody>
      </p:sp>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81774" y="3798561"/>
            <a:ext cx="1439230" cy="1680582"/>
          </a:xfrm>
          <a:prstGeom prst="rect">
            <a:avLst/>
          </a:prstGeom>
        </p:spPr>
      </p:pic>
      <p:sp>
        <p:nvSpPr>
          <p:cNvPr id="26" name="楕円 25"/>
          <p:cNvSpPr/>
          <p:nvPr/>
        </p:nvSpPr>
        <p:spPr>
          <a:xfrm>
            <a:off x="9462081" y="4220769"/>
            <a:ext cx="247507" cy="247931"/>
          </a:xfrm>
          <a:prstGeom prst="ellipse">
            <a:avLst/>
          </a:prstGeom>
          <a:solidFill>
            <a:srgbClr val="FF9933"/>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10140778" y="3876397"/>
            <a:ext cx="247507" cy="247931"/>
          </a:xfrm>
          <a:prstGeom prst="ellipse">
            <a:avLst/>
          </a:prstGeom>
          <a:solidFill>
            <a:srgbClr val="FF9933"/>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7812538" y="3877475"/>
            <a:ext cx="0" cy="154851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477118" y="4625895"/>
            <a:ext cx="754559" cy="512790"/>
          </a:xfrm>
          <a:prstGeom prst="rect">
            <a:avLst/>
          </a:prstGeom>
          <a:solidFill>
            <a:srgbClr val="FFCC99"/>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具体的</a:t>
            </a:r>
            <a:endParaRPr kumimoji="1" lang="en-US" altLang="ja-JP" sz="1400" dirty="0" smtClean="0">
              <a:solidFill>
                <a:schemeClr val="tx1"/>
              </a:solidFill>
            </a:endParaRPr>
          </a:p>
          <a:p>
            <a:pPr algn="ctr"/>
            <a:r>
              <a:rPr kumimoji="1" lang="ja-JP" altLang="en-US" sz="1400" dirty="0" smtClean="0">
                <a:solidFill>
                  <a:schemeClr val="tx1"/>
                </a:solidFill>
              </a:rPr>
              <a:t>手立て</a:t>
            </a:r>
            <a:endParaRPr kumimoji="1" lang="ja-JP" altLang="en-US" sz="1400" dirty="0">
              <a:solidFill>
                <a:schemeClr val="tx1"/>
              </a:solidFill>
            </a:endParaRPr>
          </a:p>
        </p:txBody>
      </p:sp>
      <p:sp>
        <p:nvSpPr>
          <p:cNvPr id="30" name="角丸四角形吹き出し 29"/>
          <p:cNvSpPr/>
          <p:nvPr/>
        </p:nvSpPr>
        <p:spPr>
          <a:xfrm rot="16200000">
            <a:off x="8943754" y="4796904"/>
            <a:ext cx="322041" cy="683559"/>
          </a:xfrm>
          <a:prstGeom prst="wedgeRoundRectCallout">
            <a:avLst>
              <a:gd name="adj1" fmla="val 92368"/>
              <a:gd name="adj2" fmla="val -57043"/>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現状</a:t>
            </a:r>
            <a:endParaRPr kumimoji="1" lang="ja-JP" altLang="en-US" sz="1400" dirty="0">
              <a:solidFill>
                <a:schemeClr val="tx1"/>
              </a:solidFill>
            </a:endParaRPr>
          </a:p>
        </p:txBody>
      </p:sp>
      <p:sp>
        <p:nvSpPr>
          <p:cNvPr id="31" name="正方形/長方形 30"/>
          <p:cNvSpPr/>
          <p:nvPr/>
        </p:nvSpPr>
        <p:spPr>
          <a:xfrm>
            <a:off x="-168672" y="3703853"/>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被評価者</a:t>
            </a:r>
            <a:endParaRPr kumimoji="1" lang="ja-JP" altLang="en-US" sz="1600" dirty="0">
              <a:solidFill>
                <a:schemeClr val="tx1"/>
              </a:solidFill>
            </a:endParaRPr>
          </a:p>
        </p:txBody>
      </p:sp>
      <p:sp>
        <p:nvSpPr>
          <p:cNvPr id="32" name="正方形/長方形 31"/>
          <p:cNvSpPr/>
          <p:nvPr/>
        </p:nvSpPr>
        <p:spPr>
          <a:xfrm>
            <a:off x="7736651" y="2423261"/>
            <a:ext cx="4212613" cy="66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dirty="0" smtClean="0">
                <a:solidFill>
                  <a:schemeClr val="tx1"/>
                </a:solidFill>
              </a:rPr>
              <a:t>目標が達成された状態がイメージできる目標を設定する</a:t>
            </a:r>
            <a:endParaRPr kumimoji="1" lang="ja-JP" altLang="en-US" dirty="0">
              <a:solidFill>
                <a:schemeClr val="tx1"/>
              </a:solidFill>
            </a:endParaRPr>
          </a:p>
        </p:txBody>
      </p:sp>
      <p:sp>
        <p:nvSpPr>
          <p:cNvPr id="33" name="タイトル 1"/>
          <p:cNvSpPr txBox="1">
            <a:spLocks/>
          </p:cNvSpPr>
          <p:nvPr/>
        </p:nvSpPr>
        <p:spPr>
          <a:xfrm>
            <a:off x="79485" y="69717"/>
            <a:ext cx="5778175"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業績評価の考え方と進め方　２　</a:t>
            </a:r>
            <a:endParaRPr lang="ja-JP" altLang="en-US" sz="2800" b="1" u="sng" dirty="0"/>
          </a:p>
        </p:txBody>
      </p:sp>
      <p:sp>
        <p:nvSpPr>
          <p:cNvPr id="34" name="正方形/長方形 33"/>
          <p:cNvSpPr/>
          <p:nvPr/>
        </p:nvSpPr>
        <p:spPr>
          <a:xfrm>
            <a:off x="178755" y="535543"/>
            <a:ext cx="3401437"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目標の設定②</a:t>
            </a:r>
            <a:endParaRPr kumimoji="1" lang="ja-JP" altLang="en-US" sz="2400" dirty="0">
              <a:solidFill>
                <a:schemeClr val="tx1"/>
              </a:solidFill>
            </a:endParaRPr>
          </a:p>
        </p:txBody>
      </p:sp>
      <p:pic>
        <p:nvPicPr>
          <p:cNvPr id="3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3283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8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ローチャート: 処理 16"/>
          <p:cNvSpPr/>
          <p:nvPr/>
        </p:nvSpPr>
        <p:spPr>
          <a:xfrm>
            <a:off x="394358" y="915695"/>
            <a:ext cx="10733966" cy="1817323"/>
          </a:xfrm>
          <a:prstGeom prst="flowChartProcess">
            <a:avLst/>
          </a:prstGeom>
          <a:solidFill>
            <a:srgbClr val="CCFFCC"/>
          </a:solidFill>
          <a:ln w="349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Wingdings" panose="05000000000000000000" pitchFamily="2" charset="2"/>
              <a:buChar char="l"/>
            </a:pPr>
            <a:endParaRPr kumimoji="1" lang="en-US" altLang="ja-JP" dirty="0" smtClean="0">
              <a:solidFill>
                <a:schemeClr val="tx1"/>
              </a:solidFill>
            </a:endParaRPr>
          </a:p>
          <a:p>
            <a:pPr marL="285750" indent="-285750">
              <a:buFont typeface="Wingdings" panose="05000000000000000000" pitchFamily="2" charset="2"/>
              <a:buChar char="l"/>
            </a:pPr>
            <a:endParaRPr kumimoji="1" lang="en-US" altLang="ja-JP" dirty="0">
              <a:solidFill>
                <a:schemeClr val="tx1"/>
              </a:solidFill>
            </a:endParaRPr>
          </a:p>
          <a:p>
            <a:pPr marL="285750" indent="-285750">
              <a:buFont typeface="Wingdings" panose="05000000000000000000" pitchFamily="2" charset="2"/>
              <a:buChar char="l"/>
            </a:pPr>
            <a:r>
              <a:rPr kumimoji="1" lang="ja-JP" altLang="en-US" dirty="0" smtClean="0">
                <a:solidFill>
                  <a:schemeClr val="tx1"/>
                </a:solidFill>
              </a:rPr>
              <a:t>自分</a:t>
            </a:r>
            <a:r>
              <a:rPr kumimoji="1" lang="ja-JP" altLang="en-US" dirty="0">
                <a:solidFill>
                  <a:schemeClr val="tx1"/>
                </a:solidFill>
              </a:rPr>
              <a:t>が目指すべき姿に向かって目標設定し、成長していく中で、下図のよう</a:t>
            </a:r>
            <a:r>
              <a:rPr kumimoji="1" lang="ja-JP" altLang="en-US" dirty="0" smtClean="0">
                <a:solidFill>
                  <a:schemeClr val="tx1"/>
                </a:solidFill>
              </a:rPr>
              <a:t>に、</a:t>
            </a:r>
            <a:r>
              <a:rPr kumimoji="1" lang="ja-JP" altLang="en-US" u="sng" dirty="0" smtClean="0">
                <a:solidFill>
                  <a:srgbClr val="FF0000"/>
                </a:solidFill>
              </a:rPr>
              <a:t>徐々</a:t>
            </a:r>
            <a:r>
              <a:rPr kumimoji="1" lang="ja-JP" altLang="en-US" u="sng" dirty="0">
                <a:solidFill>
                  <a:srgbClr val="FF0000"/>
                </a:solidFill>
              </a:rPr>
              <a:t>に</a:t>
            </a:r>
            <a:r>
              <a:rPr kumimoji="1" lang="ja-JP" altLang="en-US" u="sng" dirty="0" smtClean="0">
                <a:solidFill>
                  <a:srgbClr val="FF0000"/>
                </a:solidFill>
              </a:rPr>
              <a:t>高い目標となることが望ましい。</a:t>
            </a:r>
            <a:endParaRPr kumimoji="1" lang="en-US" altLang="ja-JP" u="sng" dirty="0" smtClean="0">
              <a:solidFill>
                <a:srgbClr val="FF0000"/>
              </a:solidFill>
            </a:endParaRPr>
          </a:p>
          <a:p>
            <a:pPr marL="285750" indent="-285750">
              <a:buFont typeface="Wingdings" panose="05000000000000000000" pitchFamily="2" charset="2"/>
              <a:buChar char="l"/>
            </a:pPr>
            <a:endParaRPr kumimoji="1" lang="en-US" altLang="ja-JP" sz="1050" dirty="0">
              <a:solidFill>
                <a:schemeClr val="tx1"/>
              </a:solidFill>
            </a:endParaRPr>
          </a:p>
          <a:p>
            <a:pPr marL="285750" indent="-285750">
              <a:buFont typeface="Wingdings" panose="05000000000000000000" pitchFamily="2" charset="2"/>
              <a:buChar char="l"/>
            </a:pPr>
            <a:r>
              <a:rPr kumimoji="1" lang="ja-JP" altLang="en-US" dirty="0" smtClean="0">
                <a:solidFill>
                  <a:schemeClr val="tx1"/>
                </a:solidFill>
              </a:rPr>
              <a:t>このため、</a:t>
            </a:r>
            <a:r>
              <a:rPr kumimoji="1" lang="ja-JP" altLang="en-US" u="sng" dirty="0" smtClean="0">
                <a:solidFill>
                  <a:srgbClr val="FF0000"/>
                </a:solidFill>
              </a:rPr>
              <a:t>毎年度目標の見直し</a:t>
            </a:r>
            <a:r>
              <a:rPr kumimoji="1" lang="ja-JP" altLang="en-US" u="sng" dirty="0">
                <a:solidFill>
                  <a:srgbClr val="FF0000"/>
                </a:solidFill>
              </a:rPr>
              <a:t>が必要。</a:t>
            </a:r>
          </a:p>
        </p:txBody>
      </p:sp>
      <p:sp>
        <p:nvSpPr>
          <p:cNvPr id="2" name="タイトル 1"/>
          <p:cNvSpPr txBox="1">
            <a:spLocks/>
          </p:cNvSpPr>
          <p:nvPr/>
        </p:nvSpPr>
        <p:spPr>
          <a:xfrm>
            <a:off x="79485" y="69717"/>
            <a:ext cx="5778175"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業績評価の考え方と進め方　３　</a:t>
            </a:r>
            <a:endParaRPr lang="ja-JP" altLang="en-US" sz="2800" b="1" u="sng" dirty="0"/>
          </a:p>
        </p:txBody>
      </p:sp>
      <p:sp>
        <p:nvSpPr>
          <p:cNvPr id="3" name="正方形/長方形 2"/>
          <p:cNvSpPr/>
          <p:nvPr/>
        </p:nvSpPr>
        <p:spPr>
          <a:xfrm>
            <a:off x="178755" y="535543"/>
            <a:ext cx="3401437"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目標の設定③</a:t>
            </a:r>
            <a:endParaRPr kumimoji="1" lang="ja-JP" altLang="en-US" sz="2400" dirty="0">
              <a:solidFill>
                <a:schemeClr val="tx1"/>
              </a:solidFill>
            </a:endParaRPr>
          </a:p>
        </p:txBody>
      </p:sp>
      <p:sp>
        <p:nvSpPr>
          <p:cNvPr id="5" name="右矢印 4"/>
          <p:cNvSpPr/>
          <p:nvPr/>
        </p:nvSpPr>
        <p:spPr>
          <a:xfrm rot="20948012">
            <a:off x="292485" y="3097870"/>
            <a:ext cx="10595633" cy="516454"/>
          </a:xfrm>
          <a:prstGeom prst="rightArrow">
            <a:avLst>
              <a:gd name="adj1" fmla="val 50000"/>
              <a:gd name="adj2" fmla="val 108814"/>
            </a:avLst>
          </a:prstGeom>
          <a:solidFill>
            <a:srgbClr val="FF66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処理 5"/>
          <p:cNvSpPr/>
          <p:nvPr/>
        </p:nvSpPr>
        <p:spPr>
          <a:xfrm>
            <a:off x="1116005" y="4893472"/>
            <a:ext cx="715018" cy="1159461"/>
          </a:xfrm>
          <a:prstGeom prst="flowChartProcess">
            <a:avLst/>
          </a:prstGeom>
          <a:solidFill>
            <a:srgbClr val="FFFF6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頑張れば</a:t>
            </a:r>
            <a:endParaRPr kumimoji="1" lang="en-US" altLang="ja-JP" sz="1400" dirty="0" smtClean="0">
              <a:solidFill>
                <a:schemeClr val="tx1"/>
              </a:solidFill>
            </a:endParaRPr>
          </a:p>
          <a:p>
            <a:pPr algn="ctr"/>
            <a:r>
              <a:rPr kumimoji="1" lang="ja-JP" altLang="en-US" sz="1400" dirty="0" smtClean="0">
                <a:solidFill>
                  <a:schemeClr val="tx1"/>
                </a:solidFill>
              </a:rPr>
              <a:t>手が届く目標</a:t>
            </a:r>
            <a:endParaRPr kumimoji="1" lang="ja-JP" altLang="en-US" sz="1400" dirty="0">
              <a:solidFill>
                <a:schemeClr val="tx1"/>
              </a:solidFill>
            </a:endParaRPr>
          </a:p>
        </p:txBody>
      </p:sp>
      <p:sp>
        <p:nvSpPr>
          <p:cNvPr id="7" name="フローチャート: 処理 6"/>
          <p:cNvSpPr/>
          <p:nvPr/>
        </p:nvSpPr>
        <p:spPr>
          <a:xfrm>
            <a:off x="3803215" y="4372620"/>
            <a:ext cx="715018" cy="1680313"/>
          </a:xfrm>
          <a:prstGeom prst="flowChartProcess">
            <a:avLst/>
          </a:prstGeom>
          <a:solidFill>
            <a:srgbClr val="FFFF6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頑張れば</a:t>
            </a:r>
            <a:endParaRPr kumimoji="1" lang="en-US" altLang="ja-JP" sz="1400" dirty="0" smtClean="0">
              <a:solidFill>
                <a:schemeClr val="tx1"/>
              </a:solidFill>
            </a:endParaRPr>
          </a:p>
          <a:p>
            <a:pPr algn="ctr"/>
            <a:r>
              <a:rPr kumimoji="1" lang="ja-JP" altLang="en-US" sz="1400" dirty="0" smtClean="0">
                <a:solidFill>
                  <a:schemeClr val="tx1"/>
                </a:solidFill>
              </a:rPr>
              <a:t>手が届く目標</a:t>
            </a:r>
            <a:endParaRPr kumimoji="1" lang="ja-JP" altLang="en-US" sz="1400" dirty="0">
              <a:solidFill>
                <a:schemeClr val="tx1"/>
              </a:solidFill>
            </a:endParaRPr>
          </a:p>
        </p:txBody>
      </p:sp>
      <p:sp>
        <p:nvSpPr>
          <p:cNvPr id="8" name="フローチャート: 処理 7"/>
          <p:cNvSpPr/>
          <p:nvPr/>
        </p:nvSpPr>
        <p:spPr>
          <a:xfrm>
            <a:off x="6722578" y="3856980"/>
            <a:ext cx="715018" cy="2225317"/>
          </a:xfrm>
          <a:prstGeom prst="flowChartProcess">
            <a:avLst/>
          </a:prstGeom>
          <a:solidFill>
            <a:srgbClr val="FFFF6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頑張れば</a:t>
            </a:r>
            <a:endParaRPr kumimoji="1" lang="en-US" altLang="ja-JP" sz="1400" dirty="0" smtClean="0">
              <a:solidFill>
                <a:schemeClr val="tx1"/>
              </a:solidFill>
            </a:endParaRPr>
          </a:p>
          <a:p>
            <a:pPr algn="ctr"/>
            <a:r>
              <a:rPr kumimoji="1" lang="ja-JP" altLang="en-US" sz="1400" dirty="0" smtClean="0">
                <a:solidFill>
                  <a:schemeClr val="tx1"/>
                </a:solidFill>
              </a:rPr>
              <a:t>手が届く目標</a:t>
            </a:r>
            <a:endParaRPr kumimoji="1" lang="ja-JP" altLang="en-US" sz="1400" dirty="0">
              <a:solidFill>
                <a:schemeClr val="tx1"/>
              </a:solidFill>
            </a:endParaRPr>
          </a:p>
        </p:txBody>
      </p:sp>
      <p:sp>
        <p:nvSpPr>
          <p:cNvPr id="9" name="フローチャート: 処理 8"/>
          <p:cNvSpPr/>
          <p:nvPr/>
        </p:nvSpPr>
        <p:spPr>
          <a:xfrm>
            <a:off x="9327275" y="3306965"/>
            <a:ext cx="715018" cy="2847983"/>
          </a:xfrm>
          <a:prstGeom prst="flowChartProcess">
            <a:avLst/>
          </a:prstGeom>
          <a:solidFill>
            <a:srgbClr val="FFFF6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頑張れば</a:t>
            </a:r>
            <a:endParaRPr kumimoji="1" lang="en-US" altLang="ja-JP" sz="1400" dirty="0" smtClean="0">
              <a:solidFill>
                <a:schemeClr val="tx1"/>
              </a:solidFill>
            </a:endParaRPr>
          </a:p>
          <a:p>
            <a:pPr algn="ctr"/>
            <a:r>
              <a:rPr kumimoji="1" lang="ja-JP" altLang="en-US" sz="1400" dirty="0" smtClean="0">
                <a:solidFill>
                  <a:schemeClr val="tx1"/>
                </a:solidFill>
              </a:rPr>
              <a:t>手が届く目標</a:t>
            </a:r>
            <a:endParaRPr kumimoji="1" lang="ja-JP" altLang="en-US" sz="1400" dirty="0">
              <a:solidFill>
                <a:schemeClr val="tx1"/>
              </a:solidFill>
            </a:endParaRPr>
          </a:p>
        </p:txBody>
      </p:sp>
      <p:sp>
        <p:nvSpPr>
          <p:cNvPr id="13" name="環状矢印 12"/>
          <p:cNvSpPr/>
          <p:nvPr/>
        </p:nvSpPr>
        <p:spPr>
          <a:xfrm rot="20858095">
            <a:off x="6050658" y="3070437"/>
            <a:ext cx="2253817" cy="2482735"/>
          </a:xfrm>
          <a:prstGeom prst="circularArrow">
            <a:avLst>
              <a:gd name="adj1" fmla="val 12500"/>
              <a:gd name="adj2" fmla="val 1057601"/>
              <a:gd name="adj3" fmla="val 20457681"/>
              <a:gd name="adj4" fmla="val 10751302"/>
              <a:gd name="adj5" fmla="val 1506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フローチャート: 処理 14"/>
          <p:cNvSpPr/>
          <p:nvPr/>
        </p:nvSpPr>
        <p:spPr>
          <a:xfrm>
            <a:off x="573207" y="1024333"/>
            <a:ext cx="2131309" cy="406728"/>
          </a:xfrm>
          <a:prstGeom prst="flowChartProcess">
            <a:avLst/>
          </a:prstGeom>
          <a:solidFill>
            <a:srgbClr val="FFFFCC"/>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目標の見直し</a:t>
            </a:r>
            <a:endParaRPr kumimoji="1" lang="ja-JP" altLang="en-US" dirty="0">
              <a:solidFill>
                <a:schemeClr val="tx1"/>
              </a:solidFill>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23721" flipH="1">
            <a:off x="5302782" y="1775787"/>
            <a:ext cx="2004748" cy="2112287"/>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842236">
            <a:off x="5245457" y="2123497"/>
            <a:ext cx="606748" cy="557647"/>
          </a:xfrm>
          <a:prstGeom prst="rect">
            <a:avLst/>
          </a:prstGeom>
        </p:spPr>
      </p:pic>
      <p:sp>
        <p:nvSpPr>
          <p:cNvPr id="21" name="環状矢印 20"/>
          <p:cNvSpPr/>
          <p:nvPr/>
        </p:nvSpPr>
        <p:spPr>
          <a:xfrm rot="20858095">
            <a:off x="8634821" y="2552890"/>
            <a:ext cx="2253817" cy="2482735"/>
          </a:xfrm>
          <a:prstGeom prst="circularArrow">
            <a:avLst>
              <a:gd name="adj1" fmla="val 12500"/>
              <a:gd name="adj2" fmla="val 1057601"/>
              <a:gd name="adj3" fmla="val 20457681"/>
              <a:gd name="adj4" fmla="val 10751302"/>
              <a:gd name="adj5" fmla="val 1506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環状矢印 21"/>
          <p:cNvSpPr/>
          <p:nvPr/>
        </p:nvSpPr>
        <p:spPr>
          <a:xfrm rot="20858095">
            <a:off x="3096799" y="3677261"/>
            <a:ext cx="2253817" cy="2482735"/>
          </a:xfrm>
          <a:prstGeom prst="circularArrow">
            <a:avLst>
              <a:gd name="adj1" fmla="val 12500"/>
              <a:gd name="adj2" fmla="val 1057601"/>
              <a:gd name="adj3" fmla="val 20457681"/>
              <a:gd name="adj4" fmla="val 10751302"/>
              <a:gd name="adj5" fmla="val 1506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環状矢印 22"/>
          <p:cNvSpPr/>
          <p:nvPr/>
        </p:nvSpPr>
        <p:spPr>
          <a:xfrm rot="20858095">
            <a:off x="418440" y="4144542"/>
            <a:ext cx="2253817" cy="2482735"/>
          </a:xfrm>
          <a:prstGeom prst="circularArrow">
            <a:avLst>
              <a:gd name="adj1" fmla="val 12500"/>
              <a:gd name="adj2" fmla="val 1057601"/>
              <a:gd name="adj3" fmla="val 20457681"/>
              <a:gd name="adj4" fmla="val 10751302"/>
              <a:gd name="adj5" fmla="val 1506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275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84420" y="614229"/>
            <a:ext cx="8800241" cy="61853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オブジェクト 14"/>
          <p:cNvGraphicFramePr>
            <a:graphicFrameLocks noChangeAspect="1"/>
          </p:cNvGraphicFramePr>
          <p:nvPr>
            <p:extLst>
              <p:ext uri="{D42A27DB-BD31-4B8C-83A1-F6EECF244321}">
                <p14:modId xmlns:p14="http://schemas.microsoft.com/office/powerpoint/2010/main" val="2552821450"/>
              </p:ext>
            </p:extLst>
          </p:nvPr>
        </p:nvGraphicFramePr>
        <p:xfrm>
          <a:off x="2066638" y="652760"/>
          <a:ext cx="8093914" cy="6075330"/>
        </p:xfrm>
        <a:graphic>
          <a:graphicData uri="http://schemas.openxmlformats.org/presentationml/2006/ole">
            <mc:AlternateContent xmlns:mc="http://schemas.openxmlformats.org/markup-compatibility/2006">
              <mc:Choice xmlns:v="urn:schemas-microsoft-com:vml" Requires="v">
                <p:oleObj spid="_x0000_s1165" name="ワークシート" r:id="rId6" imgW="12680864" imgH="9518825" progId="Excel.Sheet.12">
                  <p:embed/>
                </p:oleObj>
              </mc:Choice>
              <mc:Fallback>
                <p:oleObj name="ワークシート" r:id="rId6" imgW="12680864" imgH="9518825" progId="Excel.Sheet.12">
                  <p:embed/>
                  <p:pic>
                    <p:nvPicPr>
                      <p:cNvPr id="0" name=""/>
                      <p:cNvPicPr/>
                      <p:nvPr/>
                    </p:nvPicPr>
                    <p:blipFill>
                      <a:blip r:embed="rId7"/>
                      <a:stretch>
                        <a:fillRect/>
                      </a:stretch>
                    </p:blipFill>
                    <p:spPr>
                      <a:xfrm>
                        <a:off x="2066638" y="652760"/>
                        <a:ext cx="8093914" cy="6075330"/>
                      </a:xfrm>
                      <a:prstGeom prst="rect">
                        <a:avLst/>
                      </a:prstGeom>
                    </p:spPr>
                  </p:pic>
                </p:oleObj>
              </mc:Fallback>
            </mc:AlternateContent>
          </a:graphicData>
        </a:graphic>
      </p:graphicFrame>
      <p:sp>
        <p:nvSpPr>
          <p:cNvPr id="7"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業績評価の考え方と進め方　４</a:t>
            </a:r>
            <a:endParaRPr lang="ja-JP" altLang="en-US" sz="2800" b="1" u="sng" dirty="0"/>
          </a:p>
        </p:txBody>
      </p:sp>
      <p:sp>
        <p:nvSpPr>
          <p:cNvPr id="8" name="正方形/長方形 7"/>
          <p:cNvSpPr/>
          <p:nvPr/>
        </p:nvSpPr>
        <p:spPr>
          <a:xfrm>
            <a:off x="323555" y="558461"/>
            <a:ext cx="2557149"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目標の設定④</a:t>
            </a:r>
            <a:endParaRPr kumimoji="1" lang="ja-JP" altLang="en-US" sz="2400" dirty="0">
              <a:solidFill>
                <a:schemeClr val="tx1"/>
              </a:solidFill>
            </a:endParaRPr>
          </a:p>
        </p:txBody>
      </p:sp>
      <p:sp>
        <p:nvSpPr>
          <p:cNvPr id="4" name="角丸四角形 3"/>
          <p:cNvSpPr/>
          <p:nvPr/>
        </p:nvSpPr>
        <p:spPr>
          <a:xfrm>
            <a:off x="3073208" y="2772588"/>
            <a:ext cx="2234437" cy="183567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2066638" y="1210608"/>
            <a:ext cx="4566271" cy="30082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2066637" y="1701734"/>
            <a:ext cx="4566271" cy="70126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6708915" y="1701734"/>
            <a:ext cx="3451637" cy="70126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258140" y="3214734"/>
            <a:ext cx="3137880" cy="1536021"/>
          </a:xfrm>
          <a:prstGeom prst="rect">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目標設定の際、</a:t>
            </a:r>
            <a:r>
              <a:rPr kumimoji="1" lang="ja-JP" altLang="en-US" u="sng" dirty="0" smtClean="0">
                <a:solidFill>
                  <a:srgbClr val="FF0000"/>
                </a:solidFill>
              </a:rPr>
              <a:t>被評価者</a:t>
            </a:r>
            <a:r>
              <a:rPr kumimoji="1" lang="ja-JP" altLang="en-US" dirty="0" smtClean="0">
                <a:solidFill>
                  <a:schemeClr val="tx1"/>
                </a:solidFill>
              </a:rPr>
              <a:t>が記入する欄</a:t>
            </a:r>
            <a:endParaRPr kumimoji="1" lang="en-US" altLang="ja-JP" dirty="0" smtClean="0">
              <a:solidFill>
                <a:schemeClr val="tx1"/>
              </a:solidFill>
            </a:endParaRPr>
          </a:p>
          <a:p>
            <a:r>
              <a:rPr kumimoji="1" lang="en-US" altLang="ja-JP" sz="1400" dirty="0" smtClean="0">
                <a:solidFill>
                  <a:schemeClr val="tx1"/>
                </a:solidFill>
              </a:rPr>
              <a:t>※</a:t>
            </a:r>
            <a:r>
              <a:rPr kumimoji="1" lang="ja-JP" altLang="en-US" sz="1400" dirty="0" smtClean="0">
                <a:solidFill>
                  <a:schemeClr val="tx1"/>
                </a:solidFill>
              </a:rPr>
              <a:t>上期の目標設定</a:t>
            </a:r>
            <a:r>
              <a:rPr kumimoji="1" lang="ja-JP" altLang="en-US" sz="1400" dirty="0">
                <a:solidFill>
                  <a:schemeClr val="tx1"/>
                </a:solidFill>
              </a:rPr>
              <a:t>時に</a:t>
            </a:r>
            <a:r>
              <a:rPr kumimoji="1" lang="ja-JP" altLang="en-US" sz="1400" dirty="0" smtClean="0">
                <a:solidFill>
                  <a:schemeClr val="tx1"/>
                </a:solidFill>
              </a:rPr>
              <a:t>、下期の目標も設定する。（</a:t>
            </a:r>
            <a:r>
              <a:rPr kumimoji="1" lang="en-US" altLang="ja-JP" sz="1400" dirty="0" smtClean="0">
                <a:solidFill>
                  <a:schemeClr val="tx1"/>
                </a:solidFill>
              </a:rPr>
              <a:t>10</a:t>
            </a:r>
            <a:r>
              <a:rPr kumimoji="1" lang="ja-JP" altLang="en-US" sz="1400" dirty="0" smtClean="0">
                <a:solidFill>
                  <a:schemeClr val="tx1"/>
                </a:solidFill>
              </a:rPr>
              <a:t>月修正可能。）</a:t>
            </a:r>
            <a:endParaRPr kumimoji="1" lang="ja-JP" altLang="en-US" sz="1400" dirty="0">
              <a:solidFill>
                <a:schemeClr val="tx1"/>
              </a:solidFill>
            </a:endParaRPr>
          </a:p>
        </p:txBody>
      </p:sp>
      <p:cxnSp>
        <p:nvCxnSpPr>
          <p:cNvPr id="13" name="直線矢印コネクタ 12"/>
          <p:cNvCxnSpPr/>
          <p:nvPr/>
        </p:nvCxnSpPr>
        <p:spPr>
          <a:xfrm flipV="1">
            <a:off x="7919795" y="2406316"/>
            <a:ext cx="6875" cy="81807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flipV="1">
            <a:off x="5359855" y="3706893"/>
            <a:ext cx="898285" cy="97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5410773" y="2452492"/>
            <a:ext cx="862077" cy="76224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flipV="1">
            <a:off x="6155013" y="1576880"/>
            <a:ext cx="630041" cy="164751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角丸四角形吹き出し 24"/>
          <p:cNvSpPr/>
          <p:nvPr/>
        </p:nvSpPr>
        <p:spPr>
          <a:xfrm>
            <a:off x="485126" y="1705048"/>
            <a:ext cx="1390404" cy="728769"/>
          </a:xfrm>
          <a:prstGeom prst="wedgeRoundRectCallout">
            <a:avLst>
              <a:gd name="adj1" fmla="val 64215"/>
              <a:gd name="adj2" fmla="val 7103"/>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学校教育目標を記入</a:t>
            </a:r>
            <a:endParaRPr kumimoji="1" lang="ja-JP" altLang="en-US" sz="1400" dirty="0">
              <a:solidFill>
                <a:schemeClr val="tx1"/>
              </a:solidFill>
            </a:endParaRPr>
          </a:p>
        </p:txBody>
      </p:sp>
      <p:pic>
        <p:nvPicPr>
          <p:cNvPr id="2"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0516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業績評価の考え方と進め方　５</a:t>
            </a:r>
            <a:endParaRPr lang="ja-JP" altLang="en-US" sz="2800" b="1" u="sng" dirty="0"/>
          </a:p>
        </p:txBody>
      </p:sp>
      <p:sp>
        <p:nvSpPr>
          <p:cNvPr id="8" name="正方形/長方形 7"/>
          <p:cNvSpPr/>
          <p:nvPr/>
        </p:nvSpPr>
        <p:spPr>
          <a:xfrm>
            <a:off x="344180" y="535543"/>
            <a:ext cx="2784031"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目標の設定⑤</a:t>
            </a:r>
            <a:endParaRPr kumimoji="1" lang="ja-JP" altLang="en-US" sz="2400" dirty="0">
              <a:solidFill>
                <a:schemeClr val="tx1"/>
              </a:solidFill>
            </a:endParaRPr>
          </a:p>
        </p:txBody>
      </p:sp>
      <p:sp>
        <p:nvSpPr>
          <p:cNvPr id="4" name="正方形/長方形 3"/>
          <p:cNvSpPr/>
          <p:nvPr/>
        </p:nvSpPr>
        <p:spPr>
          <a:xfrm>
            <a:off x="1963711" y="1135799"/>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被評価者</a:t>
            </a:r>
            <a:endParaRPr kumimoji="1" lang="ja-JP" altLang="en-US" sz="2400" dirty="0">
              <a:solidFill>
                <a:schemeClr val="tx1"/>
              </a:solidFill>
            </a:endParaRPr>
          </a:p>
        </p:txBody>
      </p:sp>
      <p:sp>
        <p:nvSpPr>
          <p:cNvPr id="9" name="正方形/長方形 8"/>
          <p:cNvSpPr/>
          <p:nvPr/>
        </p:nvSpPr>
        <p:spPr>
          <a:xfrm>
            <a:off x="7471263" y="1162522"/>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a:t>
            </a:r>
            <a:r>
              <a:rPr kumimoji="1" lang="ja-JP" altLang="en-US" sz="2400" dirty="0" smtClean="0">
                <a:solidFill>
                  <a:schemeClr val="tx1"/>
                </a:solidFill>
              </a:rPr>
              <a:t>次評価者</a:t>
            </a:r>
            <a:endParaRPr kumimoji="1" lang="ja-JP" altLang="en-US" sz="2400" dirty="0">
              <a:solidFill>
                <a:schemeClr val="tx1"/>
              </a:solidFill>
            </a:endParaRPr>
          </a:p>
        </p:txBody>
      </p:sp>
      <p:sp>
        <p:nvSpPr>
          <p:cNvPr id="5" name="角丸四角形 4"/>
          <p:cNvSpPr/>
          <p:nvPr/>
        </p:nvSpPr>
        <p:spPr>
          <a:xfrm>
            <a:off x="640580" y="4441674"/>
            <a:ext cx="5313334" cy="1711616"/>
          </a:xfrm>
          <a:prstGeom prst="roundRect">
            <a:avLst/>
          </a:prstGeom>
          <a:solidFill>
            <a:srgbClr val="CCFFCC"/>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lang="ja-JP" altLang="ja-JP" dirty="0" smtClean="0">
                <a:solidFill>
                  <a:schemeClr val="tx1"/>
                </a:solidFill>
              </a:rPr>
              <a:t>所属</a:t>
            </a:r>
            <a:r>
              <a:rPr lang="ja-JP" altLang="ja-JP" dirty="0">
                <a:solidFill>
                  <a:schemeClr val="tx1"/>
                </a:solidFill>
              </a:rPr>
              <a:t>の学校教育目標との整合性がとれている</a:t>
            </a:r>
            <a:r>
              <a:rPr lang="ja-JP" altLang="ja-JP" dirty="0" smtClean="0">
                <a:solidFill>
                  <a:schemeClr val="tx1"/>
                </a:solidFill>
              </a:rPr>
              <a:t>か</a:t>
            </a:r>
            <a:endParaRPr lang="ja-JP" altLang="ja-JP" dirty="0">
              <a:solidFill>
                <a:schemeClr val="tx1"/>
              </a:solidFill>
            </a:endParaRPr>
          </a:p>
          <a:p>
            <a:pPr marL="285750" indent="-285750">
              <a:buFont typeface="Wingdings" panose="05000000000000000000" pitchFamily="2" charset="2"/>
              <a:buChar char="l"/>
            </a:pPr>
            <a:r>
              <a:rPr lang="ja-JP" altLang="ja-JP" dirty="0" smtClean="0">
                <a:solidFill>
                  <a:schemeClr val="tx1"/>
                </a:solidFill>
              </a:rPr>
              <a:t>職種</a:t>
            </a:r>
            <a:r>
              <a:rPr lang="ja-JP" altLang="ja-JP" dirty="0">
                <a:solidFill>
                  <a:schemeClr val="tx1"/>
                </a:solidFill>
              </a:rPr>
              <a:t>、職位等にふさわしい目標</a:t>
            </a:r>
            <a:r>
              <a:rPr lang="ja-JP" altLang="ja-JP" dirty="0" smtClean="0">
                <a:solidFill>
                  <a:schemeClr val="tx1"/>
                </a:solidFill>
              </a:rPr>
              <a:t>か</a:t>
            </a:r>
            <a:endParaRPr lang="ja-JP" altLang="ja-JP" dirty="0">
              <a:solidFill>
                <a:schemeClr val="tx1"/>
              </a:solidFill>
            </a:endParaRPr>
          </a:p>
          <a:p>
            <a:pPr marL="285750" indent="-285750">
              <a:buFont typeface="Wingdings" panose="05000000000000000000" pitchFamily="2" charset="2"/>
              <a:buChar char="l"/>
            </a:pPr>
            <a:r>
              <a:rPr lang="ja-JP" altLang="ja-JP" dirty="0" smtClean="0">
                <a:solidFill>
                  <a:schemeClr val="tx1"/>
                </a:solidFill>
              </a:rPr>
              <a:t>事後</a:t>
            </a:r>
            <a:r>
              <a:rPr lang="ja-JP" altLang="ja-JP" dirty="0">
                <a:solidFill>
                  <a:schemeClr val="tx1"/>
                </a:solidFill>
              </a:rPr>
              <a:t>に成否が判断できる</a:t>
            </a:r>
            <a:r>
              <a:rPr lang="ja-JP" altLang="ja-JP" dirty="0" smtClean="0">
                <a:solidFill>
                  <a:schemeClr val="tx1"/>
                </a:solidFill>
              </a:rPr>
              <a:t>か</a:t>
            </a:r>
            <a:endParaRPr lang="en-US" altLang="ja-JP" dirty="0" smtClean="0">
              <a:solidFill>
                <a:schemeClr val="tx1"/>
              </a:solidFill>
            </a:endParaRPr>
          </a:p>
          <a:p>
            <a:pPr marL="285750" indent="-285750">
              <a:buFont typeface="Wingdings" panose="05000000000000000000" pitchFamily="2" charset="2"/>
              <a:buChar char="l"/>
            </a:pPr>
            <a:r>
              <a:rPr lang="ja-JP" altLang="en-US" dirty="0" smtClean="0">
                <a:solidFill>
                  <a:schemeClr val="tx1"/>
                </a:solidFill>
              </a:rPr>
              <a:t>  </a:t>
            </a:r>
            <a:r>
              <a:rPr lang="ja-JP" altLang="ja-JP" dirty="0">
                <a:solidFill>
                  <a:schemeClr val="tx1"/>
                </a:solidFill>
              </a:rPr>
              <a:t>「どのような現状について」「</a:t>
            </a:r>
            <a:r>
              <a:rPr lang="ja-JP" altLang="ja-JP" dirty="0" smtClean="0">
                <a:solidFill>
                  <a:schemeClr val="tx1"/>
                </a:solidFill>
              </a:rPr>
              <a:t>何を</a:t>
            </a:r>
            <a:r>
              <a:rPr lang="ja-JP" altLang="ja-JP" dirty="0">
                <a:solidFill>
                  <a:schemeClr val="tx1"/>
                </a:solidFill>
              </a:rPr>
              <a:t>」</a:t>
            </a:r>
            <a:r>
              <a:rPr lang="en-US" altLang="ja-JP" dirty="0">
                <a:solidFill>
                  <a:schemeClr val="tx1"/>
                </a:solidFill>
              </a:rPr>
              <a:t> </a:t>
            </a:r>
            <a:r>
              <a:rPr lang="ja-JP" altLang="ja-JP" dirty="0">
                <a:solidFill>
                  <a:schemeClr val="tx1"/>
                </a:solidFill>
              </a:rPr>
              <a:t>「どのように」行うか、などを具体的に記入しているか</a:t>
            </a:r>
          </a:p>
        </p:txBody>
      </p:sp>
      <p:sp>
        <p:nvSpPr>
          <p:cNvPr id="10" name="角丸四角形 9"/>
          <p:cNvSpPr/>
          <p:nvPr/>
        </p:nvSpPr>
        <p:spPr>
          <a:xfrm>
            <a:off x="6384204" y="4471685"/>
            <a:ext cx="5661125" cy="1694732"/>
          </a:xfrm>
          <a:prstGeom prst="roundRect">
            <a:avLst/>
          </a:prstGeom>
          <a:solidFill>
            <a:srgbClr val="FFCCCC"/>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ja-JP" altLang="ja-JP" dirty="0">
                <a:solidFill>
                  <a:schemeClr val="tx1"/>
                </a:solidFill>
              </a:rPr>
              <a:t>所属の教育目標との整合性がとれているか</a:t>
            </a:r>
            <a:endParaRPr lang="en-US" altLang="ja-JP" dirty="0">
              <a:solidFill>
                <a:schemeClr val="tx1"/>
              </a:solidFill>
            </a:endParaRPr>
          </a:p>
          <a:p>
            <a:endParaRPr lang="ja-JP" altLang="ja-JP" dirty="0">
              <a:solidFill>
                <a:schemeClr val="tx1"/>
              </a:solidFill>
            </a:endParaRPr>
          </a:p>
          <a:p>
            <a:pPr marL="285750" indent="-285750">
              <a:buFont typeface="Wingdings" panose="05000000000000000000" pitchFamily="2" charset="2"/>
              <a:buChar char="ü"/>
            </a:pPr>
            <a:r>
              <a:rPr lang="ja-JP" altLang="ja-JP" dirty="0" smtClean="0">
                <a:solidFill>
                  <a:schemeClr val="tx1"/>
                </a:solidFill>
              </a:rPr>
              <a:t>職種</a:t>
            </a:r>
            <a:r>
              <a:rPr lang="ja-JP" altLang="ja-JP" dirty="0">
                <a:solidFill>
                  <a:schemeClr val="tx1"/>
                </a:solidFill>
              </a:rPr>
              <a:t>・職位等にふさわしい目標か</a:t>
            </a:r>
            <a:endParaRPr lang="en-US" altLang="ja-JP" dirty="0">
              <a:solidFill>
                <a:schemeClr val="tx1"/>
              </a:solidFill>
            </a:endParaRPr>
          </a:p>
          <a:p>
            <a:endParaRPr lang="ja-JP" altLang="ja-JP" dirty="0">
              <a:solidFill>
                <a:schemeClr val="tx1"/>
              </a:solidFill>
            </a:endParaRPr>
          </a:p>
          <a:p>
            <a:pPr marL="285750" indent="-285750">
              <a:buFont typeface="Wingdings" panose="05000000000000000000" pitchFamily="2" charset="2"/>
              <a:buChar char="ü"/>
            </a:pPr>
            <a:r>
              <a:rPr lang="ja-JP" altLang="en-US" dirty="0" smtClean="0">
                <a:solidFill>
                  <a:schemeClr val="tx1"/>
                </a:solidFill>
              </a:rPr>
              <a:t>「</a:t>
            </a:r>
            <a:r>
              <a:rPr lang="ja-JP" altLang="ja-JP" dirty="0" smtClean="0">
                <a:solidFill>
                  <a:schemeClr val="tx1"/>
                </a:solidFill>
              </a:rPr>
              <a:t>頑張れば</a:t>
            </a:r>
            <a:r>
              <a:rPr lang="ja-JP" altLang="ja-JP" dirty="0">
                <a:solidFill>
                  <a:schemeClr val="tx1"/>
                </a:solidFill>
              </a:rPr>
              <a:t>手の届く</a:t>
            </a:r>
            <a:r>
              <a:rPr lang="ja-JP" altLang="ja-JP" dirty="0" smtClean="0">
                <a:solidFill>
                  <a:schemeClr val="tx1"/>
                </a:solidFill>
              </a:rPr>
              <a:t>レベル</a:t>
            </a:r>
            <a:r>
              <a:rPr lang="ja-JP" altLang="en-US" dirty="0" smtClean="0">
                <a:solidFill>
                  <a:schemeClr val="tx1"/>
                </a:solidFill>
              </a:rPr>
              <a:t>」</a:t>
            </a:r>
            <a:r>
              <a:rPr lang="ja-JP" altLang="ja-JP" dirty="0" smtClean="0">
                <a:solidFill>
                  <a:schemeClr val="tx1"/>
                </a:solidFill>
              </a:rPr>
              <a:t>に</a:t>
            </a:r>
            <a:r>
              <a:rPr lang="ja-JP" altLang="ja-JP" dirty="0">
                <a:solidFill>
                  <a:schemeClr val="tx1"/>
                </a:solidFill>
              </a:rPr>
              <a:t>目標を設定しているか</a:t>
            </a:r>
          </a:p>
        </p:txBody>
      </p:sp>
      <p:sp>
        <p:nvSpPr>
          <p:cNvPr id="11" name="正方形/長方形 10"/>
          <p:cNvSpPr/>
          <p:nvPr/>
        </p:nvSpPr>
        <p:spPr>
          <a:xfrm>
            <a:off x="694394" y="4038549"/>
            <a:ext cx="2261937" cy="403125"/>
          </a:xfrm>
          <a:prstGeom prst="rect">
            <a:avLst/>
          </a:prstGeom>
          <a:solidFill>
            <a:srgbClr val="99FFCC"/>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目標設定上の留意点</a:t>
            </a:r>
            <a:endParaRPr kumimoji="1" lang="ja-JP" altLang="en-US" dirty="0">
              <a:solidFill>
                <a:schemeClr val="tx1"/>
              </a:solidFill>
            </a:endParaRPr>
          </a:p>
        </p:txBody>
      </p:sp>
      <p:sp>
        <p:nvSpPr>
          <p:cNvPr id="12" name="正方形/長方形 11"/>
          <p:cNvSpPr/>
          <p:nvPr/>
        </p:nvSpPr>
        <p:spPr>
          <a:xfrm>
            <a:off x="6384204" y="4068560"/>
            <a:ext cx="3124181" cy="403125"/>
          </a:xfrm>
          <a:prstGeom prst="rect">
            <a:avLst/>
          </a:prstGeom>
          <a:solidFill>
            <a:schemeClr val="accent1">
              <a:lumMod val="60000"/>
              <a:lumOff val="40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１次評価者のチェックポイント</a:t>
            </a:r>
            <a:endParaRPr kumimoji="1" lang="ja-JP" altLang="en-US" dirty="0">
              <a:solidFill>
                <a:schemeClr val="tx1"/>
              </a:solidFill>
            </a:endParaRPr>
          </a:p>
        </p:txBody>
      </p:sp>
      <p:sp>
        <p:nvSpPr>
          <p:cNvPr id="13" name="角丸四角形 12"/>
          <p:cNvSpPr/>
          <p:nvPr/>
        </p:nvSpPr>
        <p:spPr>
          <a:xfrm>
            <a:off x="4456121" y="1225009"/>
            <a:ext cx="3172899" cy="1078022"/>
          </a:xfrm>
          <a:prstGeom prst="roundRect">
            <a:avLst/>
          </a:prstGeom>
          <a:solidFill>
            <a:schemeClr val="accent1">
              <a:lumMod val="60000"/>
              <a:lumOff val="40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上期及び下期の目標設定</a:t>
            </a:r>
            <a:endParaRPr kumimoji="1" lang="ja-JP" altLang="en-US" sz="2000" dirty="0">
              <a:solidFill>
                <a:schemeClr val="tx1"/>
              </a:solidFill>
            </a:endParaRPr>
          </a:p>
        </p:txBody>
      </p:sp>
      <p:sp>
        <p:nvSpPr>
          <p:cNvPr id="14" name="左右矢印 13"/>
          <p:cNvSpPr/>
          <p:nvPr/>
        </p:nvSpPr>
        <p:spPr>
          <a:xfrm>
            <a:off x="4278808" y="2545667"/>
            <a:ext cx="3350212" cy="1499736"/>
          </a:xfrm>
          <a:prstGeom prst="leftRightArrow">
            <a:avLst>
              <a:gd name="adj1" fmla="val 71392"/>
              <a:gd name="adj2" fmla="val 50000"/>
            </a:avLst>
          </a:prstGeom>
          <a:solidFill>
            <a:srgbClr val="FFCCFF"/>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latin typeface="+mj-ea"/>
                <a:ea typeface="+mj-ea"/>
              </a:rPr>
              <a:t>期首面談や、意見交換を経て、</a:t>
            </a:r>
            <a:r>
              <a:rPr kumimoji="1" lang="en-US" altLang="ja-JP" u="sng" dirty="0" smtClean="0">
                <a:solidFill>
                  <a:srgbClr val="FF0000"/>
                </a:solidFill>
                <a:latin typeface="+mj-ea"/>
                <a:ea typeface="+mj-ea"/>
              </a:rPr>
              <a:t>6/15</a:t>
            </a:r>
            <a:r>
              <a:rPr kumimoji="1" lang="ja-JP" altLang="en-US" u="sng" dirty="0" err="1" smtClean="0">
                <a:solidFill>
                  <a:srgbClr val="FF0000"/>
                </a:solidFill>
                <a:latin typeface="+mj-ea"/>
                <a:ea typeface="+mj-ea"/>
              </a:rPr>
              <a:t>までに</a:t>
            </a:r>
            <a:r>
              <a:rPr kumimoji="1" lang="ja-JP" altLang="en-US" u="sng" dirty="0" smtClean="0">
                <a:solidFill>
                  <a:srgbClr val="FF0000"/>
                </a:solidFill>
                <a:latin typeface="+mj-ea"/>
                <a:ea typeface="+mj-ea"/>
              </a:rPr>
              <a:t>目標設定を行う</a:t>
            </a:r>
            <a:endParaRPr kumimoji="1" lang="ja-JP" altLang="en-US" u="sng" dirty="0">
              <a:solidFill>
                <a:srgbClr val="FF0000"/>
              </a:solidFill>
              <a:latin typeface="+mj-ea"/>
              <a:ea typeface="+mj-ea"/>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988" y="1621280"/>
            <a:ext cx="2209819" cy="2213702"/>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4812" y="1650190"/>
            <a:ext cx="2184792" cy="2184792"/>
          </a:xfrm>
          <a:prstGeom prst="rect">
            <a:avLst/>
          </a:prstGeom>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912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業績評価の考え方と進め方　６</a:t>
            </a:r>
            <a:endParaRPr lang="ja-JP" altLang="en-US" sz="2800" b="1" u="sng" dirty="0"/>
          </a:p>
        </p:txBody>
      </p:sp>
      <p:sp>
        <p:nvSpPr>
          <p:cNvPr id="8" name="正方形/長方形 7"/>
          <p:cNvSpPr/>
          <p:nvPr/>
        </p:nvSpPr>
        <p:spPr>
          <a:xfrm>
            <a:off x="406057" y="538270"/>
            <a:ext cx="3657179"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期首面談の進め方①</a:t>
            </a:r>
            <a:endParaRPr kumimoji="1" lang="ja-JP" altLang="en-US" sz="2400" dirty="0">
              <a:solidFill>
                <a:schemeClr val="tx1"/>
              </a:solidFill>
            </a:endParaRPr>
          </a:p>
        </p:txBody>
      </p:sp>
      <p:sp>
        <p:nvSpPr>
          <p:cNvPr id="2" name="角丸四角形 1"/>
          <p:cNvSpPr/>
          <p:nvPr/>
        </p:nvSpPr>
        <p:spPr>
          <a:xfrm>
            <a:off x="344180" y="1253873"/>
            <a:ext cx="5637234" cy="2582481"/>
          </a:xfrm>
          <a:prstGeom prst="roundRect">
            <a:avLst/>
          </a:prstGeom>
          <a:solidFill>
            <a:srgbClr val="FFFFCC"/>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kumimoji="1" lang="ja-JP" altLang="en-US" sz="2000" dirty="0" smtClean="0">
                <a:solidFill>
                  <a:schemeClr val="tx1"/>
                </a:solidFill>
              </a:rPr>
              <a:t>「１次評価者」と「被評価者」との間で行う。</a:t>
            </a:r>
            <a:endParaRPr kumimoji="1" lang="en-US" altLang="ja-JP" sz="2000" dirty="0" smtClean="0">
              <a:solidFill>
                <a:schemeClr val="tx1"/>
              </a:solidFill>
            </a:endParaRPr>
          </a:p>
          <a:p>
            <a:r>
              <a:rPr kumimoji="1" lang="en-US" altLang="ja-JP" sz="1600" dirty="0" smtClean="0">
                <a:solidFill>
                  <a:schemeClr val="tx1"/>
                </a:solidFill>
              </a:rPr>
              <a:t>※</a:t>
            </a:r>
            <a:r>
              <a:rPr kumimoji="1" lang="ja-JP" altLang="en-US" sz="1600" dirty="0" smtClean="0">
                <a:solidFill>
                  <a:schemeClr val="tx1"/>
                </a:solidFill>
              </a:rPr>
              <a:t>　校長</a:t>
            </a:r>
            <a:r>
              <a:rPr kumimoji="1" lang="ja-JP" altLang="en-US" sz="1600" dirty="0">
                <a:solidFill>
                  <a:schemeClr val="tx1"/>
                </a:solidFill>
              </a:rPr>
              <a:t>が実施することもできる。</a:t>
            </a:r>
            <a:endParaRPr kumimoji="1" lang="en-US" altLang="ja-JP" sz="1600" dirty="0">
              <a:solidFill>
                <a:schemeClr val="tx1"/>
              </a:solidFill>
            </a:endParaRPr>
          </a:p>
          <a:p>
            <a:pPr marL="357188" indent="-357188"/>
            <a:r>
              <a:rPr kumimoji="1" lang="en-US" altLang="ja-JP" sz="1600" dirty="0">
                <a:solidFill>
                  <a:schemeClr val="tx1"/>
                </a:solidFill>
              </a:rPr>
              <a:t>※</a:t>
            </a:r>
            <a:r>
              <a:rPr kumimoji="1" lang="ja-JP" altLang="en-US" sz="1600" dirty="0">
                <a:solidFill>
                  <a:schemeClr val="tx1"/>
                </a:solidFill>
              </a:rPr>
              <a:t>　校長、副校長、教頭、事務長が被評価者の場合、最終評価者との間で行う</a:t>
            </a:r>
            <a:r>
              <a:rPr kumimoji="1" lang="ja-JP" altLang="en-US" sz="1600" dirty="0" smtClean="0">
                <a:solidFill>
                  <a:schemeClr val="tx1"/>
                </a:solidFill>
              </a:rPr>
              <a:t>。</a:t>
            </a:r>
            <a:endParaRPr kumimoji="1" lang="en-US" altLang="ja-JP" sz="1600" dirty="0" smtClean="0">
              <a:solidFill>
                <a:schemeClr val="tx1"/>
              </a:solidFill>
            </a:endParaRPr>
          </a:p>
          <a:p>
            <a:endParaRPr kumimoji="1" lang="en-US" altLang="ja-JP" sz="1600" dirty="0">
              <a:solidFill>
                <a:schemeClr val="tx1"/>
              </a:solidFill>
            </a:endParaRPr>
          </a:p>
          <a:p>
            <a:pPr marL="285750" indent="-285750">
              <a:buFont typeface="Wingdings" panose="05000000000000000000" pitchFamily="2" charset="2"/>
              <a:buChar char="l"/>
            </a:pPr>
            <a:r>
              <a:rPr kumimoji="1" lang="ja-JP" altLang="en-US" sz="2000" u="sng" dirty="0" smtClean="0">
                <a:solidFill>
                  <a:srgbClr val="FF0000"/>
                </a:solidFill>
              </a:rPr>
              <a:t>評価期間中の、被評価者の業務上の目標等を明確にし、認識の共有化を図ることが目的。</a:t>
            </a:r>
            <a:endParaRPr kumimoji="1" lang="ja-JP" altLang="en-US" sz="2000" u="sng" dirty="0">
              <a:solidFill>
                <a:srgbClr val="FF0000"/>
              </a:solidFill>
            </a:endParaRPr>
          </a:p>
        </p:txBody>
      </p:sp>
      <p:sp>
        <p:nvSpPr>
          <p:cNvPr id="12" name="角丸四角形 11"/>
          <p:cNvSpPr/>
          <p:nvPr/>
        </p:nvSpPr>
        <p:spPr>
          <a:xfrm>
            <a:off x="7893860" y="446887"/>
            <a:ext cx="3815729" cy="5727032"/>
          </a:xfrm>
          <a:prstGeom prst="roundRect">
            <a:avLst/>
          </a:prstGeom>
          <a:solidFill>
            <a:srgbClr val="FFCC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p"/>
            </a:pPr>
            <a:endParaRPr kumimoji="1" lang="en-US" altLang="ja-JP" sz="1600" dirty="0" smtClean="0">
              <a:solidFill>
                <a:schemeClr val="tx1"/>
              </a:solidFill>
            </a:endParaRPr>
          </a:p>
          <a:p>
            <a:pPr marL="285750" indent="-285750">
              <a:buFont typeface="Wingdings" panose="05000000000000000000" pitchFamily="2" charset="2"/>
              <a:buChar char="p"/>
            </a:pPr>
            <a:endParaRPr kumimoji="1" lang="en-US" altLang="ja-JP" sz="1600" dirty="0">
              <a:solidFill>
                <a:schemeClr val="tx1"/>
              </a:solidFill>
            </a:endParaRPr>
          </a:p>
          <a:p>
            <a:pPr marL="285750" indent="-285750">
              <a:buFont typeface="Wingdings" panose="05000000000000000000" pitchFamily="2" charset="2"/>
              <a:buChar char="p"/>
            </a:pPr>
            <a:r>
              <a:rPr kumimoji="1" lang="ja-JP" altLang="en-US" dirty="0" smtClean="0">
                <a:solidFill>
                  <a:schemeClr val="tx1"/>
                </a:solidFill>
              </a:rPr>
              <a:t>面談場所の設定に注意。（落ち着ける場所か。人の出入りが少ない場所か。）</a:t>
            </a:r>
            <a:endParaRPr kumimoji="1" lang="en-US" altLang="ja-JP" dirty="0" smtClean="0">
              <a:solidFill>
                <a:schemeClr val="tx1"/>
              </a:solidFill>
            </a:endParaRPr>
          </a:p>
          <a:p>
            <a:pPr marL="285750" indent="-285750">
              <a:buFont typeface="Wingdings" panose="05000000000000000000" pitchFamily="2" charset="2"/>
              <a:buChar char="p"/>
            </a:pPr>
            <a:endParaRPr kumimoji="1" lang="en-US" altLang="ja-JP" dirty="0" smtClean="0">
              <a:solidFill>
                <a:schemeClr val="tx1"/>
              </a:solidFill>
            </a:endParaRPr>
          </a:p>
          <a:p>
            <a:pPr marL="285750" indent="-285750">
              <a:buFont typeface="Wingdings" panose="05000000000000000000" pitchFamily="2" charset="2"/>
              <a:buChar char="p"/>
            </a:pPr>
            <a:r>
              <a:rPr kumimoji="1" lang="ja-JP" altLang="en-US" dirty="0">
                <a:solidFill>
                  <a:schemeClr val="tx1"/>
                </a:solidFill>
              </a:rPr>
              <a:t>面談前</a:t>
            </a:r>
            <a:r>
              <a:rPr kumimoji="1" lang="ja-JP" altLang="en-US" dirty="0" smtClean="0">
                <a:solidFill>
                  <a:schemeClr val="tx1"/>
                </a:solidFill>
              </a:rPr>
              <a:t>に話しやすい雰囲気づくりに努めているか。</a:t>
            </a:r>
            <a:endParaRPr kumimoji="1" lang="en-US" altLang="ja-JP" dirty="0" smtClean="0">
              <a:solidFill>
                <a:schemeClr val="tx1"/>
              </a:solidFill>
            </a:endParaRPr>
          </a:p>
          <a:p>
            <a:pPr marL="285750" indent="-285750">
              <a:buFont typeface="Wingdings" panose="05000000000000000000" pitchFamily="2" charset="2"/>
              <a:buChar char="p"/>
            </a:pPr>
            <a:endParaRPr kumimoji="1" lang="en-US" altLang="ja-JP" dirty="0" smtClean="0">
              <a:solidFill>
                <a:schemeClr val="tx1"/>
              </a:solidFill>
            </a:endParaRPr>
          </a:p>
          <a:p>
            <a:pPr marL="285750" indent="-285750">
              <a:buFont typeface="Wingdings" panose="05000000000000000000" pitchFamily="2" charset="2"/>
              <a:buChar char="p"/>
            </a:pPr>
            <a:r>
              <a:rPr kumimoji="1" lang="ja-JP" altLang="en-US" dirty="0">
                <a:solidFill>
                  <a:schemeClr val="tx1"/>
                </a:solidFill>
              </a:rPr>
              <a:t>日頃の言動</a:t>
            </a:r>
            <a:r>
              <a:rPr kumimoji="1" lang="ja-JP" altLang="en-US" dirty="0" smtClean="0">
                <a:solidFill>
                  <a:schemeClr val="tx1"/>
                </a:solidFill>
              </a:rPr>
              <a:t>で良い点があれば、状況に応じて話題に出せるよう整理しているか。</a:t>
            </a:r>
            <a:endParaRPr kumimoji="1" lang="en-US" altLang="ja-JP" dirty="0" smtClean="0">
              <a:solidFill>
                <a:schemeClr val="tx1"/>
              </a:solidFill>
            </a:endParaRPr>
          </a:p>
          <a:p>
            <a:pPr marL="285750" indent="-285750">
              <a:buFont typeface="Wingdings" panose="05000000000000000000" pitchFamily="2" charset="2"/>
              <a:buChar char="p"/>
            </a:pPr>
            <a:endParaRPr kumimoji="1" lang="en-US" altLang="ja-JP" dirty="0" smtClean="0">
              <a:solidFill>
                <a:schemeClr val="tx1"/>
              </a:solidFill>
            </a:endParaRPr>
          </a:p>
          <a:p>
            <a:pPr marL="285750" indent="-285750">
              <a:buFont typeface="Wingdings" panose="05000000000000000000" pitchFamily="2" charset="2"/>
              <a:buChar char="p"/>
            </a:pPr>
            <a:r>
              <a:rPr kumimoji="1" lang="ja-JP" altLang="en-US" dirty="0">
                <a:solidFill>
                  <a:schemeClr val="tx1"/>
                </a:solidFill>
              </a:rPr>
              <a:t>人事評価記録書</a:t>
            </a:r>
            <a:r>
              <a:rPr kumimoji="1" lang="ja-JP" altLang="en-US" dirty="0" smtClean="0">
                <a:solidFill>
                  <a:schemeClr val="tx1"/>
                </a:solidFill>
              </a:rPr>
              <a:t>を前もってよく読み、あらかじめ質問や意見を整理しているか。</a:t>
            </a:r>
            <a:endParaRPr kumimoji="1" lang="ja-JP" altLang="en-US" dirty="0">
              <a:solidFill>
                <a:schemeClr val="tx1"/>
              </a:solidFill>
            </a:endParaRPr>
          </a:p>
        </p:txBody>
      </p:sp>
      <p:sp>
        <p:nvSpPr>
          <p:cNvPr id="13" name="正方形/長方形 12"/>
          <p:cNvSpPr/>
          <p:nvPr/>
        </p:nvSpPr>
        <p:spPr>
          <a:xfrm>
            <a:off x="8286501" y="657103"/>
            <a:ext cx="3030446" cy="712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期首面談における評価者の</a:t>
            </a:r>
            <a:endParaRPr kumimoji="1" lang="en-US" altLang="ja-JP" dirty="0" smtClean="0"/>
          </a:p>
          <a:p>
            <a:pPr algn="ctr"/>
            <a:r>
              <a:rPr kumimoji="1" lang="ja-JP" altLang="en-US" dirty="0" smtClean="0"/>
              <a:t>チェックポイント</a:t>
            </a:r>
            <a:endParaRPr kumimoji="1" lang="ja-JP" altLang="en-US" dirty="0"/>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2154" y="2915811"/>
            <a:ext cx="2960452" cy="3120371"/>
          </a:xfrm>
          <a:prstGeom prst="rect">
            <a:avLst/>
          </a:prstGeom>
        </p:spPr>
      </p:pic>
      <p:sp>
        <p:nvSpPr>
          <p:cNvPr id="16" name="角丸四角形吹き出し 15"/>
          <p:cNvSpPr/>
          <p:nvPr/>
        </p:nvSpPr>
        <p:spPr>
          <a:xfrm rot="16200000">
            <a:off x="6704952" y="1563452"/>
            <a:ext cx="731056" cy="1344252"/>
          </a:xfrm>
          <a:prstGeom prst="wedgeRoundRectCallout">
            <a:avLst>
              <a:gd name="adj1" fmla="val -76288"/>
              <a:gd name="adj2" fmla="val 7328"/>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smtClean="0">
                <a:solidFill>
                  <a:schemeClr val="tx1"/>
                </a:solidFill>
              </a:rPr>
              <a:t>相互理解</a:t>
            </a:r>
            <a:endParaRPr kumimoji="1" lang="ja-JP" altLang="en-US" sz="1600" dirty="0">
              <a:solidFill>
                <a:schemeClr val="tx1"/>
              </a:solidFill>
            </a:endParaRPr>
          </a:p>
        </p:txBody>
      </p:sp>
      <p:sp>
        <p:nvSpPr>
          <p:cNvPr id="17" name="角丸四角形吹き出し 16"/>
          <p:cNvSpPr/>
          <p:nvPr/>
        </p:nvSpPr>
        <p:spPr>
          <a:xfrm rot="16200000">
            <a:off x="3213133" y="4217849"/>
            <a:ext cx="975132" cy="1644471"/>
          </a:xfrm>
          <a:prstGeom prst="wedgeRoundRectCallout">
            <a:avLst>
              <a:gd name="adj1" fmla="val 41268"/>
              <a:gd name="adj2" fmla="val 64099"/>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smtClean="0">
                <a:solidFill>
                  <a:schemeClr val="tx1"/>
                </a:solidFill>
              </a:rPr>
              <a:t>取組の意欲喚起</a:t>
            </a:r>
            <a:endParaRPr kumimoji="1" lang="ja-JP" altLang="en-US" sz="1600" dirty="0">
              <a:solidFill>
                <a:schemeClr val="tx1"/>
              </a:solidFill>
            </a:endParaRPr>
          </a:p>
        </p:txBody>
      </p:sp>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187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43850" y="954931"/>
            <a:ext cx="5083801" cy="5782753"/>
          </a:xfrm>
          <a:prstGeom prst="rect">
            <a:avLst/>
          </a:prstGeom>
          <a:solidFill>
            <a:srgbClr val="CCFFFF"/>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図表 2"/>
          <p:cNvGraphicFramePr/>
          <p:nvPr>
            <p:extLst>
              <p:ext uri="{D42A27DB-BD31-4B8C-83A1-F6EECF244321}">
                <p14:modId xmlns:p14="http://schemas.microsoft.com/office/powerpoint/2010/main" val="1990239053"/>
              </p:ext>
            </p:extLst>
          </p:nvPr>
        </p:nvGraphicFramePr>
        <p:xfrm>
          <a:off x="804233" y="1533361"/>
          <a:ext cx="4365908" cy="51345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正方形/長方形 3"/>
          <p:cNvSpPr/>
          <p:nvPr/>
        </p:nvSpPr>
        <p:spPr>
          <a:xfrm>
            <a:off x="562087" y="1069452"/>
            <a:ext cx="3146926"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期首面談の進め方（参考）</a:t>
            </a:r>
            <a:endParaRPr kumimoji="1" lang="ja-JP" altLang="en-US" sz="2000"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業績評価の考え方と進め方　７</a:t>
            </a:r>
            <a:endParaRPr lang="ja-JP" altLang="en-US" sz="2800" b="1" u="sng" dirty="0"/>
          </a:p>
        </p:txBody>
      </p:sp>
      <p:sp>
        <p:nvSpPr>
          <p:cNvPr id="6" name="正方形/長方形 5"/>
          <p:cNvSpPr/>
          <p:nvPr/>
        </p:nvSpPr>
        <p:spPr>
          <a:xfrm>
            <a:off x="344180" y="535543"/>
            <a:ext cx="3698431"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期首面談の進め方②</a:t>
            </a:r>
            <a:endParaRPr kumimoji="1" lang="ja-JP" altLang="en-US" sz="2400" dirty="0">
              <a:solidFill>
                <a:schemeClr val="tx1"/>
              </a:solidFill>
            </a:endParaRPr>
          </a:p>
        </p:txBody>
      </p:sp>
      <p:pic>
        <p:nvPicPr>
          <p:cNvPr id="7" name="図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8228" y="3104578"/>
            <a:ext cx="2186018" cy="2304103"/>
          </a:xfrm>
          <a:prstGeom prst="rect">
            <a:avLst/>
          </a:prstGeom>
        </p:spPr>
      </p:pic>
      <p:sp>
        <p:nvSpPr>
          <p:cNvPr id="9" name="角丸四角形吹き出し 8"/>
          <p:cNvSpPr/>
          <p:nvPr/>
        </p:nvSpPr>
        <p:spPr>
          <a:xfrm rot="16200000">
            <a:off x="7906491" y="-1692162"/>
            <a:ext cx="1742643" cy="6089491"/>
          </a:xfrm>
          <a:prstGeom prst="wedgeRoundRectCallout">
            <a:avLst>
              <a:gd name="adj1" fmla="val -92673"/>
              <a:gd name="adj2" fmla="val 2358"/>
              <a:gd name="adj3" fmla="val 16667"/>
            </a:avLst>
          </a:prstGeom>
          <a:solidFill>
            <a:srgbClr val="FFFFCC"/>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dirty="0" smtClean="0">
                <a:solidFill>
                  <a:schemeClr val="tx1"/>
                </a:solidFill>
              </a:rPr>
              <a:t>自身の役割や、職種、職位に期待されるレベルを認識しているか？</a:t>
            </a:r>
            <a:r>
              <a:rPr kumimoji="1" lang="ja-JP" altLang="en-US" u="sng" dirty="0" smtClean="0">
                <a:solidFill>
                  <a:srgbClr val="FF0000"/>
                </a:solidFill>
              </a:rPr>
              <a:t>作成した目標が低すぎ（高すぎ）ないか？</a:t>
            </a:r>
            <a:endParaRPr kumimoji="1" lang="en-US" altLang="ja-JP" u="sng" dirty="0" smtClean="0">
              <a:solidFill>
                <a:srgbClr val="FF0000"/>
              </a:solidFill>
            </a:endParaRPr>
          </a:p>
          <a:p>
            <a:endParaRPr kumimoji="1" lang="en-US" altLang="ja-JP" sz="1600" u="sng" dirty="0">
              <a:solidFill>
                <a:schemeClr val="tx1"/>
              </a:solidFill>
            </a:endParaRPr>
          </a:p>
          <a:p>
            <a:r>
              <a:rPr kumimoji="1" lang="en-US" altLang="ja-JP" sz="1400" u="sng" dirty="0" smtClean="0">
                <a:solidFill>
                  <a:schemeClr val="tx1"/>
                </a:solidFill>
              </a:rPr>
              <a:t>※</a:t>
            </a:r>
            <a:r>
              <a:rPr kumimoji="1" lang="ja-JP" altLang="en-US" sz="1400" u="sng" dirty="0" smtClean="0">
                <a:solidFill>
                  <a:schemeClr val="tx1"/>
                </a:solidFill>
              </a:rPr>
              <a:t>モチ</a:t>
            </a:r>
            <a:r>
              <a:rPr kumimoji="1" lang="ja-JP" altLang="en-US" sz="1400" u="sng" dirty="0" err="1" smtClean="0">
                <a:solidFill>
                  <a:schemeClr val="tx1"/>
                </a:solidFill>
              </a:rPr>
              <a:t>べ</a:t>
            </a:r>
            <a:r>
              <a:rPr kumimoji="1" lang="ja-JP" altLang="en-US" sz="1400" u="sng" dirty="0" smtClean="0">
                <a:solidFill>
                  <a:schemeClr val="tx1"/>
                </a:solidFill>
              </a:rPr>
              <a:t>ーションアップ、達成感、資質向上に繋げるため、頑張ればなんとか手が届く目標とすることがポイント。</a:t>
            </a:r>
            <a:endParaRPr kumimoji="1" lang="ja-JP" altLang="en-US" sz="1400" u="sng" dirty="0">
              <a:solidFill>
                <a:schemeClr val="tx1"/>
              </a:solidFill>
            </a:endParaRPr>
          </a:p>
        </p:txBody>
      </p:sp>
      <p:sp>
        <p:nvSpPr>
          <p:cNvPr id="10" name="角丸四角形吹き出し 9"/>
          <p:cNvSpPr/>
          <p:nvPr/>
        </p:nvSpPr>
        <p:spPr>
          <a:xfrm rot="16200000">
            <a:off x="10291683" y="1835483"/>
            <a:ext cx="1117474" cy="2167396"/>
          </a:xfrm>
          <a:prstGeom prst="wedgeRoundRectCallout">
            <a:avLst>
              <a:gd name="adj1" fmla="val -72088"/>
              <a:gd name="adj2" fmla="val -44548"/>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1600" dirty="0" smtClean="0">
                <a:solidFill>
                  <a:schemeClr val="tx1"/>
                </a:solidFill>
              </a:rPr>
              <a:t>被評価者自身はどのような考えを持っているのか？</a:t>
            </a:r>
            <a:endParaRPr kumimoji="1" lang="ja-JP" altLang="en-US" sz="1600" dirty="0">
              <a:solidFill>
                <a:schemeClr val="tx1"/>
              </a:solidFill>
            </a:endParaRPr>
          </a:p>
        </p:txBody>
      </p:sp>
      <p:sp>
        <p:nvSpPr>
          <p:cNvPr id="11" name="角丸四角形吹き出し 10"/>
          <p:cNvSpPr/>
          <p:nvPr/>
        </p:nvSpPr>
        <p:spPr>
          <a:xfrm rot="16200000">
            <a:off x="6221102" y="2883644"/>
            <a:ext cx="1117474" cy="2282531"/>
          </a:xfrm>
          <a:prstGeom prst="wedgeRoundRectCallout">
            <a:avLst>
              <a:gd name="adj1" fmla="val -73933"/>
              <a:gd name="adj2" fmla="val 41751"/>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1600" dirty="0" smtClean="0">
                <a:solidFill>
                  <a:schemeClr val="tx1"/>
                </a:solidFill>
              </a:rPr>
              <a:t>学校教育目標に沿っているか？</a:t>
            </a:r>
            <a:endParaRPr kumimoji="1" lang="en-US" altLang="ja-JP" sz="1600" dirty="0" smtClean="0">
              <a:solidFill>
                <a:schemeClr val="tx1"/>
              </a:solidFill>
            </a:endParaRPr>
          </a:p>
          <a:p>
            <a:r>
              <a:rPr kumimoji="1" lang="ja-JP" altLang="en-US" sz="1600" dirty="0" smtClean="0">
                <a:solidFill>
                  <a:schemeClr val="tx1"/>
                </a:solidFill>
              </a:rPr>
              <a:t>一人よがりの目標でないか？</a:t>
            </a:r>
            <a:endParaRPr kumimoji="1" lang="ja-JP" altLang="en-US" sz="1600" dirty="0">
              <a:solidFill>
                <a:schemeClr val="tx1"/>
              </a:solidFill>
            </a:endParaRPr>
          </a:p>
        </p:txBody>
      </p:sp>
      <p:sp>
        <p:nvSpPr>
          <p:cNvPr id="13" name="角丸四角形吹き出し 12"/>
          <p:cNvSpPr/>
          <p:nvPr/>
        </p:nvSpPr>
        <p:spPr>
          <a:xfrm rot="16200000">
            <a:off x="6567270" y="1650291"/>
            <a:ext cx="877009" cy="2389495"/>
          </a:xfrm>
          <a:prstGeom prst="wedgeRoundRectCallout">
            <a:avLst>
              <a:gd name="adj1" fmla="val -73536"/>
              <a:gd name="adj2" fmla="val 44790"/>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1600" dirty="0" smtClean="0">
                <a:solidFill>
                  <a:schemeClr val="tx1"/>
                </a:solidFill>
              </a:rPr>
              <a:t>現状を認識しているか？</a:t>
            </a:r>
            <a:endParaRPr kumimoji="1" lang="ja-JP" altLang="en-US" sz="1600" dirty="0">
              <a:solidFill>
                <a:schemeClr val="tx1"/>
              </a:solidFill>
            </a:endParaRPr>
          </a:p>
        </p:txBody>
      </p:sp>
      <p:sp>
        <p:nvSpPr>
          <p:cNvPr id="14" name="正方形/長方形 13"/>
          <p:cNvSpPr/>
          <p:nvPr/>
        </p:nvSpPr>
        <p:spPr>
          <a:xfrm>
            <a:off x="6024613" y="5408681"/>
            <a:ext cx="5773248" cy="834466"/>
          </a:xfrm>
          <a:prstGeom prst="rect">
            <a:avLst/>
          </a:prstGeom>
          <a:solidFill>
            <a:srgbClr val="FFCCFF"/>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評価者による的確な指摘が、目標設定者を真剣にさせる。管理職のリーダーシップを発揮する場面。</a:t>
            </a:r>
            <a:endParaRPr kumimoji="1" lang="ja-JP" altLang="en-US" dirty="0">
              <a:solidFill>
                <a:schemeClr val="tx1"/>
              </a:solidFill>
            </a:endParaRPr>
          </a:p>
        </p:txBody>
      </p:sp>
      <p:sp>
        <p:nvSpPr>
          <p:cNvPr id="15" name="角丸四角形吹き出し 14"/>
          <p:cNvSpPr/>
          <p:nvPr/>
        </p:nvSpPr>
        <p:spPr>
          <a:xfrm rot="16200000">
            <a:off x="10456024" y="3247864"/>
            <a:ext cx="1117474" cy="1964334"/>
          </a:xfrm>
          <a:prstGeom prst="wedgeRoundRectCallout">
            <a:avLst>
              <a:gd name="adj1" fmla="val -64704"/>
              <a:gd name="adj2" fmla="val -44438"/>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sz="1600" dirty="0" smtClean="0">
                <a:solidFill>
                  <a:schemeClr val="tx1"/>
                </a:solidFill>
              </a:rPr>
              <a:t>具体的に書か</a:t>
            </a:r>
            <a:r>
              <a:rPr kumimoji="1" lang="ja-JP" altLang="en-US" sz="1600" dirty="0">
                <a:solidFill>
                  <a:schemeClr val="tx1"/>
                </a:solidFill>
              </a:rPr>
              <a:t>れている</a:t>
            </a:r>
            <a:r>
              <a:rPr kumimoji="1" lang="ja-JP" altLang="en-US" sz="1600" dirty="0" smtClean="0">
                <a:solidFill>
                  <a:schemeClr val="tx1"/>
                </a:solidFill>
              </a:rPr>
              <a:t>か？</a:t>
            </a:r>
            <a:endParaRPr kumimoji="1" lang="en-US" altLang="ja-JP" sz="1600" dirty="0" smtClean="0">
              <a:solidFill>
                <a:schemeClr val="tx1"/>
              </a:solidFill>
            </a:endParaRPr>
          </a:p>
          <a:p>
            <a:r>
              <a:rPr kumimoji="1" lang="ja-JP" altLang="en-US" sz="1600" dirty="0" smtClean="0">
                <a:solidFill>
                  <a:schemeClr val="tx1"/>
                </a:solidFill>
              </a:rPr>
              <a:t>達成検証が可能か？</a:t>
            </a:r>
            <a:endParaRPr kumimoji="1" lang="ja-JP" altLang="en-US" sz="1600" dirty="0">
              <a:solidFill>
                <a:schemeClr val="tx1"/>
              </a:solidFill>
            </a:endParaRPr>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599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395041" y="2392565"/>
            <a:ext cx="10202778" cy="2344440"/>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500046" y="559229"/>
            <a:ext cx="9992769" cy="564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次の目標は、どこが問題でしょうか？</a:t>
            </a:r>
            <a:r>
              <a:rPr kumimoji="1" lang="ja-JP" altLang="en-US" sz="2400" dirty="0">
                <a:solidFill>
                  <a:schemeClr val="tx1"/>
                </a:solidFill>
              </a:rPr>
              <a:t>　</a:t>
            </a:r>
            <a:r>
              <a:rPr kumimoji="1" lang="ja-JP" altLang="en-US" sz="3200" dirty="0">
                <a:solidFill>
                  <a:schemeClr val="tx1"/>
                </a:solidFill>
              </a:rPr>
              <a:t>　</a:t>
            </a:r>
            <a:endParaRPr kumimoji="1" lang="en-US" altLang="ja-JP" sz="3200" dirty="0">
              <a:solidFill>
                <a:schemeClr val="tx1"/>
              </a:solidFill>
            </a:endParaRPr>
          </a:p>
          <a:p>
            <a:r>
              <a:rPr kumimoji="1" lang="ja-JP" altLang="en-US" sz="3200" dirty="0">
                <a:solidFill>
                  <a:schemeClr val="tx1"/>
                </a:solidFill>
              </a:rPr>
              <a:t>　　　　　</a:t>
            </a:r>
            <a:endParaRPr kumimoji="1" lang="en-US" altLang="ja-JP" sz="3200" dirty="0">
              <a:solidFill>
                <a:schemeClr val="tx1"/>
              </a:solidFill>
            </a:endParaRPr>
          </a:p>
          <a:p>
            <a:r>
              <a:rPr kumimoji="1" lang="ja-JP" altLang="en-US" sz="4000" dirty="0">
                <a:solidFill>
                  <a:schemeClr val="tx1"/>
                </a:solidFill>
              </a:rPr>
              <a:t>　「クラス経営をするうえで、</a:t>
            </a:r>
            <a:endParaRPr kumimoji="1" lang="en-US" altLang="ja-JP" sz="4000" dirty="0">
              <a:solidFill>
                <a:schemeClr val="tx1"/>
              </a:solidFill>
            </a:endParaRPr>
          </a:p>
          <a:p>
            <a:r>
              <a:rPr kumimoji="1" lang="ja-JP" altLang="en-US" sz="4000" dirty="0">
                <a:solidFill>
                  <a:schemeClr val="tx1"/>
                </a:solidFill>
              </a:rPr>
              <a:t>　児童・生徒に朝の読書を習慣づけることで、</a:t>
            </a:r>
            <a:endParaRPr kumimoji="1" lang="en-US" altLang="ja-JP" sz="4000" dirty="0">
              <a:solidFill>
                <a:schemeClr val="tx1"/>
              </a:solidFill>
            </a:endParaRPr>
          </a:p>
          <a:p>
            <a:r>
              <a:rPr kumimoji="1" lang="ja-JP" altLang="en-US" sz="4000" dirty="0">
                <a:solidFill>
                  <a:schemeClr val="tx1"/>
                </a:solidFill>
              </a:rPr>
              <a:t>　クラス全体のレベルアップを目指す」</a:t>
            </a:r>
            <a:endParaRPr kumimoji="1" lang="en-US" altLang="ja-JP" sz="4000" dirty="0">
              <a:solidFill>
                <a:schemeClr val="tx1"/>
              </a:solidFill>
            </a:endParaRPr>
          </a:p>
          <a:p>
            <a:endParaRPr kumimoji="1" lang="en-US" altLang="ja-JP" sz="2000" dirty="0">
              <a:solidFill>
                <a:schemeClr val="tx1"/>
              </a:solidFill>
            </a:endParaRPr>
          </a:p>
          <a:p>
            <a:r>
              <a:rPr kumimoji="1" lang="ja-JP" altLang="en-US" sz="2800" dirty="0">
                <a:solidFill>
                  <a:schemeClr val="tx1"/>
                </a:solidFill>
              </a:rPr>
              <a:t>　</a:t>
            </a:r>
            <a:endParaRPr kumimoji="1" lang="en-US" altLang="ja-JP" sz="2800"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〇目標設定の演習</a:t>
            </a:r>
          </a:p>
        </p:txBody>
      </p:sp>
      <p:pic>
        <p:nvPicPr>
          <p:cNvPr id="2" name="図 1">
            <a:extLst>
              <a:ext uri="{FF2B5EF4-FFF2-40B4-BE49-F238E27FC236}">
                <a16:creationId xmlns:a16="http://schemas.microsoft.com/office/drawing/2014/main" id="{88E57562-C639-FDED-FC21-CE804C4AB20A}"/>
              </a:ext>
            </a:extLst>
          </p:cNvPr>
          <p:cNvPicPr>
            <a:picLocks noChangeAspect="1"/>
          </p:cNvPicPr>
          <p:nvPr/>
        </p:nvPicPr>
        <p:blipFill>
          <a:blip r:embed="rId5"/>
          <a:stretch>
            <a:fillRect/>
          </a:stretch>
        </p:blipFill>
        <p:spPr>
          <a:xfrm>
            <a:off x="272714" y="4386370"/>
            <a:ext cx="1734841" cy="2036306"/>
          </a:xfrm>
          <a:prstGeom prst="rect">
            <a:avLst/>
          </a:prstGeom>
        </p:spPr>
      </p:pic>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8475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2086" y="1069451"/>
            <a:ext cx="10632387" cy="4236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①学校教育目標に沿った目標となっているか確認する</a:t>
            </a:r>
            <a:endParaRPr kumimoji="1" lang="en-US" altLang="ja-JP" sz="3200" dirty="0">
              <a:solidFill>
                <a:schemeClr val="tx1"/>
              </a:solidFill>
            </a:endParaRPr>
          </a:p>
          <a:p>
            <a:r>
              <a:rPr kumimoji="1" lang="ja-JP" altLang="en-US" sz="3200" dirty="0">
                <a:solidFill>
                  <a:schemeClr val="tx1"/>
                </a:solidFill>
              </a:rPr>
              <a:t>　　　　　　</a:t>
            </a:r>
            <a:endParaRPr kumimoji="1" lang="en-US" altLang="ja-JP" sz="3200" dirty="0">
              <a:solidFill>
                <a:schemeClr val="tx1"/>
              </a:solidFill>
            </a:endParaRPr>
          </a:p>
          <a:p>
            <a:r>
              <a:rPr kumimoji="1" lang="ja-JP" altLang="en-US" sz="3200" dirty="0">
                <a:solidFill>
                  <a:schemeClr val="tx1"/>
                </a:solidFill>
              </a:rPr>
              <a:t>②被評価者が、頑張れば実現可能な目標を設定する　　　　　　　</a:t>
            </a:r>
            <a:endParaRPr kumimoji="1" lang="en-US" altLang="ja-JP" sz="3200" dirty="0">
              <a:solidFill>
                <a:schemeClr val="tx1"/>
              </a:solidFill>
            </a:endParaRPr>
          </a:p>
          <a:p>
            <a:endParaRPr kumimoji="1" lang="en-US" altLang="ja-JP" sz="3200" dirty="0">
              <a:solidFill>
                <a:schemeClr val="tx1"/>
              </a:solidFill>
            </a:endParaRPr>
          </a:p>
          <a:p>
            <a:r>
              <a:rPr kumimoji="1" lang="ja-JP" altLang="en-US" sz="3200" dirty="0">
                <a:solidFill>
                  <a:schemeClr val="tx1"/>
                </a:solidFill>
              </a:rPr>
              <a:t>③被評価者が、どのような考えを持っているのか把握する</a:t>
            </a:r>
            <a:endParaRPr kumimoji="1" lang="en-US" altLang="ja-JP" sz="3200" dirty="0">
              <a:solidFill>
                <a:schemeClr val="tx1"/>
              </a:solidFill>
            </a:endParaRPr>
          </a:p>
          <a:p>
            <a:endParaRPr kumimoji="1" lang="en-US" altLang="ja-JP" sz="3200" dirty="0">
              <a:solidFill>
                <a:schemeClr val="tx1"/>
              </a:solidFill>
            </a:endParaRPr>
          </a:p>
          <a:p>
            <a:r>
              <a:rPr kumimoji="1" lang="ja-JP" altLang="en-US" sz="3200" dirty="0">
                <a:solidFill>
                  <a:schemeClr val="tx1"/>
                </a:solidFill>
              </a:rPr>
              <a:t>④具体的なことが書かれているか確認する</a:t>
            </a:r>
            <a:endParaRPr kumimoji="1" lang="en-US" altLang="ja-JP" sz="3200"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　期首面談（目標設定）で大切なこと</a:t>
            </a:r>
          </a:p>
        </p:txBody>
      </p:sp>
      <p:pic>
        <p:nvPicPr>
          <p:cNvPr id="3" name="図 2">
            <a:extLst>
              <a:ext uri="{FF2B5EF4-FFF2-40B4-BE49-F238E27FC236}">
                <a16:creationId xmlns:a16="http://schemas.microsoft.com/office/drawing/2014/main" id="{0FF2F1D1-C90D-A2A0-355D-A18A359DA33F}"/>
              </a:ext>
            </a:extLst>
          </p:cNvPr>
          <p:cNvPicPr>
            <a:picLocks noChangeAspect="1"/>
          </p:cNvPicPr>
          <p:nvPr/>
        </p:nvPicPr>
        <p:blipFill>
          <a:blip r:embed="rId5"/>
          <a:stretch>
            <a:fillRect/>
          </a:stretch>
        </p:blipFill>
        <p:spPr>
          <a:xfrm>
            <a:off x="9034009" y="3604947"/>
            <a:ext cx="2595905" cy="2740928"/>
          </a:xfrm>
          <a:prstGeom prst="rect">
            <a:avLst/>
          </a:prstGeom>
        </p:spPr>
      </p:pic>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9830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37396" y="1209975"/>
            <a:ext cx="11380532" cy="564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800" dirty="0">
                <a:solidFill>
                  <a:schemeClr val="tx1"/>
                </a:solidFill>
              </a:rPr>
              <a:t> </a:t>
            </a:r>
            <a:r>
              <a:rPr kumimoji="1" lang="ja-JP" altLang="en-US" sz="2800" dirty="0">
                <a:solidFill>
                  <a:schemeClr val="tx1"/>
                </a:solidFill>
              </a:rPr>
              <a:t>◎被評価者が、頑張れば実現が可能な目標を設定するためのサポート</a:t>
            </a:r>
            <a:endParaRPr kumimoji="1" lang="en-US" altLang="ja-JP" sz="2800" dirty="0">
              <a:solidFill>
                <a:schemeClr val="tx1"/>
              </a:solidFill>
            </a:endParaRPr>
          </a:p>
          <a:p>
            <a:r>
              <a:rPr kumimoji="1" lang="ja-JP" altLang="en-US" sz="2800" dirty="0">
                <a:solidFill>
                  <a:schemeClr val="tx1"/>
                </a:solidFill>
              </a:rPr>
              <a:t>　　　　　　　　　　　　　　　　　　＝　</a:t>
            </a:r>
            <a:r>
              <a:rPr kumimoji="1" lang="ja-JP" altLang="en-US" sz="2800" u="sng" dirty="0">
                <a:solidFill>
                  <a:schemeClr val="tx1"/>
                </a:solidFill>
                <a:highlight>
                  <a:srgbClr val="FFFF00"/>
                </a:highlight>
              </a:rPr>
              <a:t>現状認識</a:t>
            </a:r>
            <a:r>
              <a:rPr kumimoji="1" lang="ja-JP" altLang="en-US" sz="2800" dirty="0">
                <a:solidFill>
                  <a:schemeClr val="tx1"/>
                </a:solidFill>
              </a:rPr>
              <a:t>に基づいた目標設定のサポート</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　　　</a:t>
            </a:r>
            <a:r>
              <a:rPr kumimoji="1" lang="ja-JP" altLang="en-US" sz="2800" dirty="0">
                <a:solidFill>
                  <a:srgbClr val="FF0000"/>
                </a:solidFill>
              </a:rPr>
              <a:t>そのためには、被評価者の考えを傾聴することが重要！！</a:t>
            </a:r>
            <a:endParaRPr kumimoji="1" lang="en-US" altLang="ja-JP" sz="2800" dirty="0">
              <a:solidFill>
                <a:srgbClr val="FF0000"/>
              </a:solidFill>
            </a:endParaRPr>
          </a:p>
          <a:p>
            <a:r>
              <a:rPr kumimoji="1" lang="ja-JP" altLang="en-US" sz="2800" dirty="0">
                <a:solidFill>
                  <a:schemeClr val="tx1"/>
                </a:solidFill>
              </a:rPr>
              <a:t>　　　</a:t>
            </a:r>
            <a:r>
              <a:rPr kumimoji="1" lang="ja-JP" altLang="en-US" sz="2800" dirty="0" smtClean="0">
                <a:solidFill>
                  <a:schemeClr val="tx1"/>
                </a:solidFill>
              </a:rPr>
              <a:t>被</a:t>
            </a:r>
            <a:r>
              <a:rPr kumimoji="1" lang="ja-JP" altLang="en-US" sz="2800" dirty="0">
                <a:solidFill>
                  <a:schemeClr val="tx1"/>
                </a:solidFill>
              </a:rPr>
              <a:t>評価者は、業務の中で、特に何に注力したいと考えているか？</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smtClean="0">
                <a:solidFill>
                  <a:schemeClr val="tx1"/>
                </a:solidFill>
              </a:rPr>
              <a:t>評価者</a:t>
            </a:r>
            <a:r>
              <a:rPr kumimoji="1" lang="ja-JP" altLang="en-US" sz="2800" dirty="0">
                <a:solidFill>
                  <a:schemeClr val="tx1"/>
                </a:solidFill>
              </a:rPr>
              <a:t>が校内における被評価者の立場や、今被評価者に求められている役割を</a:t>
            </a:r>
            <a:r>
              <a:rPr kumimoji="1" lang="ja-JP" altLang="en-US" sz="2800" u="sng" dirty="0">
                <a:solidFill>
                  <a:schemeClr val="tx1"/>
                </a:solidFill>
                <a:highlight>
                  <a:srgbClr val="FFFF00"/>
                </a:highlight>
              </a:rPr>
              <a:t>被評価者自身で認識できるようなアドバイス</a:t>
            </a:r>
            <a:r>
              <a:rPr kumimoji="1" lang="ja-JP" altLang="en-US" sz="2800" dirty="0">
                <a:solidFill>
                  <a:schemeClr val="tx1"/>
                </a:solidFill>
              </a:rPr>
              <a:t>を行うことが重要！</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　　　　　　　　　　　　　　</a:t>
            </a:r>
            <a:endParaRPr kumimoji="1" lang="en-US" altLang="ja-JP" sz="2800" dirty="0">
              <a:solidFill>
                <a:schemeClr val="tx1"/>
              </a:solidFill>
            </a:endParaRPr>
          </a:p>
          <a:p>
            <a:pPr algn="ctr"/>
            <a:r>
              <a:rPr kumimoji="1" lang="ja-JP" altLang="en-US" sz="4400" b="1" dirty="0">
                <a:solidFill>
                  <a:srgbClr val="FF0000"/>
                </a:solidFill>
              </a:rPr>
              <a:t>ゴールイメージの共有 </a:t>
            </a:r>
            <a:endParaRPr kumimoji="1" lang="en-US" altLang="ja-JP" sz="4400" b="1" dirty="0">
              <a:solidFill>
                <a:srgbClr val="FF0000"/>
              </a:solidFill>
            </a:endParaRPr>
          </a:p>
          <a:p>
            <a:endParaRPr kumimoji="1" lang="en-US" altLang="ja-JP" sz="2800" dirty="0">
              <a:solidFill>
                <a:schemeClr val="tx1"/>
              </a:solidFill>
            </a:endParaRPr>
          </a:p>
          <a:p>
            <a:r>
              <a:rPr kumimoji="1" lang="ja-JP" altLang="en-US" sz="2800" dirty="0">
                <a:solidFill>
                  <a:schemeClr val="tx1"/>
                </a:solidFill>
              </a:rPr>
              <a:t> </a:t>
            </a:r>
            <a:endParaRPr kumimoji="1" lang="en-US" altLang="ja-JP" sz="2800" u="sng" dirty="0">
              <a:solidFill>
                <a:schemeClr val="tx1"/>
              </a:solidFill>
            </a:endParaRPr>
          </a:p>
          <a:p>
            <a:endParaRPr kumimoji="1" lang="en-US" altLang="ja-JP" sz="2000"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〇適切な目標設定のために</a:t>
            </a:r>
          </a:p>
        </p:txBody>
      </p:sp>
      <p:sp>
        <p:nvSpPr>
          <p:cNvPr id="2" name="矢印: 下 1">
            <a:extLst>
              <a:ext uri="{FF2B5EF4-FFF2-40B4-BE49-F238E27FC236}">
                <a16:creationId xmlns:a16="http://schemas.microsoft.com/office/drawing/2014/main" id="{5226E1BA-2458-2A04-0C87-28C5DB84EB62}"/>
              </a:ext>
            </a:extLst>
          </p:cNvPr>
          <p:cNvSpPr/>
          <p:nvPr/>
        </p:nvSpPr>
        <p:spPr>
          <a:xfrm>
            <a:off x="5566189" y="4395538"/>
            <a:ext cx="561473" cy="897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B05F0368-8D39-3D13-4C1D-9FA768DE88C4}"/>
              </a:ext>
            </a:extLst>
          </p:cNvPr>
          <p:cNvPicPr>
            <a:picLocks noChangeAspect="1"/>
          </p:cNvPicPr>
          <p:nvPr/>
        </p:nvPicPr>
        <p:blipFill>
          <a:blip r:embed="rId5"/>
          <a:stretch>
            <a:fillRect/>
          </a:stretch>
        </p:blipFill>
        <p:spPr>
          <a:xfrm>
            <a:off x="9419008" y="4467162"/>
            <a:ext cx="2158021" cy="2109912"/>
          </a:xfrm>
          <a:prstGeom prst="rect">
            <a:avLst/>
          </a:prstGeom>
        </p:spPr>
      </p:pic>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3500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37396" y="1099138"/>
            <a:ext cx="11380532" cy="564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 </a:t>
            </a:r>
            <a:r>
              <a:rPr kumimoji="1" lang="ja-JP" altLang="en-US" sz="3600" dirty="0">
                <a:solidFill>
                  <a:schemeClr val="tx1"/>
                </a:solidFill>
              </a:rPr>
              <a:t>・具体的</a:t>
            </a:r>
            <a:r>
              <a:rPr kumimoji="1" lang="ja-JP" altLang="en-US" sz="3600" dirty="0" smtClean="0">
                <a:solidFill>
                  <a:schemeClr val="tx1"/>
                </a:solidFill>
              </a:rPr>
              <a:t>な目標設定のために</a:t>
            </a:r>
            <a:r>
              <a:rPr kumimoji="1" lang="ja-JP" altLang="en-US" sz="2000" dirty="0">
                <a:solidFill>
                  <a:schemeClr val="tx1"/>
                </a:solidFill>
              </a:rPr>
              <a:t>　</a:t>
            </a:r>
            <a:r>
              <a:rPr kumimoji="1" lang="ja-JP" altLang="en-US" sz="3200" dirty="0">
                <a:solidFill>
                  <a:schemeClr val="tx1"/>
                </a:solidFill>
              </a:rPr>
              <a:t>　　　　　　</a:t>
            </a:r>
            <a:endParaRPr kumimoji="1" lang="en-US" altLang="ja-JP" sz="3200" dirty="0">
              <a:solidFill>
                <a:schemeClr val="tx1"/>
              </a:solidFill>
            </a:endParaRPr>
          </a:p>
          <a:p>
            <a:r>
              <a:rPr kumimoji="1" lang="ja-JP" altLang="en-US" sz="4000" dirty="0">
                <a:solidFill>
                  <a:schemeClr val="tx1"/>
                </a:solidFill>
              </a:rPr>
              <a:t>　</a:t>
            </a:r>
            <a:r>
              <a:rPr kumimoji="1" lang="ja-JP" altLang="en-US" sz="2800" dirty="0">
                <a:solidFill>
                  <a:schemeClr val="tx1"/>
                </a:solidFill>
              </a:rPr>
              <a:t> </a:t>
            </a:r>
            <a:r>
              <a:rPr kumimoji="1" lang="ja-JP" altLang="en-US" sz="2800" u="sng" dirty="0">
                <a:solidFill>
                  <a:srgbClr val="FF0000"/>
                </a:solidFill>
              </a:rPr>
              <a:t>・数値化できるなら、まずは数値と単位を明示する。　</a:t>
            </a:r>
            <a:endParaRPr kumimoji="1" lang="en-US" altLang="ja-JP" sz="2800" u="sng" dirty="0">
              <a:solidFill>
                <a:srgbClr val="FF0000"/>
              </a:solidFill>
            </a:endParaRPr>
          </a:p>
          <a:p>
            <a:endParaRPr kumimoji="1" lang="en-US" altLang="ja-JP" sz="2800" u="sng" dirty="0">
              <a:solidFill>
                <a:schemeClr val="tx1"/>
              </a:solidFill>
            </a:endParaRPr>
          </a:p>
          <a:p>
            <a:r>
              <a:rPr kumimoji="1" lang="ja-JP" altLang="en-US" sz="2800" dirty="0">
                <a:solidFill>
                  <a:schemeClr val="tx1"/>
                </a:solidFill>
              </a:rPr>
              <a:t>　  </a:t>
            </a:r>
            <a:r>
              <a:rPr kumimoji="1" lang="ja-JP" altLang="en-US" sz="2800" u="sng" dirty="0">
                <a:solidFill>
                  <a:srgbClr val="FF0000"/>
                </a:solidFill>
              </a:rPr>
              <a:t>・数値化できないのなら、「成果物」あるいは達成した「状態」を記述する。</a:t>
            </a:r>
            <a:endParaRPr kumimoji="1" lang="en-US" altLang="ja-JP" sz="2800" u="sng" dirty="0">
              <a:solidFill>
                <a:srgbClr val="FF0000"/>
              </a:solidFill>
            </a:endParaRPr>
          </a:p>
          <a:p>
            <a:endParaRPr kumimoji="1" lang="en-US" altLang="ja-JP" sz="2800" u="sng" dirty="0">
              <a:solidFill>
                <a:srgbClr val="FF0000"/>
              </a:solidFill>
            </a:endParaRPr>
          </a:p>
          <a:p>
            <a:r>
              <a:rPr kumimoji="1" lang="ja-JP" altLang="en-US" sz="2800" dirty="0">
                <a:solidFill>
                  <a:schemeClr val="tx1"/>
                </a:solidFill>
              </a:rPr>
              <a:t>　</a:t>
            </a:r>
            <a:r>
              <a:rPr kumimoji="1" lang="ja-JP" altLang="en-US" sz="2800" dirty="0">
                <a:solidFill>
                  <a:srgbClr val="FF0000"/>
                </a:solidFill>
              </a:rPr>
              <a:t>  </a:t>
            </a:r>
            <a:r>
              <a:rPr kumimoji="1" lang="ja-JP" altLang="en-US" sz="2800" u="sng" dirty="0">
                <a:solidFill>
                  <a:srgbClr val="FF0000"/>
                </a:solidFill>
              </a:rPr>
              <a:t>・変化の前（</a:t>
            </a:r>
            <a:r>
              <a:rPr kumimoji="1" lang="en-US" altLang="ja-JP" sz="2800" u="sng" dirty="0">
                <a:solidFill>
                  <a:srgbClr val="FF0000"/>
                </a:solidFill>
              </a:rPr>
              <a:t>Before</a:t>
            </a:r>
            <a:r>
              <a:rPr kumimoji="1" lang="ja-JP" altLang="en-US" sz="2800" u="sng" dirty="0">
                <a:solidFill>
                  <a:srgbClr val="FF0000"/>
                </a:solidFill>
              </a:rPr>
              <a:t>）と変化の後（</a:t>
            </a:r>
            <a:r>
              <a:rPr kumimoji="1" lang="en-US" altLang="ja-JP" sz="2800" u="sng" dirty="0">
                <a:solidFill>
                  <a:srgbClr val="FF0000"/>
                </a:solidFill>
              </a:rPr>
              <a:t>After</a:t>
            </a:r>
            <a:r>
              <a:rPr kumimoji="1" lang="ja-JP" altLang="en-US" sz="2800" u="sng" dirty="0">
                <a:solidFill>
                  <a:srgbClr val="FF0000"/>
                </a:solidFill>
              </a:rPr>
              <a:t>）の両方の状態を記述する。</a:t>
            </a:r>
            <a:endParaRPr kumimoji="1" lang="en-US" altLang="ja-JP" sz="2800" dirty="0">
              <a:solidFill>
                <a:srgbClr val="FF0000"/>
              </a:solidFill>
            </a:endParaRPr>
          </a:p>
          <a:p>
            <a:endParaRPr kumimoji="1" lang="en-US" altLang="ja-JP" sz="2800" u="sng" dirty="0">
              <a:solidFill>
                <a:schemeClr val="tx1"/>
              </a:solidFill>
            </a:endParaRPr>
          </a:p>
          <a:p>
            <a:r>
              <a:rPr kumimoji="1" lang="ja-JP" altLang="en-US" sz="2800" dirty="0">
                <a:solidFill>
                  <a:schemeClr val="tx1"/>
                </a:solidFill>
              </a:rPr>
              <a:t>　  </a:t>
            </a:r>
            <a:r>
              <a:rPr kumimoji="1" lang="ja-JP" altLang="en-US" sz="2800" u="sng" dirty="0">
                <a:solidFill>
                  <a:srgbClr val="FF0000"/>
                </a:solidFill>
              </a:rPr>
              <a:t>・</a:t>
            </a:r>
            <a:r>
              <a:rPr kumimoji="1" lang="en-US" altLang="ja-JP" sz="2800" u="sng" dirty="0">
                <a:solidFill>
                  <a:srgbClr val="FF0000"/>
                </a:solidFill>
              </a:rPr>
              <a:t>NG</a:t>
            </a:r>
            <a:r>
              <a:rPr kumimoji="1" lang="ja-JP" altLang="en-US" sz="2800" u="sng" dirty="0">
                <a:solidFill>
                  <a:srgbClr val="FF0000"/>
                </a:solidFill>
              </a:rPr>
              <a:t>ワードを不用意に使用しない。</a:t>
            </a:r>
            <a:endParaRPr kumimoji="1" lang="en-US" altLang="ja-JP" sz="2800" u="sng" dirty="0">
              <a:solidFill>
                <a:srgbClr val="FF0000"/>
              </a:solidFill>
            </a:endParaRPr>
          </a:p>
          <a:p>
            <a:r>
              <a:rPr kumimoji="1" lang="ja-JP" altLang="en-US" sz="2800" dirty="0">
                <a:solidFill>
                  <a:schemeClr val="tx1"/>
                </a:solidFill>
              </a:rPr>
              <a:t>　　　努力する、目指す、頑張る・・・目標を達成するために、前提となる言葉</a:t>
            </a:r>
            <a:endParaRPr kumimoji="1" lang="en-US" altLang="ja-JP" sz="2800" dirty="0">
              <a:solidFill>
                <a:schemeClr val="tx1"/>
              </a:solidFill>
            </a:endParaRPr>
          </a:p>
          <a:p>
            <a:r>
              <a:rPr kumimoji="1" lang="ja-JP" altLang="en-US" sz="2800" dirty="0">
                <a:solidFill>
                  <a:schemeClr val="tx1"/>
                </a:solidFill>
              </a:rPr>
              <a:t>　　　できるだけ、可能な限り　  ・・・どのような状態にしたいのか不明瞭</a:t>
            </a:r>
            <a:endParaRPr kumimoji="1" lang="en-US" altLang="ja-JP" sz="2800" dirty="0">
              <a:solidFill>
                <a:schemeClr val="tx1"/>
              </a:solidFill>
            </a:endParaRPr>
          </a:p>
          <a:p>
            <a:r>
              <a:rPr kumimoji="1" lang="ja-JP" altLang="en-US" sz="2800" dirty="0">
                <a:solidFill>
                  <a:schemeClr val="tx1"/>
                </a:solidFill>
              </a:rPr>
              <a:t>　　　積極的に、臨機応変に　　・・・達成基準があいまいになる</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　  </a:t>
            </a:r>
            <a:endParaRPr kumimoji="1" lang="en-US" altLang="ja-JP" sz="2800" u="sng" dirty="0">
              <a:solidFill>
                <a:schemeClr val="tx1"/>
              </a:solidFill>
            </a:endParaRPr>
          </a:p>
          <a:p>
            <a:endParaRPr kumimoji="1" lang="en-US" altLang="ja-JP" sz="2000"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〇目標設定について</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4506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488139" y="2178229"/>
            <a:ext cx="11075927" cy="835094"/>
          </a:xfrm>
          <a:prstGeom prst="roundRect">
            <a:avLst/>
          </a:prstGeom>
          <a:solidFill>
            <a:schemeClr val="accent1">
              <a:lumMod val="40000"/>
              <a:lumOff val="6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lang="ja-JP" altLang="en-US" sz="2000" dirty="0">
                <a:solidFill>
                  <a:srgbClr val="000000"/>
                </a:solidFill>
                <a:latin typeface="ＭＳ Ｐゴシック" panose="020B0600070205080204" pitchFamily="50" charset="-128"/>
              </a:rPr>
              <a:t>職員が果たすべき職務をどの程度達成したかを把握して、挙げた業績を評価する</a:t>
            </a:r>
            <a:r>
              <a:rPr lang="ja-JP" altLang="en-US" sz="2400" dirty="0">
                <a:solidFill>
                  <a:srgbClr val="FF0000"/>
                </a:solidFill>
                <a:latin typeface="ＭＳ Ｐゴシック" panose="020B0600070205080204" pitchFamily="50" charset="-128"/>
              </a:rPr>
              <a:t>「業績評価」</a:t>
            </a:r>
            <a:endParaRPr lang="en-US" altLang="ja-JP" sz="2400" dirty="0">
              <a:solidFill>
                <a:srgbClr val="FF0000"/>
              </a:solidFill>
              <a:latin typeface="ＭＳ Ｐゴシック" panose="020B0600070205080204" pitchFamily="50" charset="-128"/>
            </a:endParaRPr>
          </a:p>
        </p:txBody>
      </p:sp>
      <p:sp>
        <p:nvSpPr>
          <p:cNvPr id="2" name="タイトル 1"/>
          <p:cNvSpPr>
            <a:spLocks noGrp="1"/>
          </p:cNvSpPr>
          <p:nvPr>
            <p:ph type="title" idx="4294967295"/>
          </p:nvPr>
        </p:nvSpPr>
        <p:spPr>
          <a:xfrm>
            <a:off x="87772" y="72459"/>
            <a:ext cx="7913716" cy="544513"/>
          </a:xfrm>
        </p:spPr>
        <p:txBody>
          <a:bodyPr>
            <a:normAutofit fontScale="90000"/>
          </a:bodyPr>
          <a:lstStyle/>
          <a:p>
            <a:r>
              <a:rPr lang="ja-JP" altLang="en-US" sz="2800" b="1" u="sng" dirty="0" smtClean="0"/>
              <a:t>〇　熊本県教育委員会の</a:t>
            </a:r>
            <a:r>
              <a:rPr kumimoji="1" lang="ja-JP" altLang="en-US" sz="2800" b="1" u="sng" dirty="0" smtClean="0"/>
              <a:t>教職員人事評価制度の概要</a:t>
            </a:r>
            <a:endParaRPr kumimoji="1" lang="ja-JP" altLang="en-US" sz="2800" b="1" u="sng" dirty="0"/>
          </a:p>
        </p:txBody>
      </p:sp>
      <p:sp>
        <p:nvSpPr>
          <p:cNvPr id="23" name="テキスト ボックス 22"/>
          <p:cNvSpPr txBox="1"/>
          <p:nvPr/>
        </p:nvSpPr>
        <p:spPr>
          <a:xfrm>
            <a:off x="161403" y="735880"/>
            <a:ext cx="11858718" cy="1323439"/>
          </a:xfrm>
          <a:prstGeom prst="rect">
            <a:avLst/>
          </a:prstGeom>
          <a:noFill/>
        </p:spPr>
        <p:txBody>
          <a:bodyPr wrap="square" rtlCol="0">
            <a:spAutoFit/>
          </a:bodyPr>
          <a:lstStyle/>
          <a:p>
            <a:r>
              <a:rPr kumimoji="1" lang="ja-JP" altLang="en-US" sz="2000" dirty="0"/>
              <a:t>　</a:t>
            </a:r>
            <a:r>
              <a:rPr kumimoji="1" lang="ja-JP" altLang="en-US" sz="2000" dirty="0" smtClean="0"/>
              <a:t>地</a:t>
            </a:r>
            <a:r>
              <a:rPr lang="ja-JP" altLang="en-US" sz="2000" dirty="0" smtClean="0">
                <a:solidFill>
                  <a:srgbClr val="000000"/>
                </a:solidFill>
                <a:latin typeface="ＭＳ Ｐゴシック" panose="020B0600070205080204" pitchFamily="50" charset="-128"/>
                <a:ea typeface="ＭＳ Ｐゴシック" panose="020B0600070205080204" pitchFamily="50" charset="-128"/>
              </a:rPr>
              <a:t>方公務員法及び地方独立行政法人法の一部を改正する法律が平成２６年に公布され、平成２８年４月１日に施行された。</a:t>
            </a:r>
            <a:endParaRPr lang="en-US" altLang="ja-JP" sz="2000" dirty="0" smtClean="0">
              <a:solidFill>
                <a:srgbClr val="000000"/>
              </a:solidFill>
              <a:latin typeface="ＭＳ Ｐゴシック" panose="020B0600070205080204" pitchFamily="50" charset="-128"/>
              <a:ea typeface="ＭＳ Ｐゴシック" panose="020B0600070205080204" pitchFamily="50" charset="-128"/>
            </a:endParaRPr>
          </a:p>
          <a:p>
            <a:r>
              <a:rPr lang="ja-JP" altLang="en-US" sz="2000" dirty="0">
                <a:solidFill>
                  <a:srgbClr val="000000"/>
                </a:solidFill>
                <a:latin typeface="ＭＳ Ｐゴシック" panose="020B0600070205080204" pitchFamily="50" charset="-128"/>
                <a:ea typeface="ＭＳ Ｐゴシック" panose="020B0600070205080204" pitchFamily="50" charset="-128"/>
              </a:rPr>
              <a:t>　</a:t>
            </a:r>
            <a:r>
              <a:rPr lang="ja-JP" altLang="en-US" sz="2000" dirty="0" smtClean="0">
                <a:solidFill>
                  <a:srgbClr val="000000"/>
                </a:solidFill>
                <a:latin typeface="ＭＳ Ｐゴシック" panose="020B0600070205080204" pitchFamily="50" charset="-128"/>
                <a:ea typeface="ＭＳ Ｐゴシック" panose="020B0600070205080204" pitchFamily="50" charset="-128"/>
              </a:rPr>
              <a:t>この法改正を受け、</a:t>
            </a:r>
            <a:r>
              <a:rPr lang="ja-JP" altLang="en-US" sz="2000" u="sng" dirty="0" smtClean="0">
                <a:solidFill>
                  <a:srgbClr val="FF0000"/>
                </a:solidFill>
                <a:latin typeface="ＭＳ Ｐゴシック" panose="020B0600070205080204" pitchFamily="50" charset="-128"/>
                <a:ea typeface="ＭＳ Ｐゴシック" panose="020B0600070205080204" pitchFamily="50" charset="-128"/>
              </a:rPr>
              <a:t>人事評価を「任用」「給与」「分限」</a:t>
            </a:r>
            <a:r>
              <a:rPr lang="ja-JP" altLang="en-US" sz="2000" u="sng" dirty="0">
                <a:solidFill>
                  <a:srgbClr val="FF0000"/>
                </a:solidFill>
                <a:latin typeface="ＭＳ Ｐゴシック" panose="020B0600070205080204" pitchFamily="50" charset="-128"/>
                <a:ea typeface="ＭＳ Ｐゴシック" panose="020B0600070205080204" pitchFamily="50" charset="-128"/>
              </a:rPr>
              <a:t>その他</a:t>
            </a:r>
            <a:r>
              <a:rPr lang="ja-JP" altLang="en-US" sz="2000" u="sng" dirty="0" smtClean="0">
                <a:solidFill>
                  <a:srgbClr val="FF0000"/>
                </a:solidFill>
                <a:latin typeface="ＭＳ Ｐゴシック" panose="020B0600070205080204" pitchFamily="50" charset="-128"/>
                <a:ea typeface="ＭＳ Ｐゴシック" panose="020B0600070205080204" pitchFamily="50" charset="-128"/>
              </a:rPr>
              <a:t>の人事評価の基礎とする</a:t>
            </a:r>
            <a:r>
              <a:rPr lang="ja-JP" altLang="en-US" sz="2000" dirty="0" smtClean="0">
                <a:solidFill>
                  <a:srgbClr val="000000"/>
                </a:solidFill>
                <a:latin typeface="ＭＳ Ｐゴシック" panose="020B0600070205080204" pitchFamily="50" charset="-128"/>
                <a:ea typeface="ＭＳ Ｐゴシック" panose="020B0600070205080204" pitchFamily="50" charset="-128"/>
              </a:rPr>
              <a:t>ため、平成２８年度から以下の２つの評価を行うこととした。</a:t>
            </a:r>
            <a:endParaRPr lang="en-US" altLang="ja-JP" sz="2000" dirty="0" smtClean="0">
              <a:solidFill>
                <a:srgbClr val="000000"/>
              </a:solidFill>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529390" y="4264273"/>
            <a:ext cx="10017148" cy="2492990"/>
          </a:xfrm>
          <a:prstGeom prst="rect">
            <a:avLst/>
          </a:prstGeom>
          <a:solidFill>
            <a:srgbClr val="CCFFCC"/>
          </a:solidFill>
          <a:ln w="31750">
            <a:solidFill>
              <a:srgbClr val="00B050"/>
            </a:solidFill>
          </a:ln>
        </p:spPr>
        <p:txBody>
          <a:bodyPr wrap="square" rtlCol="0">
            <a:spAutoFit/>
          </a:bodyPr>
          <a:lstStyle/>
          <a:p>
            <a:pPr marL="285750" indent="-285750">
              <a:buFont typeface="Wingdings" panose="05000000000000000000" pitchFamily="2" charset="2"/>
              <a:buChar char="p"/>
            </a:pPr>
            <a:r>
              <a:rPr kumimoji="1" lang="ja-JP" altLang="en-US" sz="2000" dirty="0" smtClean="0"/>
              <a:t>評価者の心構え</a:t>
            </a:r>
            <a:endParaRPr lang="en-US" altLang="ja-JP" sz="2000" dirty="0">
              <a:solidFill>
                <a:srgbClr val="000000"/>
              </a:solidFill>
              <a:latin typeface="ＭＳ Ｐゴシック" panose="020B0600070205080204" pitchFamily="50" charset="-128"/>
              <a:ea typeface="ＭＳ Ｐゴシック" panose="020B0600070205080204" pitchFamily="50" charset="-128"/>
            </a:endParaRPr>
          </a:p>
          <a:p>
            <a:r>
              <a:rPr kumimoji="1" lang="ja-JP" altLang="en-US" dirty="0" smtClean="0">
                <a:solidFill>
                  <a:srgbClr val="000000"/>
                </a:solidFill>
                <a:latin typeface="ＭＳ Ｐゴシック" panose="020B0600070205080204" pitchFamily="50" charset="-128"/>
                <a:ea typeface="ＭＳ Ｐゴシック" panose="020B0600070205080204" pitchFamily="50" charset="-128"/>
              </a:rPr>
              <a:t>　</a:t>
            </a:r>
            <a:r>
              <a:rPr kumimoji="1" lang="en-US" altLang="ja-JP" dirty="0" smtClean="0">
                <a:solidFill>
                  <a:srgbClr val="000000"/>
                </a:solidFill>
                <a:latin typeface="ＭＳ Ｐゴシック" panose="020B0600070205080204" pitchFamily="50" charset="-128"/>
                <a:ea typeface="ＭＳ Ｐゴシック" panose="020B0600070205080204" pitchFamily="50" charset="-128"/>
              </a:rPr>
              <a:t>(1)</a:t>
            </a:r>
            <a:r>
              <a:rPr lang="ja-JP" altLang="en-US" dirty="0" smtClean="0"/>
              <a:t>評価</a:t>
            </a:r>
            <a:r>
              <a:rPr lang="ja-JP" altLang="en-US" dirty="0"/>
              <a:t>は担当業務の一つであることを認識する</a:t>
            </a:r>
            <a:r>
              <a:rPr lang="ja-JP" altLang="en-US" dirty="0" smtClean="0"/>
              <a:t>こと</a:t>
            </a:r>
            <a:endParaRPr lang="en-US" altLang="ja-JP" dirty="0" smtClean="0"/>
          </a:p>
          <a:p>
            <a:endParaRPr lang="en-US" altLang="ja-JP" sz="1050" dirty="0" smtClean="0"/>
          </a:p>
          <a:p>
            <a:r>
              <a:rPr lang="ja-JP" altLang="en-US" dirty="0"/>
              <a:t>　</a:t>
            </a:r>
            <a:r>
              <a:rPr lang="en-US" altLang="ja-JP" dirty="0" smtClean="0"/>
              <a:t>(2)</a:t>
            </a:r>
            <a:r>
              <a:rPr lang="ja-JP" altLang="en-US" dirty="0" smtClean="0"/>
              <a:t>主観的</a:t>
            </a:r>
            <a:r>
              <a:rPr lang="ja-JP" altLang="en-US" dirty="0"/>
              <a:t>な判断基準で</a:t>
            </a:r>
            <a:r>
              <a:rPr lang="ja-JP" altLang="en-US" dirty="0" smtClean="0"/>
              <a:t>評価</a:t>
            </a:r>
            <a:r>
              <a:rPr lang="ja-JP" altLang="en-US" dirty="0"/>
              <a:t>しない</a:t>
            </a:r>
            <a:r>
              <a:rPr lang="ja-JP" altLang="en-US" dirty="0" smtClean="0"/>
              <a:t>こと</a:t>
            </a:r>
            <a:endParaRPr lang="en-US" altLang="ja-JP" dirty="0" smtClean="0"/>
          </a:p>
          <a:p>
            <a:endParaRPr lang="en-US" altLang="ja-JP" sz="1050" dirty="0" smtClean="0"/>
          </a:p>
          <a:p>
            <a:r>
              <a:rPr lang="ja-JP" altLang="en-US" dirty="0"/>
              <a:t>　</a:t>
            </a:r>
            <a:r>
              <a:rPr lang="en-US" altLang="ja-JP" dirty="0" smtClean="0"/>
              <a:t>(3)</a:t>
            </a:r>
            <a:r>
              <a:rPr lang="ja-JP" altLang="en-US" dirty="0" smtClean="0"/>
              <a:t>人間性</a:t>
            </a:r>
            <a:r>
              <a:rPr lang="ja-JP" altLang="en-US" dirty="0"/>
              <a:t>や人格を評価するのではなく、職務における行動や結果</a:t>
            </a:r>
            <a:r>
              <a:rPr lang="ja-JP" altLang="en-US" dirty="0" smtClean="0"/>
              <a:t>を評価</a:t>
            </a:r>
            <a:r>
              <a:rPr lang="ja-JP" altLang="en-US" dirty="0"/>
              <a:t>する</a:t>
            </a:r>
            <a:r>
              <a:rPr lang="ja-JP" altLang="en-US" dirty="0" smtClean="0"/>
              <a:t>という</a:t>
            </a:r>
            <a:r>
              <a:rPr lang="ja-JP" altLang="en-US" dirty="0"/>
              <a:t>視点を持つ</a:t>
            </a:r>
            <a:r>
              <a:rPr lang="ja-JP" altLang="en-US" dirty="0" smtClean="0"/>
              <a:t>こと</a:t>
            </a:r>
            <a:endParaRPr lang="en-US" altLang="ja-JP" dirty="0" smtClean="0"/>
          </a:p>
          <a:p>
            <a:endParaRPr lang="en-US" altLang="ja-JP" sz="1050" dirty="0" smtClean="0"/>
          </a:p>
          <a:p>
            <a:r>
              <a:rPr lang="ja-JP" altLang="en-US" dirty="0"/>
              <a:t>　</a:t>
            </a:r>
            <a:r>
              <a:rPr lang="en-US" altLang="ja-JP" dirty="0" smtClean="0"/>
              <a:t>(4)</a:t>
            </a:r>
            <a:r>
              <a:rPr lang="ja-JP" altLang="en-US" dirty="0" smtClean="0"/>
              <a:t>被</a:t>
            </a:r>
            <a:r>
              <a:rPr lang="ja-JP" altLang="en-US" dirty="0"/>
              <a:t>評価者の日頃の職務行動を把握する</a:t>
            </a:r>
            <a:r>
              <a:rPr lang="ja-JP" altLang="en-US" dirty="0" smtClean="0"/>
              <a:t>こと</a:t>
            </a:r>
            <a:endParaRPr lang="en-US" altLang="ja-JP" dirty="0" smtClean="0"/>
          </a:p>
          <a:p>
            <a:endParaRPr lang="en-US" altLang="ja-JP" sz="1050" dirty="0" smtClean="0"/>
          </a:p>
          <a:p>
            <a:r>
              <a:rPr lang="ja-JP" altLang="en-US" dirty="0" smtClean="0"/>
              <a:t>　</a:t>
            </a:r>
            <a:r>
              <a:rPr lang="en-US" altLang="ja-JP" dirty="0" smtClean="0"/>
              <a:t>(5)</a:t>
            </a:r>
            <a:r>
              <a:rPr lang="ja-JP" altLang="en-US" dirty="0" smtClean="0"/>
              <a:t>人材</a:t>
            </a:r>
            <a:r>
              <a:rPr lang="ja-JP" altLang="en-US" dirty="0"/>
              <a:t>育成の観点からの適切な指導・助言を行うこと</a:t>
            </a:r>
            <a:endParaRPr lang="en-US" altLang="ja-JP" dirty="0" smtClean="0"/>
          </a:p>
        </p:txBody>
      </p:sp>
      <p:sp>
        <p:nvSpPr>
          <p:cNvPr id="22" name="角丸四角形 21"/>
          <p:cNvSpPr/>
          <p:nvPr/>
        </p:nvSpPr>
        <p:spPr>
          <a:xfrm>
            <a:off x="488139" y="3251142"/>
            <a:ext cx="10546539" cy="835094"/>
          </a:xfrm>
          <a:prstGeom prst="roundRect">
            <a:avLst/>
          </a:prstGeom>
          <a:solidFill>
            <a:srgbClr val="FFFFCC"/>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l"/>
            </a:pPr>
            <a:r>
              <a:rPr kumimoji="1" lang="ja-JP" altLang="en-US" sz="2000" dirty="0">
                <a:solidFill>
                  <a:srgbClr val="000000"/>
                </a:solidFill>
                <a:latin typeface="ＭＳ Ｐゴシック" panose="020B0600070205080204" pitchFamily="50" charset="-128"/>
              </a:rPr>
              <a:t>職員の職務上の行動等を通じて、発揮した能力を把握して行う</a:t>
            </a:r>
            <a:r>
              <a:rPr kumimoji="1" lang="ja-JP" altLang="en-US" sz="2400" dirty="0">
                <a:solidFill>
                  <a:srgbClr val="FF0000"/>
                </a:solidFill>
                <a:latin typeface="ＭＳ Ｐゴシック" panose="020B0600070205080204" pitchFamily="50" charset="-128"/>
              </a:rPr>
              <a:t>「能力評価</a:t>
            </a:r>
            <a:r>
              <a:rPr kumimoji="1" lang="ja-JP" altLang="en-US" sz="2400" dirty="0" smtClean="0">
                <a:solidFill>
                  <a:srgbClr val="FF0000"/>
                </a:solidFill>
                <a:latin typeface="ＭＳ Ｐゴシック" panose="020B0600070205080204" pitchFamily="50" charset="-128"/>
              </a:rPr>
              <a:t>」</a:t>
            </a:r>
            <a:endParaRPr lang="en-US" altLang="ja-JP" sz="2400" dirty="0">
              <a:solidFill>
                <a:srgbClr val="FF0000"/>
              </a:solidFill>
              <a:latin typeface="ＭＳ Ｐゴシック" panose="020B060007020508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965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653143" y="1760047"/>
            <a:ext cx="10814671" cy="1182533"/>
          </a:xfrm>
          <a:prstGeom prst="roundRect">
            <a:avLst/>
          </a:prstGeom>
          <a:solidFill>
            <a:srgbClr val="FFCC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70212" y="614230"/>
            <a:ext cx="11380532" cy="564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次の目標は、どこが問題でしょうか？</a:t>
            </a:r>
            <a:r>
              <a:rPr kumimoji="1" lang="ja-JP" altLang="en-US" sz="2000" dirty="0">
                <a:solidFill>
                  <a:schemeClr val="tx1"/>
                </a:solidFill>
              </a:rPr>
              <a:t>　</a:t>
            </a:r>
            <a:r>
              <a:rPr kumimoji="1" lang="ja-JP" altLang="en-US" sz="3200" dirty="0">
                <a:solidFill>
                  <a:schemeClr val="tx1"/>
                </a:solidFill>
              </a:rPr>
              <a:t>　　　　　　</a:t>
            </a:r>
            <a:endParaRPr kumimoji="1" lang="en-US" altLang="ja-JP" sz="3200" dirty="0">
              <a:solidFill>
                <a:schemeClr val="tx1"/>
              </a:solidFill>
            </a:endParaRPr>
          </a:p>
          <a:p>
            <a:r>
              <a:rPr kumimoji="1" lang="ja-JP" altLang="en-US" sz="4000" dirty="0">
                <a:solidFill>
                  <a:schemeClr val="tx1"/>
                </a:solidFill>
              </a:rPr>
              <a:t>　</a:t>
            </a:r>
            <a:r>
              <a:rPr kumimoji="1" lang="ja-JP" altLang="en-US" sz="2800" dirty="0">
                <a:solidFill>
                  <a:schemeClr val="tx1"/>
                </a:solidFill>
              </a:rPr>
              <a:t>「クラス経営をするうえで、児童・生徒に朝の読書を</a:t>
            </a:r>
            <a:r>
              <a:rPr kumimoji="1" lang="ja-JP" altLang="en-US" sz="2800" dirty="0">
                <a:solidFill>
                  <a:srgbClr val="0070C0"/>
                </a:solidFill>
              </a:rPr>
              <a:t>習慣づける</a:t>
            </a:r>
            <a:r>
              <a:rPr kumimoji="1" lang="ja-JP" altLang="en-US" sz="2800" dirty="0">
                <a:solidFill>
                  <a:schemeClr val="tx1"/>
                </a:solidFill>
              </a:rPr>
              <a:t>ことで、</a:t>
            </a:r>
            <a:endParaRPr kumimoji="1" lang="en-US" altLang="ja-JP" sz="2800" dirty="0">
              <a:solidFill>
                <a:schemeClr val="tx1"/>
              </a:solidFill>
            </a:endParaRPr>
          </a:p>
          <a:p>
            <a:r>
              <a:rPr kumimoji="1" lang="en-US" altLang="ja-JP" sz="2800" dirty="0">
                <a:solidFill>
                  <a:schemeClr val="tx1"/>
                </a:solidFill>
              </a:rPr>
              <a:t>      </a:t>
            </a:r>
            <a:r>
              <a:rPr kumimoji="1" lang="ja-JP" altLang="en-US" sz="2800" dirty="0">
                <a:solidFill>
                  <a:schemeClr val="tx1"/>
                </a:solidFill>
              </a:rPr>
              <a:t>クラス全体の</a:t>
            </a:r>
            <a:r>
              <a:rPr kumimoji="1" lang="ja-JP" altLang="en-US" sz="2800" dirty="0">
                <a:solidFill>
                  <a:srgbClr val="0070C0"/>
                </a:solidFill>
              </a:rPr>
              <a:t>レベルアップ</a:t>
            </a:r>
            <a:r>
              <a:rPr kumimoji="1" lang="ja-JP" altLang="en-US" sz="2800" dirty="0">
                <a:solidFill>
                  <a:schemeClr val="tx1"/>
                </a:solidFill>
              </a:rPr>
              <a:t>を</a:t>
            </a:r>
            <a:r>
              <a:rPr kumimoji="1" lang="ja-JP" altLang="en-US" sz="2800" dirty="0">
                <a:solidFill>
                  <a:srgbClr val="0070C0"/>
                </a:solidFill>
              </a:rPr>
              <a:t>目指す</a:t>
            </a:r>
            <a:r>
              <a:rPr kumimoji="1" lang="ja-JP" altLang="en-US" sz="2800" dirty="0">
                <a:solidFill>
                  <a:schemeClr val="tx1"/>
                </a:solidFill>
              </a:rPr>
              <a:t>」</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000" dirty="0">
              <a:solidFill>
                <a:schemeClr val="tx1"/>
              </a:solidFill>
            </a:endParaRPr>
          </a:p>
          <a:p>
            <a:r>
              <a:rPr kumimoji="1" lang="ja-JP" altLang="en-US" sz="2800" dirty="0">
                <a:solidFill>
                  <a:schemeClr val="tx1"/>
                </a:solidFill>
              </a:rPr>
              <a:t>　</a:t>
            </a:r>
            <a:r>
              <a:rPr kumimoji="1" lang="ja-JP" altLang="en-US" sz="3200" dirty="0">
                <a:solidFill>
                  <a:srgbClr val="FF0000"/>
                </a:solidFill>
              </a:rPr>
              <a:t>「問題となる箇所」</a:t>
            </a:r>
            <a:endParaRPr kumimoji="1" lang="en-US" altLang="ja-JP" sz="3200" dirty="0">
              <a:solidFill>
                <a:srgbClr val="FF0000"/>
              </a:solidFill>
            </a:endParaRPr>
          </a:p>
          <a:p>
            <a:r>
              <a:rPr kumimoji="1" lang="ja-JP" altLang="en-US" sz="2400" dirty="0">
                <a:solidFill>
                  <a:schemeClr val="tx1"/>
                </a:solidFill>
              </a:rPr>
              <a:t>　</a:t>
            </a:r>
            <a:r>
              <a:rPr kumimoji="1" lang="ja-JP" altLang="en-US" sz="2800" dirty="0">
                <a:solidFill>
                  <a:schemeClr val="tx1"/>
                </a:solidFill>
              </a:rPr>
              <a:t>   </a:t>
            </a:r>
            <a:r>
              <a:rPr kumimoji="1" lang="ja-JP" altLang="en-US" sz="2800" u="sng" dirty="0">
                <a:solidFill>
                  <a:schemeClr val="tx1"/>
                </a:solidFill>
              </a:rPr>
              <a:t>・</a:t>
            </a:r>
            <a:r>
              <a:rPr kumimoji="1" lang="en-US" altLang="ja-JP" sz="2800" u="sng" dirty="0">
                <a:solidFill>
                  <a:srgbClr val="0070C0"/>
                </a:solidFill>
              </a:rPr>
              <a:t>NG</a:t>
            </a:r>
            <a:r>
              <a:rPr kumimoji="1" lang="ja-JP" altLang="en-US" sz="2800" u="sng" dirty="0">
                <a:solidFill>
                  <a:srgbClr val="0070C0"/>
                </a:solidFill>
              </a:rPr>
              <a:t>ワードが使用されている。</a:t>
            </a:r>
            <a:r>
              <a:rPr kumimoji="1" lang="ja-JP" altLang="en-US" sz="2800" u="sng" dirty="0">
                <a:solidFill>
                  <a:schemeClr val="tx1"/>
                </a:solidFill>
              </a:rPr>
              <a:t>→　習慣づける　レベルアップ、目指す</a:t>
            </a:r>
            <a:endParaRPr kumimoji="1" lang="en-US" altLang="ja-JP" sz="2800" u="sng" dirty="0">
              <a:solidFill>
                <a:schemeClr val="tx1"/>
              </a:solidFill>
            </a:endParaRPr>
          </a:p>
          <a:p>
            <a:r>
              <a:rPr kumimoji="1" lang="ja-JP" altLang="en-US" sz="2800" dirty="0">
                <a:solidFill>
                  <a:schemeClr val="tx1"/>
                </a:solidFill>
              </a:rPr>
              <a:t>     </a:t>
            </a:r>
            <a:r>
              <a:rPr kumimoji="1" lang="ja-JP" altLang="en-US" sz="2800" u="sng" dirty="0">
                <a:solidFill>
                  <a:schemeClr val="tx1"/>
                </a:solidFill>
              </a:rPr>
              <a:t>・</a:t>
            </a:r>
            <a:r>
              <a:rPr kumimoji="1" lang="ja-JP" altLang="en-US" sz="2800" u="sng" dirty="0">
                <a:solidFill>
                  <a:srgbClr val="00B050"/>
                </a:solidFill>
              </a:rPr>
              <a:t>現状</a:t>
            </a:r>
            <a:r>
              <a:rPr kumimoji="1" lang="ja-JP" altLang="en-US" sz="2800" u="sng" dirty="0">
                <a:solidFill>
                  <a:schemeClr val="tx1"/>
                </a:solidFill>
              </a:rPr>
              <a:t>が書かれていない。</a:t>
            </a:r>
            <a:endParaRPr kumimoji="1" lang="en-US" altLang="ja-JP" sz="2800" u="sng" dirty="0">
              <a:solidFill>
                <a:schemeClr val="tx1"/>
              </a:solidFill>
            </a:endParaRPr>
          </a:p>
          <a:p>
            <a:r>
              <a:rPr kumimoji="1" lang="ja-JP" altLang="en-US" sz="2800" dirty="0">
                <a:solidFill>
                  <a:schemeClr val="tx1"/>
                </a:solidFill>
              </a:rPr>
              <a:t>　  </a:t>
            </a:r>
            <a:r>
              <a:rPr kumimoji="1" lang="ja-JP" altLang="en-US" sz="2800" u="sng" dirty="0">
                <a:solidFill>
                  <a:schemeClr val="tx1"/>
                </a:solidFill>
              </a:rPr>
              <a:t>・</a:t>
            </a:r>
            <a:r>
              <a:rPr kumimoji="1" lang="ja-JP" altLang="en-US" sz="2800" u="sng" dirty="0">
                <a:solidFill>
                  <a:srgbClr val="FF0066"/>
                </a:solidFill>
              </a:rPr>
              <a:t>数値化、成果物、達成した状態　</a:t>
            </a:r>
            <a:r>
              <a:rPr kumimoji="1" lang="ja-JP" altLang="en-US" sz="2800" u="sng" dirty="0">
                <a:solidFill>
                  <a:schemeClr val="tx1"/>
                </a:solidFill>
              </a:rPr>
              <a:t>のいずれも具体的な記載がない。</a:t>
            </a:r>
            <a:endParaRPr kumimoji="1" lang="en-US" altLang="ja-JP" sz="2800" u="sng" dirty="0">
              <a:solidFill>
                <a:schemeClr val="tx1"/>
              </a:solidFill>
            </a:endParaRPr>
          </a:p>
          <a:p>
            <a:endParaRPr kumimoji="1" lang="en-US" altLang="ja-JP" sz="2000"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〇目標設定の演習</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3937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19384" y="2007555"/>
            <a:ext cx="11612398" cy="3781353"/>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451250" y="1080654"/>
            <a:ext cx="11380532" cy="43364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chemeClr val="tx1"/>
                </a:solidFill>
              </a:rPr>
              <a:t>（好事例</a:t>
            </a:r>
            <a:r>
              <a:rPr kumimoji="1" lang="ja-JP" altLang="en-US" sz="4400" dirty="0" smtClean="0">
                <a:solidFill>
                  <a:schemeClr val="tx1"/>
                </a:solidFill>
              </a:rPr>
              <a:t>）</a:t>
            </a:r>
            <a:endParaRPr kumimoji="1" lang="en-US" altLang="ja-JP" sz="4400" dirty="0" smtClean="0">
              <a:solidFill>
                <a:schemeClr val="tx1"/>
              </a:solidFill>
            </a:endParaRPr>
          </a:p>
          <a:p>
            <a:endParaRPr kumimoji="1" lang="en-US" altLang="ja-JP" sz="4400" dirty="0">
              <a:solidFill>
                <a:schemeClr val="tx1"/>
              </a:solidFill>
            </a:endParaRPr>
          </a:p>
          <a:p>
            <a:r>
              <a:rPr kumimoji="1" lang="ja-JP" altLang="en-US" sz="4400" dirty="0" smtClean="0">
                <a:solidFill>
                  <a:schemeClr val="tx1"/>
                </a:solidFill>
              </a:rPr>
              <a:t>「</a:t>
            </a:r>
            <a:r>
              <a:rPr kumimoji="1" lang="ja-JP" altLang="en-US" sz="4400" dirty="0">
                <a:solidFill>
                  <a:schemeClr val="tx1"/>
                </a:solidFill>
              </a:rPr>
              <a:t>クラス経営をするうえで、</a:t>
            </a:r>
            <a:r>
              <a:rPr kumimoji="1" lang="ja-JP" altLang="en-US" sz="4400" dirty="0">
                <a:solidFill>
                  <a:srgbClr val="00B050"/>
                </a:solidFill>
              </a:rPr>
              <a:t>クラスの本の貸し出</a:t>
            </a:r>
            <a:endParaRPr kumimoji="1" lang="en-US" altLang="ja-JP" sz="4400" dirty="0">
              <a:solidFill>
                <a:srgbClr val="00B050"/>
              </a:solidFill>
            </a:endParaRPr>
          </a:p>
          <a:p>
            <a:r>
              <a:rPr kumimoji="1" lang="ja-JP" altLang="en-US" sz="4400" dirty="0" smtClean="0">
                <a:solidFill>
                  <a:srgbClr val="00B050"/>
                </a:solidFill>
              </a:rPr>
              <a:t>し</a:t>
            </a:r>
            <a:r>
              <a:rPr kumimoji="1" lang="ja-JP" altLang="en-US" sz="4400" dirty="0">
                <a:solidFill>
                  <a:srgbClr val="00B050"/>
                </a:solidFill>
              </a:rPr>
              <a:t>数が２５冊（４月）</a:t>
            </a:r>
            <a:r>
              <a:rPr kumimoji="1" lang="ja-JP" altLang="en-US" sz="4400" dirty="0">
                <a:solidFill>
                  <a:schemeClr val="tx1"/>
                </a:solidFill>
              </a:rPr>
              <a:t>であるが、 </a:t>
            </a:r>
            <a:r>
              <a:rPr kumimoji="1" lang="ja-JP" altLang="en-US" sz="4400" dirty="0" smtClean="0">
                <a:solidFill>
                  <a:srgbClr val="FF0066"/>
                </a:solidFill>
              </a:rPr>
              <a:t>本</a:t>
            </a:r>
            <a:r>
              <a:rPr kumimoji="1" lang="ja-JP" altLang="en-US" sz="4400" dirty="0">
                <a:solidFill>
                  <a:srgbClr val="FF0066"/>
                </a:solidFill>
              </a:rPr>
              <a:t>の貸し出し数を月平均４０冊に</a:t>
            </a:r>
            <a:r>
              <a:rPr kumimoji="1" lang="ja-JP" altLang="en-US" sz="4400" dirty="0" smtClean="0">
                <a:solidFill>
                  <a:srgbClr val="FF0066"/>
                </a:solidFill>
              </a:rPr>
              <a:t>到達するとともに、</a:t>
            </a:r>
            <a:r>
              <a:rPr kumimoji="1" lang="ja-JP" altLang="en-US" sz="4400" dirty="0">
                <a:solidFill>
                  <a:schemeClr val="tx1"/>
                </a:solidFill>
              </a:rPr>
              <a:t>語彙力の向上を図るために</a:t>
            </a:r>
            <a:r>
              <a:rPr kumimoji="1" lang="ja-JP" altLang="en-US" sz="4400" dirty="0" smtClean="0">
                <a:solidFill>
                  <a:schemeClr val="tx1"/>
                </a:solidFill>
              </a:rPr>
              <a:t>、</a:t>
            </a:r>
            <a:r>
              <a:rPr kumimoji="1" lang="ja-JP" altLang="en-US" sz="4400" dirty="0">
                <a:solidFill>
                  <a:srgbClr val="FF0066"/>
                </a:solidFill>
              </a:rPr>
              <a:t>週３回朝１０分間</a:t>
            </a:r>
            <a:r>
              <a:rPr kumimoji="1" lang="ja-JP" altLang="en-US" sz="4400" dirty="0">
                <a:solidFill>
                  <a:schemeClr val="tx1"/>
                </a:solidFill>
              </a:rPr>
              <a:t>の読書を</a:t>
            </a:r>
            <a:r>
              <a:rPr kumimoji="1" lang="ja-JP" altLang="en-US" sz="4400" dirty="0" smtClean="0">
                <a:solidFill>
                  <a:schemeClr val="tx1"/>
                </a:solidFill>
              </a:rPr>
              <a:t>設ける。」</a:t>
            </a:r>
            <a:endParaRPr kumimoji="1" lang="en-US" altLang="ja-JP" sz="4400"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〇目標設定の演習</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000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20736" y="0"/>
            <a:ext cx="5620046"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１</a:t>
            </a:r>
            <a:endParaRPr lang="ja-JP" altLang="en-US" sz="2800" b="1" u="sng" dirty="0"/>
          </a:p>
        </p:txBody>
      </p:sp>
      <p:sp>
        <p:nvSpPr>
          <p:cNvPr id="6" name="正方形/長方形 5"/>
          <p:cNvSpPr/>
          <p:nvPr/>
        </p:nvSpPr>
        <p:spPr>
          <a:xfrm>
            <a:off x="660019" y="1168780"/>
            <a:ext cx="5857660" cy="2330691"/>
          </a:xfrm>
          <a:prstGeom prst="rect">
            <a:avLst/>
          </a:prstGeom>
          <a:solidFill>
            <a:srgbClr val="CCFFFF"/>
          </a:solidFill>
          <a:ln w="349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dirty="0" smtClean="0">
                <a:solidFill>
                  <a:schemeClr val="tx1"/>
                </a:solidFill>
              </a:rPr>
              <a:t>評価期間中、評価者は、</a:t>
            </a:r>
            <a:r>
              <a:rPr kumimoji="1" lang="ja-JP" altLang="en-US" u="sng" dirty="0" smtClean="0">
                <a:solidFill>
                  <a:srgbClr val="FF0000"/>
                </a:solidFill>
              </a:rPr>
              <a:t>日常の業務管理を通じ、被評価者の行動を把握し、評価事実を収集するよう努める。</a:t>
            </a:r>
            <a:endParaRPr kumimoji="1" lang="en-US" altLang="ja-JP" u="sng" dirty="0" smtClean="0">
              <a:solidFill>
                <a:srgbClr val="FF0000"/>
              </a:solidFill>
            </a:endParaRPr>
          </a:p>
          <a:p>
            <a:pPr marL="285750" indent="-285750">
              <a:buFont typeface="Wingdings" panose="05000000000000000000" pitchFamily="2" charset="2"/>
              <a:buChar char="l"/>
            </a:pPr>
            <a:endParaRPr kumimoji="1" lang="en-US" altLang="ja-JP" dirty="0" smtClean="0">
              <a:solidFill>
                <a:schemeClr val="tx1"/>
              </a:solidFill>
            </a:endParaRPr>
          </a:p>
          <a:p>
            <a:pPr marL="285750" indent="-285750">
              <a:buFont typeface="Wingdings" panose="05000000000000000000" pitchFamily="2" charset="2"/>
              <a:buChar char="l"/>
            </a:pPr>
            <a:r>
              <a:rPr kumimoji="1" lang="ja-JP" altLang="en-US" dirty="0" smtClean="0">
                <a:solidFill>
                  <a:schemeClr val="tx1"/>
                </a:solidFill>
              </a:rPr>
              <a:t>被</a:t>
            </a:r>
            <a:r>
              <a:rPr kumimoji="1" lang="ja-JP" altLang="en-US" dirty="0">
                <a:solidFill>
                  <a:schemeClr val="tx1"/>
                </a:solidFill>
              </a:rPr>
              <a:t>評価者</a:t>
            </a:r>
            <a:r>
              <a:rPr kumimoji="1" lang="ja-JP" altLang="en-US" dirty="0" smtClean="0">
                <a:solidFill>
                  <a:schemeClr val="tx1"/>
                </a:solidFill>
              </a:rPr>
              <a:t>の業務遂行に関心を持つ。</a:t>
            </a:r>
            <a:endParaRPr kumimoji="1" lang="en-US" altLang="ja-JP" dirty="0" smtClean="0">
              <a:solidFill>
                <a:schemeClr val="tx1"/>
              </a:solidFill>
            </a:endParaRPr>
          </a:p>
          <a:p>
            <a:pPr marL="285750" indent="-285750">
              <a:buFont typeface="Wingdings" panose="05000000000000000000" pitchFamily="2" charset="2"/>
              <a:buChar char="l"/>
            </a:pPr>
            <a:endParaRPr kumimoji="1" lang="en-US" altLang="ja-JP" dirty="0" smtClean="0">
              <a:solidFill>
                <a:schemeClr val="tx1"/>
              </a:solidFill>
            </a:endParaRPr>
          </a:p>
          <a:p>
            <a:pPr marL="285750" indent="-285750">
              <a:buFont typeface="Wingdings" panose="05000000000000000000" pitchFamily="2" charset="2"/>
              <a:buChar char="l"/>
            </a:pPr>
            <a:r>
              <a:rPr kumimoji="1" lang="ja-JP" altLang="en-US" dirty="0">
                <a:solidFill>
                  <a:schemeClr val="tx1"/>
                </a:solidFill>
              </a:rPr>
              <a:t>人材育成の観点</a:t>
            </a:r>
            <a:r>
              <a:rPr kumimoji="1" lang="ja-JP" altLang="en-US" dirty="0" smtClean="0">
                <a:solidFill>
                  <a:schemeClr val="tx1"/>
                </a:solidFill>
              </a:rPr>
              <a:t>から、ステップごとに</a:t>
            </a:r>
            <a:endParaRPr kumimoji="1" lang="en-US" altLang="ja-JP" dirty="0">
              <a:solidFill>
                <a:schemeClr val="tx1"/>
              </a:solidFill>
            </a:endParaRPr>
          </a:p>
          <a:p>
            <a:r>
              <a:rPr kumimoji="1" lang="ja-JP" altLang="en-US" dirty="0" smtClean="0">
                <a:solidFill>
                  <a:schemeClr val="tx1"/>
                </a:solidFill>
              </a:rPr>
              <a:t>　　褒めるなどコミュニケーションを図る。</a:t>
            </a:r>
            <a:endParaRPr kumimoji="1" lang="ja-JP" altLang="en-US" dirty="0">
              <a:solidFill>
                <a:schemeClr val="tx1"/>
              </a:solidFill>
            </a:endParaRPr>
          </a:p>
        </p:txBody>
      </p:sp>
      <p:sp>
        <p:nvSpPr>
          <p:cNvPr id="8" name="角丸四角形 7"/>
          <p:cNvSpPr/>
          <p:nvPr/>
        </p:nvSpPr>
        <p:spPr>
          <a:xfrm>
            <a:off x="6586449" y="366821"/>
            <a:ext cx="5424505" cy="5939733"/>
          </a:xfrm>
          <a:prstGeom prst="roundRect">
            <a:avLst/>
          </a:prstGeom>
          <a:solidFill>
            <a:srgbClr val="FFCC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normAutofit lnSpcReduction="10000"/>
          </a:bodyPr>
          <a:lstStyle/>
          <a:p>
            <a:pPr marL="285750" indent="-285750">
              <a:buFont typeface="Wingdings" panose="05000000000000000000" pitchFamily="2" charset="2"/>
              <a:buChar char="p"/>
            </a:pPr>
            <a:endParaRPr kumimoji="1" lang="en-US" altLang="ja-JP" sz="1600" dirty="0" smtClean="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平素より、積極的な声かけを行い、コミュニケーションをとりやすい雰囲気づくりに努めているか。</a:t>
            </a:r>
            <a:endParaRPr kumimoji="1" lang="en-US" altLang="ja-JP" sz="1000" dirty="0" smtClean="0">
              <a:solidFill>
                <a:schemeClr val="tx1"/>
              </a:solidFill>
            </a:endParaRPr>
          </a:p>
          <a:p>
            <a:pPr marL="285750" indent="-285750">
              <a:buFont typeface="Wingdings" panose="05000000000000000000" pitchFamily="2" charset="2"/>
              <a:buChar char="p"/>
            </a:pPr>
            <a:endParaRPr kumimoji="1" lang="en-US" altLang="ja-JP" sz="1000" dirty="0" smtClean="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職員</a:t>
            </a:r>
            <a:r>
              <a:rPr kumimoji="1" lang="ja-JP" altLang="en-US" sz="1600" dirty="0">
                <a:solidFill>
                  <a:schemeClr val="tx1"/>
                </a:solidFill>
              </a:rPr>
              <a:t>へ</a:t>
            </a:r>
            <a:r>
              <a:rPr kumimoji="1" lang="ja-JP" altLang="en-US" sz="1600" dirty="0" smtClean="0">
                <a:solidFill>
                  <a:schemeClr val="tx1"/>
                </a:solidFill>
              </a:rPr>
              <a:t>の声かけに、偏りはないか。（特定の教職員への声かけを避けていないか。）</a:t>
            </a:r>
            <a:endParaRPr kumimoji="1" lang="en-US" altLang="ja-JP" sz="1050" dirty="0" smtClean="0">
              <a:solidFill>
                <a:schemeClr val="tx1"/>
              </a:solidFill>
            </a:endParaRPr>
          </a:p>
          <a:p>
            <a:pPr marL="285750" indent="-285750">
              <a:buFont typeface="Wingdings" panose="05000000000000000000" pitchFamily="2" charset="2"/>
              <a:buChar char="p"/>
            </a:pPr>
            <a:endParaRPr kumimoji="1" lang="en-US" altLang="ja-JP" sz="1050" dirty="0" smtClean="0">
              <a:solidFill>
                <a:schemeClr val="tx1"/>
              </a:solidFill>
            </a:endParaRPr>
          </a:p>
          <a:p>
            <a:pPr marL="285750" indent="-285750">
              <a:buFont typeface="Wingdings" panose="05000000000000000000" pitchFamily="2" charset="2"/>
              <a:buChar char="p"/>
            </a:pPr>
            <a:r>
              <a:rPr kumimoji="1" lang="ja-JP" altLang="en-US" sz="1600" u="sng" dirty="0" smtClean="0">
                <a:solidFill>
                  <a:srgbClr val="FF0000"/>
                </a:solidFill>
              </a:rPr>
              <a:t>積極的に教室、保健室、事務室、給食センター（給食室）等をまわっているか。</a:t>
            </a:r>
            <a:endParaRPr kumimoji="1" lang="en-US" altLang="ja-JP" sz="1050" u="sng" dirty="0" smtClean="0">
              <a:solidFill>
                <a:srgbClr val="FF0000"/>
              </a:solidFill>
            </a:endParaRPr>
          </a:p>
          <a:p>
            <a:pPr marL="285750" indent="-285750">
              <a:buFont typeface="Wingdings" panose="05000000000000000000" pitchFamily="2" charset="2"/>
              <a:buChar char="p"/>
            </a:pPr>
            <a:endParaRPr kumimoji="1" lang="en-US" altLang="ja-JP" sz="1050" dirty="0" smtClean="0">
              <a:solidFill>
                <a:schemeClr val="tx1"/>
              </a:solidFill>
            </a:endParaRPr>
          </a:p>
          <a:p>
            <a:pPr marL="285750" indent="-285750">
              <a:buFont typeface="Wingdings" panose="05000000000000000000" pitchFamily="2" charset="2"/>
              <a:buChar char="p"/>
            </a:pPr>
            <a:r>
              <a:rPr kumimoji="1" lang="ja-JP" altLang="en-US" sz="1600" dirty="0">
                <a:solidFill>
                  <a:schemeClr val="tx1"/>
                </a:solidFill>
              </a:rPr>
              <a:t>設定</a:t>
            </a:r>
            <a:r>
              <a:rPr kumimoji="1" lang="ja-JP" altLang="en-US" sz="1600" dirty="0" smtClean="0">
                <a:solidFill>
                  <a:schemeClr val="tx1"/>
                </a:solidFill>
              </a:rPr>
              <a:t>した目標との関連で、日頃からアドバイスを行っているか。</a:t>
            </a:r>
            <a:endParaRPr kumimoji="1" lang="en-US" altLang="ja-JP" sz="1050" dirty="0" smtClean="0">
              <a:solidFill>
                <a:schemeClr val="tx1"/>
              </a:solidFill>
            </a:endParaRPr>
          </a:p>
          <a:p>
            <a:pPr marL="285750" indent="-285750">
              <a:buFont typeface="Wingdings" panose="05000000000000000000" pitchFamily="2" charset="2"/>
              <a:buChar char="p"/>
            </a:pPr>
            <a:endParaRPr kumimoji="1" lang="en-US" altLang="ja-JP" sz="1050" dirty="0" smtClean="0">
              <a:solidFill>
                <a:schemeClr val="tx1"/>
              </a:solidFill>
            </a:endParaRPr>
          </a:p>
          <a:p>
            <a:pPr marL="285750" indent="-285750">
              <a:buFont typeface="Wingdings" panose="05000000000000000000" pitchFamily="2" charset="2"/>
              <a:buChar char="p"/>
            </a:pPr>
            <a:r>
              <a:rPr kumimoji="1" lang="ja-JP" altLang="en-US" sz="1600" dirty="0">
                <a:solidFill>
                  <a:schemeClr val="tx1"/>
                </a:solidFill>
              </a:rPr>
              <a:t>必要に</a:t>
            </a:r>
            <a:r>
              <a:rPr kumimoji="1" lang="ja-JP" altLang="en-US" sz="1600" dirty="0" smtClean="0">
                <a:solidFill>
                  <a:schemeClr val="tx1"/>
                </a:solidFill>
              </a:rPr>
              <a:t>応じて、主任等から情報収集を行っているか。</a:t>
            </a:r>
            <a:endParaRPr kumimoji="1" lang="en-US" altLang="ja-JP" sz="1050" dirty="0" smtClean="0">
              <a:solidFill>
                <a:schemeClr val="tx1"/>
              </a:solidFill>
            </a:endParaRPr>
          </a:p>
          <a:p>
            <a:pPr marL="285750" indent="-285750">
              <a:buFont typeface="Wingdings" panose="05000000000000000000" pitchFamily="2" charset="2"/>
              <a:buChar char="p"/>
            </a:pPr>
            <a:endParaRPr kumimoji="1" lang="en-US" altLang="ja-JP" sz="1050" dirty="0" smtClean="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職員が直面している課題について、中身のある話ができるように普段から心がけているか。</a:t>
            </a:r>
            <a:endParaRPr kumimoji="1" lang="en-US" altLang="ja-JP" sz="1050" dirty="0" smtClean="0">
              <a:solidFill>
                <a:schemeClr val="tx1"/>
              </a:solidFill>
            </a:endParaRPr>
          </a:p>
          <a:p>
            <a:pPr marL="285750" indent="-285750">
              <a:buFont typeface="Wingdings" panose="05000000000000000000" pitchFamily="2" charset="2"/>
              <a:buChar char="p"/>
            </a:pPr>
            <a:endParaRPr kumimoji="1" lang="en-US" altLang="ja-JP" sz="1050" dirty="0" smtClean="0">
              <a:solidFill>
                <a:schemeClr val="tx1"/>
              </a:solidFill>
            </a:endParaRPr>
          </a:p>
          <a:p>
            <a:pPr marL="285750" indent="-285750">
              <a:buFont typeface="Wingdings" panose="05000000000000000000" pitchFamily="2" charset="2"/>
              <a:buChar char="p"/>
            </a:pPr>
            <a:r>
              <a:rPr kumimoji="1" lang="ja-JP" altLang="en-US" sz="1600" dirty="0">
                <a:solidFill>
                  <a:schemeClr val="tx1"/>
                </a:solidFill>
              </a:rPr>
              <a:t>自分</a:t>
            </a:r>
            <a:r>
              <a:rPr kumimoji="1" lang="ja-JP" altLang="en-US" sz="1600" dirty="0" smtClean="0">
                <a:solidFill>
                  <a:schemeClr val="tx1"/>
                </a:solidFill>
              </a:rPr>
              <a:t>の専門外の職種の場合でも、日頃から職務内容の理解に努め、適切なアドバイスや声かけができるよう心がけているか。</a:t>
            </a:r>
            <a:endParaRPr kumimoji="1" lang="en-US" altLang="ja-JP" sz="1050" dirty="0" smtClean="0">
              <a:solidFill>
                <a:schemeClr val="tx1"/>
              </a:solidFill>
            </a:endParaRPr>
          </a:p>
          <a:p>
            <a:pPr marL="285750" indent="-285750">
              <a:buFont typeface="Wingdings" panose="05000000000000000000" pitchFamily="2" charset="2"/>
              <a:buChar char="p"/>
            </a:pPr>
            <a:endParaRPr kumimoji="1" lang="en-US" altLang="ja-JP" sz="1050" dirty="0" smtClean="0">
              <a:solidFill>
                <a:schemeClr val="tx1"/>
              </a:solidFill>
            </a:endParaRPr>
          </a:p>
          <a:p>
            <a:pPr marL="285750" indent="-285750">
              <a:buFont typeface="Wingdings" panose="05000000000000000000" pitchFamily="2" charset="2"/>
              <a:buChar char="p"/>
            </a:pPr>
            <a:r>
              <a:rPr kumimoji="1" lang="ja-JP" altLang="en-US" sz="1600" dirty="0">
                <a:solidFill>
                  <a:schemeClr val="tx1"/>
                </a:solidFill>
              </a:rPr>
              <a:t>定期的</a:t>
            </a:r>
            <a:r>
              <a:rPr kumimoji="1" lang="ja-JP" altLang="en-US" sz="1600" dirty="0" smtClean="0">
                <a:solidFill>
                  <a:schemeClr val="tx1"/>
                </a:solidFill>
              </a:rPr>
              <a:t>に、児童生徒や保護者の声を聞いているか。</a:t>
            </a:r>
            <a:endParaRPr kumimoji="1" lang="en-US" altLang="ja-JP" sz="1050" dirty="0" smtClean="0">
              <a:solidFill>
                <a:schemeClr val="tx1"/>
              </a:solidFill>
            </a:endParaRPr>
          </a:p>
          <a:p>
            <a:pPr marL="285750" indent="-285750">
              <a:buFont typeface="Wingdings" panose="05000000000000000000" pitchFamily="2" charset="2"/>
              <a:buChar char="p"/>
            </a:pPr>
            <a:endParaRPr kumimoji="1" lang="en-US" altLang="ja-JP" sz="1050" dirty="0" smtClean="0">
              <a:solidFill>
                <a:schemeClr val="tx1"/>
              </a:solidFill>
            </a:endParaRPr>
          </a:p>
          <a:p>
            <a:pPr marL="285750" indent="-285750">
              <a:buFont typeface="Wingdings" panose="05000000000000000000" pitchFamily="2" charset="2"/>
              <a:buChar char="p"/>
            </a:pPr>
            <a:r>
              <a:rPr kumimoji="1" lang="ja-JP" altLang="en-US" sz="1600" dirty="0">
                <a:solidFill>
                  <a:schemeClr val="tx1"/>
                </a:solidFill>
              </a:rPr>
              <a:t>文書の</a:t>
            </a:r>
            <a:r>
              <a:rPr kumimoji="1" lang="ja-JP" altLang="en-US" sz="1600" dirty="0" smtClean="0">
                <a:solidFill>
                  <a:schemeClr val="tx1"/>
                </a:solidFill>
              </a:rPr>
              <a:t>起案・決裁時に、必要に応じて意見交換や助言・指導を行っているか。</a:t>
            </a:r>
            <a:endParaRPr kumimoji="1" lang="en-US" altLang="ja-JP" sz="1600" dirty="0">
              <a:solidFill>
                <a:schemeClr val="tx1"/>
              </a:solidFill>
            </a:endParaRPr>
          </a:p>
        </p:txBody>
      </p:sp>
      <p:sp>
        <p:nvSpPr>
          <p:cNvPr id="9" name="正方形/長方形 8"/>
          <p:cNvSpPr/>
          <p:nvPr/>
        </p:nvSpPr>
        <p:spPr>
          <a:xfrm>
            <a:off x="7380523" y="272256"/>
            <a:ext cx="3836355" cy="600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職務遂行状況把握における</a:t>
            </a:r>
            <a:endParaRPr kumimoji="1" lang="en-US" altLang="ja-JP" dirty="0" smtClean="0"/>
          </a:p>
          <a:p>
            <a:pPr algn="ctr"/>
            <a:r>
              <a:rPr kumimoji="1" lang="ja-JP" altLang="en-US" dirty="0" smtClean="0"/>
              <a:t>評価者のチェックポイント</a:t>
            </a:r>
            <a:endParaRPr kumimoji="1" lang="ja-JP" altLang="en-US" dirty="0"/>
          </a:p>
        </p:txBody>
      </p:sp>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7822" y="1897552"/>
            <a:ext cx="1859857" cy="1715718"/>
          </a:xfrm>
          <a:prstGeom prst="rect">
            <a:avLst/>
          </a:prstGeom>
        </p:spPr>
      </p:pic>
      <p:sp>
        <p:nvSpPr>
          <p:cNvPr id="12" name="正方形/長方形 11"/>
          <p:cNvSpPr/>
          <p:nvPr/>
        </p:nvSpPr>
        <p:spPr>
          <a:xfrm>
            <a:off x="660019" y="3560921"/>
            <a:ext cx="5857660" cy="2613143"/>
          </a:xfrm>
          <a:prstGeom prst="rect">
            <a:avLst/>
          </a:prstGeom>
          <a:solidFill>
            <a:srgbClr val="CCFFCC"/>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endParaRPr kumimoji="1" lang="ja-JP" altLang="en-US" dirty="0">
              <a:solidFill>
                <a:schemeClr val="tx1"/>
              </a:solidFill>
            </a:endParaRPr>
          </a:p>
        </p:txBody>
      </p:sp>
      <p:sp>
        <p:nvSpPr>
          <p:cNvPr id="14" name="環状矢印 13"/>
          <p:cNvSpPr/>
          <p:nvPr/>
        </p:nvSpPr>
        <p:spPr>
          <a:xfrm>
            <a:off x="2756931" y="5216682"/>
            <a:ext cx="1154798" cy="1383497"/>
          </a:xfrm>
          <a:prstGeom prst="circularArrow">
            <a:avLst>
              <a:gd name="adj1" fmla="val 8701"/>
              <a:gd name="adj2" fmla="val 1142319"/>
              <a:gd name="adj3" fmla="val 20505283"/>
              <a:gd name="adj4" fmla="val 10800000"/>
              <a:gd name="adj5" fmla="val 9682"/>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環状矢印 14"/>
          <p:cNvSpPr/>
          <p:nvPr/>
        </p:nvSpPr>
        <p:spPr>
          <a:xfrm>
            <a:off x="3602598" y="3932607"/>
            <a:ext cx="1879044" cy="3007895"/>
          </a:xfrm>
          <a:prstGeom prst="circularArrow">
            <a:avLst>
              <a:gd name="adj1" fmla="val 6716"/>
              <a:gd name="adj2" fmla="val 486120"/>
              <a:gd name="adj3" fmla="val 16591242"/>
              <a:gd name="adj4" fmla="val 9319783"/>
              <a:gd name="adj5" fmla="val 125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正方形/長方形 4"/>
          <p:cNvSpPr/>
          <p:nvPr/>
        </p:nvSpPr>
        <p:spPr>
          <a:xfrm>
            <a:off x="3293216" y="5677754"/>
            <a:ext cx="1051768" cy="317410"/>
          </a:xfrm>
          <a:prstGeom prst="rect">
            <a:avLst/>
          </a:prstGeom>
          <a:solidFill>
            <a:schemeClr val="accent2">
              <a:lumMod val="75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サポート</a:t>
            </a:r>
            <a:endParaRPr kumimoji="1" lang="ja-JP" altLang="en-US" dirty="0"/>
          </a:p>
        </p:txBody>
      </p:sp>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31955" y="3984481"/>
            <a:ext cx="2149508" cy="2322073"/>
          </a:xfrm>
          <a:prstGeom prst="rect">
            <a:avLst/>
          </a:prstGeom>
        </p:spPr>
      </p:pic>
      <p:sp>
        <p:nvSpPr>
          <p:cNvPr id="18" name="正方形/長方形 17"/>
          <p:cNvSpPr/>
          <p:nvPr/>
        </p:nvSpPr>
        <p:spPr>
          <a:xfrm>
            <a:off x="345129" y="638815"/>
            <a:ext cx="3669981" cy="728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000" dirty="0" smtClean="0">
                <a:solidFill>
                  <a:schemeClr val="tx1"/>
                </a:solidFill>
              </a:rPr>
              <a:t>職員の職務遂行状況の把握</a:t>
            </a:r>
            <a:endParaRPr kumimoji="1" lang="en-US" altLang="ja-JP" sz="2000" dirty="0" smtClean="0">
              <a:solidFill>
                <a:schemeClr val="tx1"/>
              </a:solidFill>
            </a:endParaRPr>
          </a:p>
          <a:p>
            <a:r>
              <a:rPr kumimoji="1" lang="ja-JP" altLang="en-US" sz="2000" dirty="0">
                <a:solidFill>
                  <a:schemeClr val="tx1"/>
                </a:solidFill>
              </a:rPr>
              <a:t>　</a:t>
            </a:r>
            <a:r>
              <a:rPr kumimoji="1" lang="ja-JP" altLang="en-US" sz="2000" dirty="0" smtClean="0">
                <a:solidFill>
                  <a:schemeClr val="tx1"/>
                </a:solidFill>
              </a:rPr>
              <a:t>　</a:t>
            </a:r>
            <a:r>
              <a:rPr kumimoji="1" lang="en-US" altLang="ja-JP" sz="2000" dirty="0" smtClean="0">
                <a:solidFill>
                  <a:schemeClr val="tx1"/>
                </a:solidFill>
              </a:rPr>
              <a:t>【</a:t>
            </a:r>
            <a:r>
              <a:rPr kumimoji="1" lang="ja-JP" altLang="en-US" sz="2000" dirty="0">
                <a:solidFill>
                  <a:schemeClr val="tx1"/>
                </a:solidFill>
              </a:rPr>
              <a:t>業績評価・能力評価共通</a:t>
            </a:r>
            <a:r>
              <a:rPr kumimoji="1" lang="en-US" altLang="ja-JP" sz="2000" dirty="0">
                <a:solidFill>
                  <a:schemeClr val="tx1"/>
                </a:solidFill>
              </a:rPr>
              <a:t>】</a:t>
            </a:r>
          </a:p>
          <a:p>
            <a:pPr marL="342900" indent="-342900">
              <a:buFont typeface="Wingdings" panose="05000000000000000000" pitchFamily="2" charset="2"/>
              <a:buChar char="Ø"/>
            </a:pPr>
            <a:endParaRPr kumimoji="1" lang="ja-JP" altLang="en-US" sz="2400" dirty="0">
              <a:solidFill>
                <a:schemeClr val="tx1"/>
              </a:solidFill>
            </a:endParaRPr>
          </a:p>
        </p:txBody>
      </p:sp>
      <p:sp>
        <p:nvSpPr>
          <p:cNvPr id="3" name="正方形/長方形 2"/>
          <p:cNvSpPr/>
          <p:nvPr/>
        </p:nvSpPr>
        <p:spPr>
          <a:xfrm>
            <a:off x="719319" y="3942744"/>
            <a:ext cx="3192409" cy="125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600" dirty="0" smtClean="0">
                <a:solidFill>
                  <a:schemeClr val="tx1"/>
                </a:solidFill>
              </a:rPr>
              <a:t>業績評価において、被評価者が、設定した目標に届かないと思われる場合は、</a:t>
            </a:r>
            <a:r>
              <a:rPr kumimoji="1" lang="ja-JP" altLang="en-US" sz="1600" u="sng" dirty="0" smtClean="0">
                <a:solidFill>
                  <a:srgbClr val="FF0000"/>
                </a:solidFill>
              </a:rPr>
              <a:t>評価者は日頃から積極的に目標達成のためのサポートを行う。</a:t>
            </a:r>
            <a:endParaRPr kumimoji="1" lang="ja-JP" altLang="en-US" sz="1600" u="sng" dirty="0">
              <a:solidFill>
                <a:srgbClr val="FF0000"/>
              </a:solidFill>
            </a:endParaRPr>
          </a:p>
        </p:txBody>
      </p:sp>
      <p:pic>
        <p:nvPicPr>
          <p:cNvPr id="11"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6536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0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5" y="69717"/>
            <a:ext cx="3303107"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２</a:t>
            </a:r>
            <a:endParaRPr lang="ja-JP" altLang="en-US" sz="2800" b="1" u="sng" dirty="0"/>
          </a:p>
        </p:txBody>
      </p:sp>
      <p:sp>
        <p:nvSpPr>
          <p:cNvPr id="3" name="正方形/長方形 2"/>
          <p:cNvSpPr/>
          <p:nvPr/>
        </p:nvSpPr>
        <p:spPr>
          <a:xfrm>
            <a:off x="323553" y="614228"/>
            <a:ext cx="6207875"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chemeClr val="tx1"/>
                </a:solidFill>
              </a:rPr>
              <a:t>評価の原則</a:t>
            </a:r>
            <a:r>
              <a:rPr kumimoji="1" lang="en-US" altLang="ja-JP" sz="2400" u="sng" dirty="0" smtClean="0">
                <a:solidFill>
                  <a:schemeClr val="tx1"/>
                </a:solidFill>
              </a:rPr>
              <a:t>【</a:t>
            </a:r>
            <a:r>
              <a:rPr kumimoji="1" lang="ja-JP" altLang="en-US" sz="2400" u="sng" dirty="0" smtClean="0">
                <a:solidFill>
                  <a:schemeClr val="tx1"/>
                </a:solidFill>
              </a:rPr>
              <a:t>業績評価・能力評価共通</a:t>
            </a:r>
            <a:r>
              <a:rPr kumimoji="1" lang="en-US" altLang="ja-JP" sz="2400" u="sng" dirty="0" smtClean="0">
                <a:solidFill>
                  <a:schemeClr val="tx1"/>
                </a:solidFill>
              </a:rPr>
              <a:t>】</a:t>
            </a:r>
            <a:endParaRPr kumimoji="1" lang="ja-JP" altLang="en-US" sz="2400"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470618274"/>
              </p:ext>
            </p:extLst>
          </p:nvPr>
        </p:nvGraphicFramePr>
        <p:xfrm>
          <a:off x="577516" y="1271910"/>
          <a:ext cx="10924673" cy="4826381"/>
        </p:xfrm>
        <a:graphic>
          <a:graphicData uri="http://schemas.openxmlformats.org/drawingml/2006/table">
            <a:tbl>
              <a:tblPr firstRow="1" bandRow="1">
                <a:tableStyleId>{BDBED569-4797-4DF1-A0F4-6AAB3CD982D8}</a:tableStyleId>
              </a:tblPr>
              <a:tblGrid>
                <a:gridCol w="2736325">
                  <a:extLst>
                    <a:ext uri="{9D8B030D-6E8A-4147-A177-3AD203B41FA5}">
                      <a16:colId xmlns:a16="http://schemas.microsoft.com/office/drawing/2014/main" val="852789507"/>
                    </a:ext>
                  </a:extLst>
                </a:gridCol>
                <a:gridCol w="8188348">
                  <a:extLst>
                    <a:ext uri="{9D8B030D-6E8A-4147-A177-3AD203B41FA5}">
                      <a16:colId xmlns:a16="http://schemas.microsoft.com/office/drawing/2014/main" val="1203132232"/>
                    </a:ext>
                  </a:extLst>
                </a:gridCol>
              </a:tblGrid>
              <a:tr h="829817">
                <a:tc>
                  <a:txBody>
                    <a:bodyPr/>
                    <a:lstStyle/>
                    <a:p>
                      <a:r>
                        <a:rPr kumimoji="1" lang="ja-JP" altLang="en-US" sz="2000" b="1" dirty="0" smtClean="0"/>
                        <a:t>平等の原則</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b="0" dirty="0" smtClean="0"/>
                        <a:t>個人の信条、性別、政治的意見等によって差別的に取り扱うことは許されない。</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5345704"/>
                  </a:ext>
                </a:extLst>
              </a:tr>
              <a:tr h="1050401">
                <a:tc>
                  <a:txBody>
                    <a:bodyPr/>
                    <a:lstStyle/>
                    <a:p>
                      <a:r>
                        <a:rPr kumimoji="1" lang="ja-JP" altLang="en-US" sz="2000" b="1" dirty="0" smtClean="0"/>
                        <a:t>他事排除の原則</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b="0" dirty="0" smtClean="0"/>
                        <a:t>個人の性格やプライベートな事項、過去の実績など、評価対象外のことを考慮に入れてはいけない。</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4167895"/>
                  </a:ext>
                </a:extLst>
              </a:tr>
              <a:tr h="845361">
                <a:tc>
                  <a:txBody>
                    <a:bodyPr/>
                    <a:lstStyle/>
                    <a:p>
                      <a:r>
                        <a:rPr kumimoji="1" lang="ja-JP" altLang="en-US" sz="2000" b="1" dirty="0" smtClean="0"/>
                        <a:t>予断の排除</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b="0" dirty="0" smtClean="0"/>
                        <a:t>想像や先入観に基づいて評価してはならない。</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7701826"/>
                  </a:ext>
                </a:extLst>
              </a:tr>
              <a:tr h="1050401">
                <a:tc>
                  <a:txBody>
                    <a:bodyPr/>
                    <a:lstStyle/>
                    <a:p>
                      <a:r>
                        <a:rPr kumimoji="1" lang="ja-JP" altLang="en-US" sz="2000" b="1" dirty="0" smtClean="0"/>
                        <a:t>相対比較の排除</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b="0" u="sng" dirty="0" smtClean="0">
                          <a:solidFill>
                            <a:srgbClr val="FF0000"/>
                          </a:solidFill>
                        </a:rPr>
                        <a:t>他者と比較して優劣をつける評価ではない。</a:t>
                      </a:r>
                      <a:r>
                        <a:rPr kumimoji="1" lang="ja-JP" altLang="en-US" b="0" dirty="0" smtClean="0"/>
                        <a:t>各職員について評価基準に照らして、</a:t>
                      </a:r>
                      <a:r>
                        <a:rPr kumimoji="1" lang="ja-JP" altLang="en-US" b="0" u="sng" dirty="0" smtClean="0">
                          <a:solidFill>
                            <a:srgbClr val="FF0000"/>
                          </a:solidFill>
                        </a:rPr>
                        <a:t>絶対評価を行う。</a:t>
                      </a:r>
                      <a:endParaRPr kumimoji="1" lang="ja-JP" altLang="en-US" b="0" u="sng"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3589650"/>
                  </a:ext>
                </a:extLst>
              </a:tr>
              <a:tr h="1050401">
                <a:tc>
                  <a:txBody>
                    <a:bodyPr/>
                    <a:lstStyle/>
                    <a:p>
                      <a:r>
                        <a:rPr kumimoji="1" lang="ja-JP" altLang="en-US" sz="2000" b="1" dirty="0" smtClean="0"/>
                        <a:t>評価者の独立した判断</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b="0" dirty="0" smtClean="0"/>
                        <a:t>子どもたちや保護者、同僚職員の意見を参考にすることは、教育活動を多面的に見るうえで大切だが、あくまで参考意見として扱い、評価者自身の判断で評価する。</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929393"/>
                  </a:ext>
                </a:extLst>
              </a:tr>
            </a:tbl>
          </a:graphicData>
        </a:graphic>
      </p:graphicFrame>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6608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5" y="69717"/>
            <a:ext cx="3303107"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３</a:t>
            </a:r>
            <a:endParaRPr lang="ja-JP" altLang="en-US" sz="2800" b="1" u="sng" dirty="0"/>
          </a:p>
        </p:txBody>
      </p:sp>
      <p:sp>
        <p:nvSpPr>
          <p:cNvPr id="3" name="正方形/長方形 2"/>
          <p:cNvSpPr/>
          <p:nvPr/>
        </p:nvSpPr>
        <p:spPr>
          <a:xfrm>
            <a:off x="192924" y="614230"/>
            <a:ext cx="6207875"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a:solidFill>
                  <a:schemeClr val="tx1"/>
                </a:solidFill>
              </a:rPr>
              <a:t>評定誤差</a:t>
            </a:r>
            <a:r>
              <a:rPr kumimoji="1" lang="en-US" altLang="ja-JP" sz="2400" u="sng" dirty="0" smtClean="0">
                <a:solidFill>
                  <a:schemeClr val="tx1"/>
                </a:solidFill>
              </a:rPr>
              <a:t>【</a:t>
            </a:r>
            <a:r>
              <a:rPr kumimoji="1" lang="ja-JP" altLang="en-US" sz="2400" u="sng" dirty="0" smtClean="0">
                <a:solidFill>
                  <a:schemeClr val="tx1"/>
                </a:solidFill>
              </a:rPr>
              <a:t>業績評価・能力評価共通</a:t>
            </a:r>
            <a:r>
              <a:rPr kumimoji="1" lang="en-US" altLang="ja-JP" sz="2400" u="sng" dirty="0" smtClean="0">
                <a:solidFill>
                  <a:schemeClr val="tx1"/>
                </a:solidFill>
              </a:rPr>
              <a:t>】</a:t>
            </a:r>
            <a:endParaRPr kumimoji="1" lang="ja-JP" altLang="en-US" sz="2400" dirty="0">
              <a:solidFill>
                <a:schemeClr val="tx1"/>
              </a:solidFill>
            </a:endParaRPr>
          </a:p>
        </p:txBody>
      </p:sp>
      <p:graphicFrame>
        <p:nvGraphicFramePr>
          <p:cNvPr id="6" name="表 5"/>
          <p:cNvGraphicFramePr>
            <a:graphicFrameLocks noGrp="1"/>
          </p:cNvGraphicFramePr>
          <p:nvPr>
            <p:extLst>
              <p:ext uri="{D42A27DB-BD31-4B8C-83A1-F6EECF244321}">
                <p14:modId xmlns:p14="http://schemas.microsoft.com/office/powerpoint/2010/main" val="1297795408"/>
              </p:ext>
            </p:extLst>
          </p:nvPr>
        </p:nvGraphicFramePr>
        <p:xfrm>
          <a:off x="268552" y="1141825"/>
          <a:ext cx="11735527" cy="5255784"/>
        </p:xfrm>
        <a:graphic>
          <a:graphicData uri="http://schemas.openxmlformats.org/drawingml/2006/table">
            <a:tbl>
              <a:tblPr firstRow="1" bandRow="1">
                <a:tableStyleId>{00A15C55-8517-42AA-B614-E9B94910E393}</a:tableStyleId>
              </a:tblPr>
              <a:tblGrid>
                <a:gridCol w="1635875">
                  <a:extLst>
                    <a:ext uri="{9D8B030D-6E8A-4147-A177-3AD203B41FA5}">
                      <a16:colId xmlns:a16="http://schemas.microsoft.com/office/drawing/2014/main" val="1342709992"/>
                    </a:ext>
                  </a:extLst>
                </a:gridCol>
                <a:gridCol w="5747657">
                  <a:extLst>
                    <a:ext uri="{9D8B030D-6E8A-4147-A177-3AD203B41FA5}">
                      <a16:colId xmlns:a16="http://schemas.microsoft.com/office/drawing/2014/main" val="1652314201"/>
                    </a:ext>
                  </a:extLst>
                </a:gridCol>
                <a:gridCol w="4351995">
                  <a:extLst>
                    <a:ext uri="{9D8B030D-6E8A-4147-A177-3AD203B41FA5}">
                      <a16:colId xmlns:a16="http://schemas.microsoft.com/office/drawing/2014/main" val="2459993348"/>
                    </a:ext>
                  </a:extLst>
                </a:gridCol>
              </a:tblGrid>
              <a:tr h="388733">
                <a:tc>
                  <a:txBody>
                    <a:bodyPr/>
                    <a:lstStyle/>
                    <a:p>
                      <a:pPr algn="ctr"/>
                      <a:r>
                        <a:rPr kumimoji="1" lang="ja-JP" altLang="en-US" dirty="0" smtClean="0"/>
                        <a:t>評定誤差</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t>内　容</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smtClean="0"/>
                        <a:t>対　策</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523218"/>
                  </a:ext>
                </a:extLst>
              </a:tr>
              <a:tr h="1041306">
                <a:tc>
                  <a:txBody>
                    <a:bodyPr/>
                    <a:lstStyle/>
                    <a:p>
                      <a:r>
                        <a:rPr kumimoji="1" lang="ja-JP" altLang="en-US" sz="2000" b="1" dirty="0" smtClean="0"/>
                        <a:t>ハロー効果</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被評価者が特に優れている、あるいは劣っている職務行動がある場合、評価者がその部分に眩惑されて、被評価者の他の職務行動も優れている、あるいは劣っていると評価してしまう傾向。</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①実際に観察された職務行動で評価していく。</a:t>
                      </a:r>
                      <a:endParaRPr kumimoji="1" lang="en-US" altLang="ja-JP" sz="1400" dirty="0" smtClean="0"/>
                    </a:p>
                    <a:p>
                      <a:r>
                        <a:rPr kumimoji="1" lang="ja-JP" altLang="en-US" sz="1400" dirty="0" smtClean="0"/>
                        <a:t>②評価対象者の順序をランダムにする。</a:t>
                      </a:r>
                      <a:endParaRPr kumimoji="1" lang="en-US" altLang="ja-JP" sz="1400" dirty="0" smtClean="0"/>
                    </a:p>
                    <a:p>
                      <a:r>
                        <a:rPr kumimoji="1" lang="ja-JP" altLang="en-US" sz="1400" dirty="0" smtClean="0"/>
                        <a:t>③一つの評価項目ごとに全員を評価する。</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579747"/>
                  </a:ext>
                </a:extLst>
              </a:tr>
              <a:tr h="818148">
                <a:tc>
                  <a:txBody>
                    <a:bodyPr/>
                    <a:lstStyle/>
                    <a:p>
                      <a:r>
                        <a:rPr kumimoji="1" lang="ja-JP" altLang="en-US" sz="2000" b="1" dirty="0" smtClean="0"/>
                        <a:t>寛大化傾向</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よくわからない、成果は出ているなどの理由で甘く評価する傾向。その結果、公正な評定結果よりも、常にプラスの方向に偏った評価をしてしまう。</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実際に観察された職務行動で評価していく。</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772780"/>
                  </a:ext>
                </a:extLst>
              </a:tr>
              <a:tr h="804397">
                <a:tc>
                  <a:txBody>
                    <a:bodyPr/>
                    <a:lstStyle/>
                    <a:p>
                      <a:r>
                        <a:rPr kumimoji="1" lang="ja-JP" altLang="en-US" sz="2000" b="1" dirty="0" smtClean="0"/>
                        <a:t>中心化傾向</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職員一人ひとりの差が分からず、全て普通と評価してしまう傾向。その結果、「普通」の成績にかたまり、事実に反して被評価者間に優劣の差がない評価をしてしまう。</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実際に観察された職務行動で評価していく。</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6462354"/>
                  </a:ext>
                </a:extLst>
              </a:tr>
              <a:tr h="734400">
                <a:tc>
                  <a:txBody>
                    <a:bodyPr/>
                    <a:lstStyle/>
                    <a:p>
                      <a:r>
                        <a:rPr kumimoji="1" lang="ja-JP" altLang="en-US" sz="2000" b="1" dirty="0" smtClean="0"/>
                        <a:t>対比誤差</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評価者が、自分の専門的事項については評価基準が高く、非専門的事項については評価基準が低くなってしまう傾向。また時にはこの逆の場合もある。</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①自分自身のものさしに固執しない。</a:t>
                      </a:r>
                      <a:endParaRPr kumimoji="1" lang="en-US" altLang="ja-JP" sz="1400" dirty="0" smtClean="0"/>
                    </a:p>
                    <a:p>
                      <a:r>
                        <a:rPr kumimoji="1" lang="ja-JP" altLang="en-US" sz="1400" dirty="0" smtClean="0"/>
                        <a:t>②自分の好みに意識的に注意しながら評価する。</a:t>
                      </a:r>
                      <a:endParaRPr kumimoji="1" lang="en-US" altLang="ja-JP" sz="1400" dirty="0" smtClean="0"/>
                    </a:p>
                    <a:p>
                      <a:r>
                        <a:rPr kumimoji="1" lang="ja-JP" altLang="en-US" sz="1400" dirty="0" smtClean="0"/>
                        <a:t>③専門外の職務についても日頃から理解を進めておく。</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65349"/>
                  </a:ext>
                </a:extLst>
              </a:tr>
              <a:tr h="734400">
                <a:tc>
                  <a:txBody>
                    <a:bodyPr/>
                    <a:lstStyle/>
                    <a:p>
                      <a:r>
                        <a:rPr kumimoji="1" lang="ja-JP" altLang="en-US" sz="2000" b="1" dirty="0" smtClean="0"/>
                        <a:t>論理的誤差</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評価者が論理的に考えるあまり、関連のありそうな効果項目に同じような評価をしてしまう傾向。</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①実際に観察された職務行動で評価していく。</a:t>
                      </a:r>
                      <a:endParaRPr kumimoji="1" lang="en-US" altLang="ja-JP" sz="1400" dirty="0" smtClean="0"/>
                    </a:p>
                    <a:p>
                      <a:r>
                        <a:rPr kumimoji="1" lang="ja-JP" altLang="en-US" sz="1400" dirty="0" smtClean="0"/>
                        <a:t>②類似項目は、時間をずらして評価する。</a:t>
                      </a:r>
                      <a:endParaRPr kumimoji="1" lang="en-US" altLang="ja-JP" sz="1400" dirty="0" smtClean="0"/>
                    </a:p>
                    <a:p>
                      <a:r>
                        <a:rPr kumimoji="1" lang="ja-JP" altLang="en-US" sz="1400" dirty="0" smtClean="0"/>
                        <a:t>③一つの評価項目ごとに全員を評価する。</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7789726"/>
                  </a:ext>
                </a:extLst>
              </a:tr>
              <a:tr h="734400">
                <a:tc>
                  <a:txBody>
                    <a:bodyPr/>
                    <a:lstStyle/>
                    <a:p>
                      <a:r>
                        <a:rPr kumimoji="1" lang="ja-JP" altLang="en-US" sz="2000" b="1" dirty="0" smtClean="0"/>
                        <a:t>期末誤差</a:t>
                      </a:r>
                      <a:endParaRPr kumimoji="1" lang="ja-JP" alt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人事評価記録書を作成する時期に近い頃の出来事が印象に残り、評価期間全体を通した評価にならない傾向。</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職務観察記録をとる。</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399011"/>
                  </a:ext>
                </a:extLst>
              </a:tr>
            </a:tbl>
          </a:graphicData>
        </a:graphic>
      </p:graphicFrame>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4550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表 33"/>
          <p:cNvGraphicFramePr>
            <a:graphicFrameLocks noGrp="1"/>
          </p:cNvGraphicFramePr>
          <p:nvPr>
            <p:extLst>
              <p:ext uri="{D42A27DB-BD31-4B8C-83A1-F6EECF244321}">
                <p14:modId xmlns:p14="http://schemas.microsoft.com/office/powerpoint/2010/main" val="1422889428"/>
              </p:ext>
            </p:extLst>
          </p:nvPr>
        </p:nvGraphicFramePr>
        <p:xfrm>
          <a:off x="804885" y="1498790"/>
          <a:ext cx="10449798" cy="3683497"/>
        </p:xfrm>
        <a:graphic>
          <a:graphicData uri="http://schemas.openxmlformats.org/drawingml/2006/table">
            <a:tbl>
              <a:tblPr firstRow="1" bandRow="1">
                <a:tableStyleId>{5C22544A-7EE6-4342-B048-85BDC9FD1C3A}</a:tableStyleId>
              </a:tblPr>
              <a:tblGrid>
                <a:gridCol w="1767241">
                  <a:extLst>
                    <a:ext uri="{9D8B030D-6E8A-4147-A177-3AD203B41FA5}">
                      <a16:colId xmlns:a16="http://schemas.microsoft.com/office/drawing/2014/main" val="838695974"/>
                    </a:ext>
                  </a:extLst>
                </a:gridCol>
                <a:gridCol w="2930005">
                  <a:extLst>
                    <a:ext uri="{9D8B030D-6E8A-4147-A177-3AD203B41FA5}">
                      <a16:colId xmlns:a16="http://schemas.microsoft.com/office/drawing/2014/main" val="1319102144"/>
                    </a:ext>
                  </a:extLst>
                </a:gridCol>
                <a:gridCol w="5752552">
                  <a:extLst>
                    <a:ext uri="{9D8B030D-6E8A-4147-A177-3AD203B41FA5}">
                      <a16:colId xmlns:a16="http://schemas.microsoft.com/office/drawing/2014/main" val="134198275"/>
                    </a:ext>
                  </a:extLst>
                </a:gridCol>
              </a:tblGrid>
              <a:tr h="474536">
                <a:tc>
                  <a:txBody>
                    <a:bodyPr/>
                    <a:lstStyle/>
                    <a:p>
                      <a:pPr algn="ctr"/>
                      <a:r>
                        <a:rPr kumimoji="1" lang="ja-JP" altLang="en-US" sz="1600" dirty="0" smtClean="0"/>
                        <a:t>評語</a:t>
                      </a:r>
                      <a:endParaRPr kumimoji="1" lang="en-US" altLang="ja-JP"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評価基準</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解　説</a:t>
                      </a:r>
                      <a:endParaRPr kumimoji="1" lang="en-US" altLang="ja-JP"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306122"/>
                  </a:ext>
                </a:extLst>
              </a:tr>
              <a:tr h="584344">
                <a:tc>
                  <a:txBody>
                    <a:bodyPr/>
                    <a:lstStyle/>
                    <a:p>
                      <a:pPr algn="ctr"/>
                      <a:r>
                        <a:rPr kumimoji="1" lang="en-US" altLang="ja-JP" sz="2800" dirty="0" smtClean="0">
                          <a:latin typeface="+mj-ea"/>
                          <a:ea typeface="+mj-ea"/>
                        </a:rPr>
                        <a:t>S</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ja-JP" sz="1600" kern="100" dirty="0" smtClean="0">
                          <a:effectLst/>
                          <a:ea typeface="ＭＳ ゴシック" panose="020B0609070205080204" pitchFamily="49" charset="-128"/>
                          <a:cs typeface="Times New Roman" panose="02020603050405020304" pitchFamily="18" charset="0"/>
                        </a:rPr>
                        <a:t>目標を大幅に上回って達成</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kern="100" dirty="0" smtClean="0">
                          <a:solidFill>
                            <a:schemeClr val="dk1"/>
                          </a:solidFill>
                          <a:effectLst/>
                          <a:latin typeface="+mj-ea"/>
                          <a:ea typeface="+mn-ea"/>
                          <a:cs typeface="Times New Roman" panose="02020603050405020304" pitchFamily="18" charset="0"/>
                        </a:rPr>
                        <a:t>問題なく目標を達成し、期待をはるかに上回る成果をあげた。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425625"/>
                  </a:ext>
                </a:extLst>
              </a:tr>
              <a:tr h="617926">
                <a:tc>
                  <a:txBody>
                    <a:bodyPr/>
                    <a:lstStyle/>
                    <a:p>
                      <a:pPr algn="ctr"/>
                      <a:r>
                        <a:rPr kumimoji="1" lang="en-US" altLang="ja-JP" sz="2800" dirty="0" smtClean="0">
                          <a:latin typeface="+mj-ea"/>
                          <a:ea typeface="+mj-ea"/>
                        </a:rPr>
                        <a:t>A</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ja-JP" sz="1600" kern="100" dirty="0" smtClean="0">
                          <a:effectLst/>
                          <a:ea typeface="ＭＳ ゴシック" panose="020B0609070205080204" pitchFamily="49" charset="-128"/>
                          <a:cs typeface="Times New Roman" panose="02020603050405020304" pitchFamily="18" charset="0"/>
                        </a:rPr>
                        <a:t>目標</a:t>
                      </a:r>
                      <a:r>
                        <a:rPr lang="ja-JP" altLang="ja-JP" sz="1600" dirty="0" smtClean="0">
                          <a:effectLst/>
                        </a:rPr>
                        <a:t> </a:t>
                      </a:r>
                      <a:r>
                        <a:rPr lang="ja-JP" altLang="ja-JP" sz="1600" kern="100" dirty="0" smtClean="0">
                          <a:effectLst/>
                          <a:ea typeface="ＭＳ ゴシック" panose="020B0609070205080204" pitchFamily="49" charset="-128"/>
                          <a:cs typeface="Times New Roman" panose="02020603050405020304" pitchFamily="18" charset="0"/>
                        </a:rPr>
                        <a:t>を上回って達成</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kern="100" dirty="0" smtClean="0">
                          <a:solidFill>
                            <a:schemeClr val="dk1"/>
                          </a:solidFill>
                          <a:effectLst/>
                          <a:latin typeface="+mj-ea"/>
                          <a:ea typeface="+mn-ea"/>
                          <a:cs typeface="Times New Roman" panose="02020603050405020304" pitchFamily="18" charset="0"/>
                        </a:rPr>
                        <a:t>問題なく目標を達成し、期待された以上の成果をあげた。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920622"/>
                  </a:ext>
                </a:extLst>
              </a:tr>
              <a:tr h="671659">
                <a:tc>
                  <a:txBody>
                    <a:bodyPr/>
                    <a:lstStyle/>
                    <a:p>
                      <a:pPr algn="ctr"/>
                      <a:r>
                        <a:rPr kumimoji="1" lang="en-US" altLang="ja-JP" sz="2800" dirty="0" smtClean="0">
                          <a:latin typeface="+mj-ea"/>
                          <a:ea typeface="+mj-ea"/>
                        </a:rPr>
                        <a:t>B</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ja-JP" sz="1600" kern="100" dirty="0" smtClean="0">
                          <a:effectLst/>
                          <a:ea typeface="ＭＳ ゴシック" panose="020B0609070205080204" pitchFamily="49" charset="-128"/>
                          <a:cs typeface="Times New Roman" panose="02020603050405020304" pitchFamily="18" charset="0"/>
                        </a:rPr>
                        <a:t>目標を</a:t>
                      </a:r>
                      <a:r>
                        <a:rPr lang="ja-JP" altLang="en-US" sz="1600" kern="100" dirty="0" smtClean="0">
                          <a:effectLst/>
                          <a:ea typeface="ＭＳ ゴシック" panose="020B0609070205080204" pitchFamily="49" charset="-128"/>
                          <a:cs typeface="Times New Roman" panose="02020603050405020304" pitchFamily="18" charset="0"/>
                        </a:rPr>
                        <a:t>おおむね</a:t>
                      </a:r>
                      <a:r>
                        <a:rPr lang="ja-JP" altLang="ja-JP" sz="1600" kern="100" dirty="0" smtClean="0">
                          <a:effectLst/>
                          <a:ea typeface="ＭＳ ゴシック" panose="020B0609070205080204" pitchFamily="49" charset="-128"/>
                          <a:cs typeface="Times New Roman" panose="02020603050405020304" pitchFamily="18" charset="0"/>
                        </a:rPr>
                        <a:t>達成</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kern="100" dirty="0" smtClean="0">
                          <a:solidFill>
                            <a:schemeClr val="dk1"/>
                          </a:solidFill>
                          <a:effectLst/>
                          <a:latin typeface="+mj-ea"/>
                          <a:ea typeface="+mn-ea"/>
                          <a:cs typeface="Times New Roman" panose="02020603050405020304" pitchFamily="18" charset="0"/>
                        </a:rPr>
                        <a:t>以下（※）に掲げるようなマイナス要因がほとんどなく目標を達成し、期待された成果をあげた。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3418266"/>
                  </a:ext>
                </a:extLst>
              </a:tr>
              <a:tr h="664941">
                <a:tc>
                  <a:txBody>
                    <a:bodyPr/>
                    <a:lstStyle/>
                    <a:p>
                      <a:pPr algn="ctr"/>
                      <a:r>
                        <a:rPr kumimoji="1" lang="en-US" altLang="ja-JP" sz="2800" dirty="0" smtClean="0">
                          <a:latin typeface="+mj-ea"/>
                          <a:ea typeface="+mj-ea"/>
                        </a:rPr>
                        <a:t>C</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ja-JP" sz="1600" kern="100" dirty="0" smtClean="0">
                          <a:effectLst/>
                          <a:ea typeface="ＭＳ ゴシック" panose="020B0609070205080204" pitchFamily="49" charset="-128"/>
                          <a:cs typeface="Times New Roman" panose="02020603050405020304" pitchFamily="18" charset="0"/>
                        </a:rPr>
                        <a:t>目標を</a:t>
                      </a:r>
                      <a:r>
                        <a:rPr lang="ja-JP" altLang="en-US" sz="1600" kern="100" dirty="0" smtClean="0">
                          <a:effectLst/>
                          <a:ea typeface="ＭＳ ゴシック" panose="020B0609070205080204" pitchFamily="49" charset="-128"/>
                          <a:cs typeface="Times New Roman" panose="02020603050405020304" pitchFamily="18" charset="0"/>
                        </a:rPr>
                        <a:t>やや下回った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kumimoji="1" lang="ja-JP" altLang="ja-JP" sz="1600" kern="100" dirty="0" smtClean="0">
                          <a:solidFill>
                            <a:schemeClr val="dk1"/>
                          </a:solidFill>
                          <a:effectLst/>
                          <a:latin typeface="+mj-ea"/>
                          <a:ea typeface="+mn-ea"/>
                          <a:cs typeface="Times New Roman" panose="02020603050405020304" pitchFamily="18" charset="0"/>
                        </a:rPr>
                        <a:t>以下（※）に掲げるようなマイナス要因が見られるなど、目標の達成が不十分であり、期待された成果水準に及ばなかった</a:t>
                      </a:r>
                      <a:r>
                        <a:rPr kumimoji="1" lang="ja-JP" altLang="en-US" sz="1600" kern="100" dirty="0" smtClean="0">
                          <a:solidFill>
                            <a:schemeClr val="dk1"/>
                          </a:solidFill>
                          <a:effectLst/>
                          <a:latin typeface="+mj-ea"/>
                          <a:ea typeface="+mn-ea"/>
                          <a:cs typeface="Times New Roman" panose="02020603050405020304" pitchFamily="18" charset="0"/>
                        </a:rPr>
                        <a:t>。</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424575"/>
                  </a:ext>
                </a:extLst>
              </a:tr>
              <a:tr h="670091">
                <a:tc>
                  <a:txBody>
                    <a:bodyPr/>
                    <a:lstStyle/>
                    <a:p>
                      <a:pPr algn="ctr"/>
                      <a:r>
                        <a:rPr kumimoji="1" lang="en-US" altLang="ja-JP" sz="2800" dirty="0" smtClean="0">
                          <a:latin typeface="+mj-ea"/>
                          <a:ea typeface="+mj-ea"/>
                        </a:rPr>
                        <a:t>D</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ja-JP" sz="1600" kern="100" dirty="0" smtClean="0">
                          <a:effectLst/>
                          <a:ea typeface="ＭＳ ゴシック" panose="020B0609070205080204" pitchFamily="49" charset="-128"/>
                          <a:cs typeface="Times New Roman" panose="02020603050405020304" pitchFamily="18" charset="0"/>
                        </a:rPr>
                        <a:t>目標</a:t>
                      </a:r>
                      <a:r>
                        <a:rPr lang="ja-JP" altLang="ja-JP" sz="1600" dirty="0" smtClean="0">
                          <a:effectLst/>
                        </a:rPr>
                        <a:t> </a:t>
                      </a:r>
                      <a:r>
                        <a:rPr lang="ja-JP" altLang="en-US" sz="1600" kern="100" dirty="0" smtClean="0">
                          <a:effectLst/>
                          <a:ea typeface="ＭＳ ゴシック" panose="020B0609070205080204" pitchFamily="49" charset="-128"/>
                          <a:cs typeface="Times New Roman" panose="02020603050405020304" pitchFamily="18" charset="0"/>
                        </a:rPr>
                        <a:t>を</a:t>
                      </a:r>
                      <a:r>
                        <a:rPr lang="ja-JP" altLang="ja-JP" sz="1600" kern="100" dirty="0" smtClean="0">
                          <a:effectLst/>
                          <a:ea typeface="ＭＳ ゴシック" panose="020B0609070205080204" pitchFamily="49" charset="-128"/>
                          <a:cs typeface="Times New Roman" panose="02020603050405020304" pitchFamily="18" charset="0"/>
                        </a:rPr>
                        <a:t>大幅に</a:t>
                      </a:r>
                      <a:r>
                        <a:rPr lang="ja-JP" altLang="en-US" sz="1600" kern="100" dirty="0" smtClean="0">
                          <a:effectLst/>
                          <a:ea typeface="ＭＳ ゴシック" panose="020B0609070205080204" pitchFamily="49" charset="-128"/>
                          <a:cs typeface="Times New Roman" panose="02020603050405020304" pitchFamily="18" charset="0"/>
                        </a:rPr>
                        <a:t>下回った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kumimoji="1" lang="ja-JP" altLang="ja-JP" sz="1600" kern="100" dirty="0" smtClean="0">
                          <a:solidFill>
                            <a:schemeClr val="dk1"/>
                          </a:solidFill>
                          <a:effectLst/>
                          <a:latin typeface="+mj-ea"/>
                          <a:ea typeface="+mn-ea"/>
                          <a:cs typeface="Times New Roman" panose="02020603050405020304" pitchFamily="18" charset="0"/>
                        </a:rPr>
                        <a:t>本人の責任により、期限・水準とも目標を達成できず、通常の努力によって得られるはずの成果水準にはるかに及ばなかった。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261638"/>
                  </a:ext>
                </a:extLst>
              </a:tr>
            </a:tbl>
          </a:graphicData>
        </a:graphic>
      </p:graphicFrame>
      <p:sp>
        <p:nvSpPr>
          <p:cNvPr id="7" name="タイトル 1"/>
          <p:cNvSpPr txBox="1">
            <a:spLocks/>
          </p:cNvSpPr>
          <p:nvPr/>
        </p:nvSpPr>
        <p:spPr>
          <a:xfrm>
            <a:off x="148237" y="48679"/>
            <a:ext cx="3928749"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４</a:t>
            </a:r>
            <a:endParaRPr lang="ja-JP" altLang="en-US" sz="2800" b="1" u="sng" dirty="0"/>
          </a:p>
        </p:txBody>
      </p:sp>
      <p:sp>
        <p:nvSpPr>
          <p:cNvPr id="8" name="正方形/長方形 7"/>
          <p:cNvSpPr/>
          <p:nvPr/>
        </p:nvSpPr>
        <p:spPr>
          <a:xfrm>
            <a:off x="344180" y="614230"/>
            <a:ext cx="4069691"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「業績評価」</a:t>
            </a:r>
            <a:r>
              <a:rPr kumimoji="1" lang="ja-JP" altLang="en-US" sz="2400" dirty="0" smtClean="0">
                <a:solidFill>
                  <a:schemeClr val="tx1"/>
                </a:solidFill>
              </a:rPr>
              <a:t>の評価基準等</a:t>
            </a:r>
            <a:endParaRPr kumimoji="1" lang="ja-JP" altLang="en-US" sz="2400" dirty="0">
              <a:solidFill>
                <a:schemeClr val="tx1"/>
              </a:solidFill>
            </a:endParaRPr>
          </a:p>
        </p:txBody>
      </p:sp>
      <p:sp>
        <p:nvSpPr>
          <p:cNvPr id="4" name="角丸四角形 3"/>
          <p:cNvSpPr/>
          <p:nvPr/>
        </p:nvSpPr>
        <p:spPr>
          <a:xfrm>
            <a:off x="804884" y="5302374"/>
            <a:ext cx="10449799" cy="577516"/>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a:t>
            </a:r>
            <a:r>
              <a:rPr kumimoji="1" lang="en-US" altLang="ja-JP" sz="1600" dirty="0" smtClean="0">
                <a:solidFill>
                  <a:schemeClr val="tx1"/>
                </a:solidFill>
              </a:rPr>
              <a:t>※</a:t>
            </a:r>
            <a:r>
              <a:rPr kumimoji="1" lang="ja-JP" altLang="en-US" sz="1600" dirty="0" smtClean="0">
                <a:solidFill>
                  <a:schemeClr val="tx1"/>
                </a:solidFill>
              </a:rPr>
              <a:t>）・</a:t>
            </a:r>
            <a:r>
              <a:rPr kumimoji="1" lang="ja-JP" altLang="en-US" sz="1600" dirty="0">
                <a:solidFill>
                  <a:schemeClr val="tx1"/>
                </a:solidFill>
              </a:rPr>
              <a:t>上司又は同僚によるカバーを要したため他の業務に影響が及んだ</a:t>
            </a:r>
            <a:r>
              <a:rPr kumimoji="1" lang="ja-JP" altLang="en-US" sz="1600" dirty="0" smtClean="0">
                <a:solidFill>
                  <a:schemeClr val="tx1"/>
                </a:solidFill>
              </a:rPr>
              <a:t>。</a:t>
            </a:r>
            <a:endParaRPr kumimoji="1" lang="en-US" altLang="ja-JP" sz="1600" dirty="0" smtClean="0">
              <a:solidFill>
                <a:schemeClr val="tx1"/>
              </a:solidFill>
            </a:endParaRPr>
          </a:p>
          <a:p>
            <a:r>
              <a:rPr kumimoji="1" lang="ja-JP" altLang="en-US" sz="1600" dirty="0" smtClean="0">
                <a:solidFill>
                  <a:schemeClr val="tx1"/>
                </a:solidFill>
              </a:rPr>
              <a:t>　　   </a:t>
            </a:r>
            <a:r>
              <a:rPr kumimoji="1" lang="ja-JP" altLang="en-US" sz="1600" dirty="0">
                <a:solidFill>
                  <a:schemeClr val="tx1"/>
                </a:solidFill>
              </a:rPr>
              <a:t>・必要な手続きを踏まず、又は誠実な対応を欠いたため、関係者との間でしこりを残した。</a:t>
            </a:r>
          </a:p>
        </p:txBody>
      </p:sp>
      <p:sp>
        <p:nvSpPr>
          <p:cNvPr id="5" name="正方形/長方形 4"/>
          <p:cNvSpPr/>
          <p:nvPr/>
        </p:nvSpPr>
        <p:spPr>
          <a:xfrm>
            <a:off x="804884" y="5879890"/>
            <a:ext cx="10298545" cy="474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　個別標語は</a:t>
            </a:r>
            <a:r>
              <a:rPr kumimoji="1" lang="en-US" altLang="ja-JP" dirty="0" smtClean="0">
                <a:solidFill>
                  <a:schemeClr val="tx1"/>
                </a:solidFill>
              </a:rPr>
              <a:t>s</a:t>
            </a:r>
            <a:r>
              <a:rPr kumimoji="1" lang="ja-JP" altLang="en-US" dirty="0" err="1" smtClean="0">
                <a:solidFill>
                  <a:schemeClr val="tx1"/>
                </a:solidFill>
              </a:rPr>
              <a:t>、</a:t>
            </a:r>
            <a:r>
              <a:rPr kumimoji="1" lang="en-US" altLang="ja-JP" dirty="0" smtClean="0">
                <a:solidFill>
                  <a:schemeClr val="tx1"/>
                </a:solidFill>
              </a:rPr>
              <a:t>a</a:t>
            </a:r>
            <a:r>
              <a:rPr kumimoji="1" lang="ja-JP" altLang="en-US" dirty="0" err="1" smtClean="0">
                <a:solidFill>
                  <a:schemeClr val="tx1"/>
                </a:solidFill>
              </a:rPr>
              <a:t>、</a:t>
            </a:r>
            <a:r>
              <a:rPr kumimoji="1" lang="en-US" altLang="ja-JP" dirty="0" smtClean="0">
                <a:solidFill>
                  <a:schemeClr val="tx1"/>
                </a:solidFill>
              </a:rPr>
              <a:t>b</a:t>
            </a:r>
            <a:r>
              <a:rPr kumimoji="1" lang="ja-JP" altLang="en-US" dirty="0" err="1" smtClean="0">
                <a:solidFill>
                  <a:schemeClr val="tx1"/>
                </a:solidFill>
              </a:rPr>
              <a:t>、</a:t>
            </a:r>
            <a:r>
              <a:rPr kumimoji="1" lang="en-US" altLang="ja-JP" dirty="0" smtClean="0">
                <a:solidFill>
                  <a:schemeClr val="tx1"/>
                </a:solidFill>
              </a:rPr>
              <a:t>c</a:t>
            </a:r>
            <a:r>
              <a:rPr kumimoji="1" lang="ja-JP" altLang="en-US" dirty="0" err="1" smtClean="0">
                <a:solidFill>
                  <a:schemeClr val="tx1"/>
                </a:solidFill>
              </a:rPr>
              <a:t>、</a:t>
            </a:r>
            <a:r>
              <a:rPr kumimoji="1" lang="en-US" altLang="ja-JP" dirty="0" smtClean="0">
                <a:solidFill>
                  <a:schemeClr val="tx1"/>
                </a:solidFill>
              </a:rPr>
              <a:t>d</a:t>
            </a:r>
            <a:r>
              <a:rPr kumimoji="1" lang="ja-JP" altLang="en-US" dirty="0" err="1" smtClean="0">
                <a:solidFill>
                  <a:schemeClr val="tx1"/>
                </a:solidFill>
              </a:rPr>
              <a:t>、</a:t>
            </a:r>
            <a:r>
              <a:rPr kumimoji="1" lang="ja-JP" altLang="en-US" dirty="0" smtClean="0">
                <a:solidFill>
                  <a:schemeClr val="tx1"/>
                </a:solidFill>
              </a:rPr>
              <a:t>全体標語は</a:t>
            </a:r>
            <a:r>
              <a:rPr kumimoji="1" lang="en-US" altLang="ja-JP" dirty="0" smtClean="0">
                <a:solidFill>
                  <a:schemeClr val="tx1"/>
                </a:solidFill>
              </a:rPr>
              <a:t>S</a:t>
            </a:r>
            <a:r>
              <a:rPr kumimoji="1" lang="ja-JP" altLang="en-US" dirty="0" err="1" smtClean="0">
                <a:solidFill>
                  <a:schemeClr val="tx1"/>
                </a:solidFill>
              </a:rPr>
              <a:t>、</a:t>
            </a:r>
            <a:r>
              <a:rPr kumimoji="1" lang="en-US" altLang="ja-JP" dirty="0" smtClean="0">
                <a:solidFill>
                  <a:schemeClr val="tx1"/>
                </a:solidFill>
              </a:rPr>
              <a:t>A</a:t>
            </a:r>
            <a:r>
              <a:rPr kumimoji="1" lang="ja-JP" altLang="en-US" dirty="0" err="1" smtClean="0">
                <a:solidFill>
                  <a:schemeClr val="tx1"/>
                </a:solidFill>
              </a:rPr>
              <a:t>、</a:t>
            </a:r>
            <a:r>
              <a:rPr kumimoji="1" lang="en-US" altLang="ja-JP" dirty="0" smtClean="0">
                <a:solidFill>
                  <a:schemeClr val="tx1"/>
                </a:solidFill>
              </a:rPr>
              <a:t>B</a:t>
            </a:r>
            <a:r>
              <a:rPr kumimoji="1" lang="ja-JP" altLang="en-US" dirty="0" err="1" smtClean="0">
                <a:solidFill>
                  <a:schemeClr val="tx1"/>
                </a:solidFill>
              </a:rPr>
              <a:t>、</a:t>
            </a:r>
            <a:r>
              <a:rPr kumimoji="1" lang="en-US" altLang="ja-JP" dirty="0" smtClean="0">
                <a:solidFill>
                  <a:schemeClr val="tx1"/>
                </a:solidFill>
              </a:rPr>
              <a:t>C</a:t>
            </a:r>
            <a:r>
              <a:rPr kumimoji="1" lang="ja-JP" altLang="en-US" dirty="0" err="1" smtClean="0">
                <a:solidFill>
                  <a:schemeClr val="tx1"/>
                </a:solidFill>
              </a:rPr>
              <a:t>、</a:t>
            </a:r>
            <a:r>
              <a:rPr kumimoji="1" lang="en-US" altLang="ja-JP" dirty="0" smtClean="0">
                <a:solidFill>
                  <a:schemeClr val="tx1"/>
                </a:solidFill>
              </a:rPr>
              <a:t>D</a:t>
            </a:r>
            <a:r>
              <a:rPr kumimoji="1" lang="ja-JP" altLang="en-US" dirty="0" smtClean="0">
                <a:solidFill>
                  <a:schemeClr val="tx1"/>
                </a:solidFill>
              </a:rPr>
              <a:t>で表記する。</a:t>
            </a:r>
            <a:endParaRPr kumimoji="1" lang="ja-JP" altLang="en-US" dirty="0">
              <a:solidFill>
                <a:schemeClr val="tx1"/>
              </a:solidFill>
            </a:endParaRPr>
          </a:p>
        </p:txBody>
      </p:sp>
      <p:sp>
        <p:nvSpPr>
          <p:cNvPr id="2" name="角丸四角形 1"/>
          <p:cNvSpPr/>
          <p:nvPr/>
        </p:nvSpPr>
        <p:spPr>
          <a:xfrm>
            <a:off x="4345119" y="165005"/>
            <a:ext cx="6909564" cy="11756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u="sng" dirty="0" smtClean="0">
                <a:solidFill>
                  <a:srgbClr val="FF0000"/>
                </a:solidFill>
              </a:rPr>
              <a:t>業績評価</a:t>
            </a:r>
            <a:endParaRPr kumimoji="1" lang="en-US" altLang="ja-JP" sz="2000" u="sng" dirty="0" smtClean="0">
              <a:solidFill>
                <a:srgbClr val="FF0000"/>
              </a:solidFill>
            </a:endParaRPr>
          </a:p>
          <a:p>
            <a:r>
              <a:rPr kumimoji="1" lang="ja-JP" altLang="en-US" dirty="0">
                <a:solidFill>
                  <a:schemeClr val="tx1"/>
                </a:solidFill>
              </a:rPr>
              <a:t>評価期間に</a:t>
            </a:r>
            <a:r>
              <a:rPr kumimoji="1" lang="ja-JP" altLang="en-US" dirty="0" smtClean="0">
                <a:solidFill>
                  <a:schemeClr val="tx1"/>
                </a:solidFill>
              </a:rPr>
              <a:t>おける業務の実施結果等を、下記の評価基準による５段階で評価する。</a:t>
            </a:r>
            <a:endParaRPr kumimoji="1" lang="en-US" altLang="ja-JP" dirty="0" smtClean="0">
              <a:solidFill>
                <a:schemeClr val="tx1"/>
              </a:solidFill>
            </a:endParaRPr>
          </a:p>
        </p:txBody>
      </p:sp>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458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5051" y="672669"/>
            <a:ext cx="8800241" cy="61853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txBox="1">
            <a:spLocks/>
          </p:cNvSpPr>
          <p:nvPr/>
        </p:nvSpPr>
        <p:spPr>
          <a:xfrm>
            <a:off x="79485" y="69717"/>
            <a:ext cx="3303107"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５</a:t>
            </a:r>
            <a:endParaRPr lang="ja-JP" altLang="en-US" sz="2800" b="1" u="sng" dirty="0"/>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661588691"/>
              </p:ext>
            </p:extLst>
          </p:nvPr>
        </p:nvGraphicFramePr>
        <p:xfrm>
          <a:off x="3298263" y="724723"/>
          <a:ext cx="8093815" cy="6081222"/>
        </p:xfrm>
        <a:graphic>
          <a:graphicData uri="http://schemas.openxmlformats.org/presentationml/2006/ole">
            <mc:AlternateContent xmlns:mc="http://schemas.openxmlformats.org/markup-compatibility/2006">
              <mc:Choice xmlns:v="urn:schemas-microsoft-com:vml" Requires="v">
                <p:oleObj spid="_x0000_s2240" name="ワークシート" r:id="rId6" imgW="12680864" imgH="9518825" progId="Excel.Sheet.12">
                  <p:embed/>
                </p:oleObj>
              </mc:Choice>
              <mc:Fallback>
                <p:oleObj name="ワークシート" r:id="rId6" imgW="12680864" imgH="9518825" progId="Excel.Sheet.12">
                  <p:embed/>
                  <p:pic>
                    <p:nvPicPr>
                      <p:cNvPr id="0" name=""/>
                      <p:cNvPicPr/>
                      <p:nvPr/>
                    </p:nvPicPr>
                    <p:blipFill>
                      <a:blip r:embed="rId7"/>
                      <a:stretch>
                        <a:fillRect/>
                      </a:stretch>
                    </p:blipFill>
                    <p:spPr>
                      <a:xfrm>
                        <a:off x="3298263" y="724723"/>
                        <a:ext cx="8093815" cy="6081222"/>
                      </a:xfrm>
                      <a:prstGeom prst="rect">
                        <a:avLst/>
                      </a:prstGeom>
                      <a:ln>
                        <a:noFill/>
                      </a:ln>
                    </p:spPr>
                  </p:pic>
                </p:oleObj>
              </mc:Fallback>
            </mc:AlternateContent>
          </a:graphicData>
        </a:graphic>
      </p:graphicFrame>
      <p:sp>
        <p:nvSpPr>
          <p:cNvPr id="3" name="正方形/長方形 2"/>
          <p:cNvSpPr/>
          <p:nvPr/>
        </p:nvSpPr>
        <p:spPr>
          <a:xfrm>
            <a:off x="323554" y="614228"/>
            <a:ext cx="3560927"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業績評価</a:t>
            </a:r>
            <a:r>
              <a:rPr kumimoji="1" lang="ja-JP" altLang="en-US" sz="2400" u="sng" dirty="0" smtClean="0">
                <a:solidFill>
                  <a:schemeClr val="tx1"/>
                </a:solidFill>
              </a:rPr>
              <a:t>の自己申告</a:t>
            </a:r>
            <a:endParaRPr kumimoji="1" lang="ja-JP" altLang="en-US" sz="2400" dirty="0">
              <a:solidFill>
                <a:schemeClr val="tx1"/>
              </a:solidFill>
            </a:endParaRPr>
          </a:p>
        </p:txBody>
      </p:sp>
      <p:sp>
        <p:nvSpPr>
          <p:cNvPr id="7" name="正方形/長方形 6"/>
          <p:cNvSpPr/>
          <p:nvPr/>
        </p:nvSpPr>
        <p:spPr>
          <a:xfrm>
            <a:off x="9082013" y="1235901"/>
            <a:ext cx="2960578" cy="1035296"/>
          </a:xfrm>
          <a:prstGeom prst="rect">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自己申告の際、被評価者が記入する欄</a:t>
            </a:r>
            <a:endParaRPr kumimoji="1" lang="en-US" altLang="ja-JP" dirty="0" smtClean="0">
              <a:solidFill>
                <a:schemeClr val="tx1"/>
              </a:solidFill>
            </a:endParaRPr>
          </a:p>
        </p:txBody>
      </p:sp>
      <p:sp>
        <p:nvSpPr>
          <p:cNvPr id="8" name="角丸四角形 7"/>
          <p:cNvSpPr/>
          <p:nvPr/>
        </p:nvSpPr>
        <p:spPr>
          <a:xfrm>
            <a:off x="6497054" y="2541751"/>
            <a:ext cx="3536352" cy="21187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0021174" y="2526903"/>
            <a:ext cx="412511" cy="21187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3495709" y="4901333"/>
            <a:ext cx="5670885" cy="78444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flipH="1">
            <a:off x="8384471" y="2003899"/>
            <a:ext cx="697542" cy="49119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10250905" y="2262991"/>
            <a:ext cx="348731" cy="26391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9166594" y="2271197"/>
            <a:ext cx="1443360" cy="26995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145266" y="1092054"/>
            <a:ext cx="3107203" cy="3829634"/>
          </a:xfrm>
          <a:prstGeom prst="roundRect">
            <a:avLst/>
          </a:prstGeom>
          <a:solidFill>
            <a:schemeClr val="accent1">
              <a:lumMod val="40000"/>
              <a:lumOff val="60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実施時期</a:t>
            </a:r>
            <a:endParaRPr kumimoji="1" lang="en-US" altLang="ja-JP" dirty="0" smtClean="0">
              <a:solidFill>
                <a:schemeClr val="tx1"/>
              </a:solidFill>
            </a:endParaRPr>
          </a:p>
          <a:p>
            <a:pPr algn="ctr"/>
            <a:r>
              <a:rPr kumimoji="1" lang="ja-JP" altLang="en-US" dirty="0" smtClean="0">
                <a:solidFill>
                  <a:schemeClr val="tx1"/>
                </a:solidFill>
              </a:rPr>
              <a:t>上期：</a:t>
            </a:r>
            <a:r>
              <a:rPr kumimoji="1" lang="en-US" altLang="ja-JP" dirty="0" smtClean="0">
                <a:solidFill>
                  <a:schemeClr val="tx1"/>
                </a:solidFill>
                <a:latin typeface="+mj-ea"/>
                <a:ea typeface="+mj-ea"/>
              </a:rPr>
              <a:t>10/1</a:t>
            </a:r>
            <a:r>
              <a:rPr kumimoji="1" lang="ja-JP" altLang="en-US" dirty="0" smtClean="0">
                <a:solidFill>
                  <a:schemeClr val="tx1"/>
                </a:solidFill>
                <a:latin typeface="+mj-ea"/>
                <a:ea typeface="+mj-ea"/>
              </a:rPr>
              <a:t>以降</a:t>
            </a:r>
            <a:endParaRPr kumimoji="1" lang="en-US" altLang="ja-JP" dirty="0" smtClean="0">
              <a:solidFill>
                <a:schemeClr val="tx1"/>
              </a:solidFill>
              <a:latin typeface="+mj-ea"/>
              <a:ea typeface="+mj-ea"/>
            </a:endParaRPr>
          </a:p>
          <a:p>
            <a:pPr algn="ctr"/>
            <a:r>
              <a:rPr kumimoji="1" lang="ja-JP" altLang="en-US" dirty="0" smtClean="0">
                <a:solidFill>
                  <a:schemeClr val="tx1"/>
                </a:solidFill>
                <a:latin typeface="+mj-ea"/>
                <a:ea typeface="+mj-ea"/>
              </a:rPr>
              <a:t>下期：  </a:t>
            </a:r>
            <a:r>
              <a:rPr kumimoji="1" lang="en-US" altLang="ja-JP" dirty="0" smtClean="0">
                <a:solidFill>
                  <a:schemeClr val="tx1"/>
                </a:solidFill>
                <a:latin typeface="+mj-ea"/>
                <a:ea typeface="+mj-ea"/>
              </a:rPr>
              <a:t>2/1</a:t>
            </a:r>
            <a:r>
              <a:rPr kumimoji="1" lang="ja-JP" altLang="en-US" dirty="0" smtClean="0">
                <a:solidFill>
                  <a:schemeClr val="tx1"/>
                </a:solidFill>
                <a:latin typeface="+mj-ea"/>
                <a:ea typeface="+mj-ea"/>
              </a:rPr>
              <a:t>以降</a:t>
            </a:r>
            <a:endParaRPr kumimoji="1" lang="en-US" altLang="ja-JP" dirty="0" smtClean="0">
              <a:solidFill>
                <a:schemeClr val="tx1"/>
              </a:solidFill>
              <a:latin typeface="+mj-ea"/>
              <a:ea typeface="+mj-ea"/>
            </a:endParaRPr>
          </a:p>
          <a:p>
            <a:pPr algn="ctr"/>
            <a:endParaRPr kumimoji="1" lang="en-US" altLang="ja-JP" dirty="0">
              <a:solidFill>
                <a:schemeClr val="tx1"/>
              </a:solidFill>
            </a:endParaRPr>
          </a:p>
          <a:p>
            <a:r>
              <a:rPr kumimoji="1" lang="ja-JP" altLang="en-US" sz="1600" dirty="0" smtClean="0">
                <a:solidFill>
                  <a:srgbClr val="FF0000"/>
                </a:solidFill>
              </a:rPr>
              <a:t>被評価者が、</a:t>
            </a:r>
            <a:r>
              <a:rPr kumimoji="1" lang="ja-JP" altLang="en-US" sz="1600" dirty="0" smtClean="0">
                <a:solidFill>
                  <a:schemeClr val="tx1"/>
                </a:solidFill>
              </a:rPr>
              <a:t>期首に設定した目標等について、</a:t>
            </a:r>
            <a:endParaRPr kumimoji="1" lang="en-US" altLang="ja-JP" sz="1600" dirty="0" smtClean="0">
              <a:solidFill>
                <a:schemeClr val="tx1"/>
              </a:solidFill>
            </a:endParaRPr>
          </a:p>
          <a:p>
            <a:r>
              <a:rPr kumimoji="1" lang="ja-JP" altLang="en-US" sz="1600" dirty="0" smtClean="0">
                <a:solidFill>
                  <a:srgbClr val="FF0000"/>
                </a:solidFill>
              </a:rPr>
              <a:t>「どこまでできたか」</a:t>
            </a:r>
            <a:endParaRPr kumimoji="1" lang="en-US" altLang="ja-JP" sz="1600" dirty="0" smtClean="0">
              <a:solidFill>
                <a:srgbClr val="FF0000"/>
              </a:solidFill>
            </a:endParaRPr>
          </a:p>
          <a:p>
            <a:r>
              <a:rPr kumimoji="1" lang="ja-JP" altLang="en-US" sz="1600" dirty="0" smtClean="0">
                <a:solidFill>
                  <a:srgbClr val="FF0000"/>
                </a:solidFill>
              </a:rPr>
              <a:t>「どのような役割を果たしたか」</a:t>
            </a:r>
            <a:endParaRPr kumimoji="1" lang="en-US" altLang="ja-JP" sz="1600" dirty="0" smtClean="0">
              <a:solidFill>
                <a:srgbClr val="FF0000"/>
              </a:solidFill>
            </a:endParaRPr>
          </a:p>
          <a:p>
            <a:r>
              <a:rPr kumimoji="1" lang="ja-JP" altLang="en-US" sz="1600" dirty="0" smtClean="0">
                <a:solidFill>
                  <a:srgbClr val="FF0000"/>
                </a:solidFill>
              </a:rPr>
              <a:t>「どのような貢献をしたか」</a:t>
            </a:r>
            <a:endParaRPr kumimoji="1" lang="en-US" altLang="ja-JP" sz="1600" dirty="0" smtClean="0">
              <a:solidFill>
                <a:srgbClr val="FF0000"/>
              </a:solidFill>
            </a:endParaRPr>
          </a:p>
          <a:p>
            <a:r>
              <a:rPr kumimoji="1" lang="ja-JP" altLang="en-US" sz="1600" dirty="0" smtClean="0">
                <a:solidFill>
                  <a:schemeClr val="tx1"/>
                </a:solidFill>
              </a:rPr>
              <a:t>を記載する。</a:t>
            </a:r>
            <a:endParaRPr kumimoji="1" lang="en-US" altLang="ja-JP" sz="1600" dirty="0" smtClean="0">
              <a:solidFill>
                <a:schemeClr val="tx1"/>
              </a:solidFill>
            </a:endParaRPr>
          </a:p>
          <a:p>
            <a:r>
              <a:rPr kumimoji="1" lang="ja-JP" altLang="en-US" sz="1600" dirty="0" smtClean="0">
                <a:solidFill>
                  <a:schemeClr val="tx1"/>
                </a:solidFill>
              </a:rPr>
              <a:t>また、状況</a:t>
            </a:r>
            <a:r>
              <a:rPr kumimoji="1" lang="ja-JP" altLang="en-US" sz="1600" dirty="0">
                <a:solidFill>
                  <a:schemeClr val="tx1"/>
                </a:solidFill>
              </a:rPr>
              <a:t>変化</a:t>
            </a:r>
            <a:r>
              <a:rPr kumimoji="1" lang="ja-JP" altLang="en-US" sz="1600" dirty="0" smtClean="0">
                <a:solidFill>
                  <a:schemeClr val="tx1"/>
                </a:solidFill>
              </a:rPr>
              <a:t>があった場合や、その他特筆すべき事情があれば記載する。</a:t>
            </a:r>
            <a:endParaRPr kumimoji="1" lang="en-US" altLang="ja-JP" sz="1600" dirty="0" smtClean="0">
              <a:solidFill>
                <a:schemeClr val="tx1"/>
              </a:solidFill>
            </a:endParaRPr>
          </a:p>
        </p:txBody>
      </p:sp>
      <p:sp>
        <p:nvSpPr>
          <p:cNvPr id="24" name="角丸四角形吹き出し 23"/>
          <p:cNvSpPr/>
          <p:nvPr/>
        </p:nvSpPr>
        <p:spPr>
          <a:xfrm>
            <a:off x="191061" y="5159828"/>
            <a:ext cx="2809904" cy="1378476"/>
          </a:xfrm>
          <a:prstGeom prst="wedgeRoundRectCallout">
            <a:avLst>
              <a:gd name="adj1" fmla="val 65310"/>
              <a:gd name="adj2" fmla="val -27363"/>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期首</a:t>
            </a:r>
            <a:r>
              <a:rPr kumimoji="1" lang="ja-JP" altLang="en-US" sz="1600" dirty="0" smtClean="0">
                <a:solidFill>
                  <a:schemeClr val="tx1"/>
                </a:solidFill>
              </a:rPr>
              <a:t>に設定した目標以外の取組事項、突発事態への対応等があった場合、その業務遂行状況を記載する。</a:t>
            </a:r>
            <a:endParaRPr kumimoji="1" lang="ja-JP" altLang="en-US" sz="1600" dirty="0">
              <a:solidFill>
                <a:schemeClr val="tx1"/>
              </a:solidFill>
            </a:endParaRPr>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1548516548"/>
              </p:ext>
            </p:extLst>
          </p:nvPr>
        </p:nvGraphicFramePr>
        <p:xfrm>
          <a:off x="7827145" y="1271167"/>
          <a:ext cx="655855" cy="310125"/>
        </p:xfrm>
        <a:graphic>
          <a:graphicData uri="http://schemas.openxmlformats.org/presentationml/2006/ole">
            <mc:AlternateContent xmlns:mc="http://schemas.openxmlformats.org/markup-compatibility/2006">
              <mc:Choice xmlns:v="urn:schemas-microsoft-com:vml" Requires="v">
                <p:oleObj spid="_x0000_s2241" name="ワークシート" r:id="rId8" imgW="984435" imgH="476119" progId="Excel.Sheet.12">
                  <p:embed/>
                </p:oleObj>
              </mc:Choice>
              <mc:Fallback>
                <p:oleObj name="ワークシート" r:id="rId8" imgW="984435" imgH="476119" progId="Excel.Sheet.12">
                  <p:embed/>
                  <p:pic>
                    <p:nvPicPr>
                      <p:cNvPr id="0" name=""/>
                      <p:cNvPicPr/>
                      <p:nvPr/>
                    </p:nvPicPr>
                    <p:blipFill>
                      <a:blip r:embed="rId9"/>
                      <a:stretch>
                        <a:fillRect/>
                      </a:stretch>
                    </p:blipFill>
                    <p:spPr>
                      <a:xfrm>
                        <a:off x="7827145" y="1271167"/>
                        <a:ext cx="655855" cy="310125"/>
                      </a:xfrm>
                      <a:prstGeom prst="rect">
                        <a:avLst/>
                      </a:prstGeom>
                      <a:solidFill>
                        <a:schemeClr val="bg1"/>
                      </a:solidFill>
                    </p:spPr>
                  </p:pic>
                </p:oleObj>
              </mc:Fallback>
            </mc:AlternateContent>
          </a:graphicData>
        </a:graphic>
      </p:graphicFrame>
      <p:pic>
        <p:nvPicPr>
          <p:cNvPr id="15"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758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7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p:cNvGraphicFramePr>
            <a:graphicFrameLocks noChangeAspect="1"/>
          </p:cNvGraphicFramePr>
          <p:nvPr>
            <p:extLst>
              <p:ext uri="{D42A27DB-BD31-4B8C-83A1-F6EECF244321}">
                <p14:modId xmlns:p14="http://schemas.microsoft.com/office/powerpoint/2010/main" val="3631307599"/>
              </p:ext>
            </p:extLst>
          </p:nvPr>
        </p:nvGraphicFramePr>
        <p:xfrm>
          <a:off x="388830" y="1653013"/>
          <a:ext cx="10521641" cy="3968221"/>
        </p:xfrm>
        <a:graphic>
          <a:graphicData uri="http://schemas.openxmlformats.org/presentationml/2006/ole">
            <mc:AlternateContent xmlns:mc="http://schemas.openxmlformats.org/markup-compatibility/2006">
              <mc:Choice xmlns:v="urn:schemas-microsoft-com:vml" Requires="v">
                <p:oleObj spid="_x0000_s3178" name="ワークシート" r:id="rId6" imgW="12680864" imgH="4781681" progId="Excel.Sheet.12">
                  <p:embed/>
                </p:oleObj>
              </mc:Choice>
              <mc:Fallback>
                <p:oleObj name="ワークシート" r:id="rId6" imgW="12680864" imgH="4781681" progId="Excel.Sheet.12">
                  <p:embed/>
                  <p:pic>
                    <p:nvPicPr>
                      <p:cNvPr id="0" name=""/>
                      <p:cNvPicPr/>
                      <p:nvPr/>
                    </p:nvPicPr>
                    <p:blipFill>
                      <a:blip r:embed="rId7"/>
                      <a:stretch>
                        <a:fillRect/>
                      </a:stretch>
                    </p:blipFill>
                    <p:spPr>
                      <a:xfrm>
                        <a:off x="388830" y="1653013"/>
                        <a:ext cx="10521641" cy="3968221"/>
                      </a:xfrm>
                      <a:prstGeom prst="rect">
                        <a:avLst/>
                      </a:prstGeom>
                    </p:spPr>
                  </p:pic>
                </p:oleObj>
              </mc:Fallback>
            </mc:AlternateContent>
          </a:graphicData>
        </a:graphic>
      </p:graphicFrame>
      <p:sp>
        <p:nvSpPr>
          <p:cNvPr id="2" name="タイトル 1"/>
          <p:cNvSpPr txBox="1">
            <a:spLocks/>
          </p:cNvSpPr>
          <p:nvPr/>
        </p:nvSpPr>
        <p:spPr>
          <a:xfrm>
            <a:off x="79485" y="69717"/>
            <a:ext cx="3303107"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６</a:t>
            </a:r>
            <a:endParaRPr lang="ja-JP" altLang="en-US" sz="2800" b="1" u="sng" dirty="0"/>
          </a:p>
        </p:txBody>
      </p:sp>
      <p:sp>
        <p:nvSpPr>
          <p:cNvPr id="3" name="正方形/長方形 2"/>
          <p:cNvSpPr/>
          <p:nvPr/>
        </p:nvSpPr>
        <p:spPr>
          <a:xfrm>
            <a:off x="323554" y="614228"/>
            <a:ext cx="5155971"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業績評価</a:t>
            </a:r>
            <a:r>
              <a:rPr kumimoji="1" lang="en-US" altLang="ja-JP" sz="2400" u="sng" dirty="0" smtClean="0">
                <a:solidFill>
                  <a:srgbClr val="FF0000"/>
                </a:solidFill>
              </a:rPr>
              <a:t>【</a:t>
            </a:r>
            <a:r>
              <a:rPr kumimoji="1" lang="ja-JP" altLang="en-US" sz="2400" u="sng" dirty="0" smtClean="0">
                <a:solidFill>
                  <a:srgbClr val="FF0000"/>
                </a:solidFill>
              </a:rPr>
              <a:t>１次評価者の評価　１</a:t>
            </a:r>
            <a:r>
              <a:rPr kumimoji="1" lang="en-US" altLang="ja-JP" sz="2400" u="sng" dirty="0" smtClean="0">
                <a:solidFill>
                  <a:srgbClr val="FF0000"/>
                </a:solidFill>
              </a:rPr>
              <a:t>】</a:t>
            </a:r>
            <a:endParaRPr kumimoji="1" lang="ja-JP" altLang="en-US" sz="2400" dirty="0">
              <a:solidFill>
                <a:schemeClr val="tx1"/>
              </a:solidFill>
            </a:endParaRP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4642" y="4450216"/>
            <a:ext cx="1997358" cy="2000868"/>
          </a:xfrm>
          <a:prstGeom prst="rect">
            <a:avLst/>
          </a:prstGeom>
        </p:spPr>
      </p:pic>
      <p:sp>
        <p:nvSpPr>
          <p:cNvPr id="8" name="角丸四角形 7"/>
          <p:cNvSpPr/>
          <p:nvPr/>
        </p:nvSpPr>
        <p:spPr>
          <a:xfrm>
            <a:off x="9651502" y="2824030"/>
            <a:ext cx="543140" cy="279720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786490" y="5791259"/>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a:t>
            </a:r>
            <a:r>
              <a:rPr kumimoji="1" lang="ja-JP" altLang="en-US" sz="2400" dirty="0" smtClean="0">
                <a:solidFill>
                  <a:schemeClr val="tx1"/>
                </a:solidFill>
              </a:rPr>
              <a:t>次評価者</a:t>
            </a:r>
            <a:endParaRPr kumimoji="1" lang="ja-JP" altLang="en-US" sz="2400" dirty="0">
              <a:solidFill>
                <a:schemeClr val="tx1"/>
              </a:solidFill>
            </a:endParaRPr>
          </a:p>
        </p:txBody>
      </p:sp>
      <p:sp>
        <p:nvSpPr>
          <p:cNvPr id="10" name="角丸四角形 9"/>
          <p:cNvSpPr/>
          <p:nvPr/>
        </p:nvSpPr>
        <p:spPr>
          <a:xfrm>
            <a:off x="960021" y="1074400"/>
            <a:ext cx="8772205" cy="1623647"/>
          </a:xfrm>
          <a:prstGeom prst="roundRect">
            <a:avLst/>
          </a:prstGeom>
          <a:solidFill>
            <a:srgbClr val="CCFFFF"/>
          </a:solidFill>
          <a:ln w="349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目標ごとの評価（個別標語の付与）</a:t>
            </a:r>
            <a:endParaRPr kumimoji="1" lang="en-US" altLang="ja-JP" sz="2000" b="1" dirty="0" smtClean="0">
              <a:solidFill>
                <a:schemeClr val="tx1"/>
              </a:solidFill>
            </a:endParaRPr>
          </a:p>
          <a:p>
            <a:endParaRPr kumimoji="1" lang="en-US" altLang="ja-JP" sz="1600" dirty="0">
              <a:solidFill>
                <a:schemeClr val="tx1"/>
              </a:solidFill>
            </a:endParaRPr>
          </a:p>
          <a:p>
            <a:r>
              <a:rPr kumimoji="1" lang="ja-JP" altLang="en-US" sz="1600" dirty="0" smtClean="0">
                <a:solidFill>
                  <a:schemeClr val="tx1"/>
                </a:solidFill>
              </a:rPr>
              <a:t>設定したそれぞれの目標等について、職務活動の結果として、</a:t>
            </a:r>
            <a:r>
              <a:rPr kumimoji="1" lang="ja-JP" altLang="en-US" sz="1600" u="sng" dirty="0">
                <a:solidFill>
                  <a:srgbClr val="FF0000"/>
                </a:solidFill>
              </a:rPr>
              <a:t>期首</a:t>
            </a:r>
            <a:r>
              <a:rPr kumimoji="1" lang="ja-JP" altLang="en-US" sz="1600" u="sng" dirty="0" smtClean="0">
                <a:solidFill>
                  <a:srgbClr val="FF0000"/>
                </a:solidFill>
              </a:rPr>
              <a:t>に設定した目標を達成するための「プロセス」や「どの程度達成できたか」「貢献できたか」を判断</a:t>
            </a:r>
            <a:r>
              <a:rPr kumimoji="1" lang="ja-JP" altLang="en-US" sz="1600" dirty="0" smtClean="0">
                <a:solidFill>
                  <a:schemeClr val="tx1"/>
                </a:solidFill>
              </a:rPr>
              <a:t>し、さらに業務遂行に</a:t>
            </a:r>
            <a:r>
              <a:rPr kumimoji="1" lang="ja-JP" altLang="en-US" sz="1600" dirty="0">
                <a:solidFill>
                  <a:schemeClr val="tx1"/>
                </a:solidFill>
              </a:rPr>
              <a:t>当たって</a:t>
            </a:r>
            <a:r>
              <a:rPr kumimoji="1" lang="ja-JP" altLang="en-US" sz="1600" dirty="0" smtClean="0">
                <a:solidFill>
                  <a:schemeClr val="tx1"/>
                </a:solidFill>
              </a:rPr>
              <a:t>の重点事項や留意事項を明らかにしていた場合には、それらも踏まえて</a:t>
            </a:r>
            <a:r>
              <a:rPr kumimoji="1" lang="en-US" altLang="ja-JP" sz="1600" dirty="0" err="1" smtClean="0">
                <a:solidFill>
                  <a:schemeClr val="tx1"/>
                </a:solidFill>
              </a:rPr>
              <a:t>s,a,b,c,d</a:t>
            </a:r>
            <a:r>
              <a:rPr kumimoji="1" lang="ja-JP" altLang="en-US" sz="1600" dirty="0" smtClean="0">
                <a:solidFill>
                  <a:schemeClr val="tx1"/>
                </a:solidFill>
              </a:rPr>
              <a:t>の５段階で評価する。</a:t>
            </a:r>
            <a:endParaRPr kumimoji="1" lang="en-US" altLang="ja-JP" sz="1600" dirty="0" smtClean="0">
              <a:solidFill>
                <a:schemeClr val="tx1"/>
              </a:solidFill>
            </a:endParaRPr>
          </a:p>
        </p:txBody>
      </p:sp>
      <p:sp>
        <p:nvSpPr>
          <p:cNvPr id="11" name="角丸四角形吹き出し 10"/>
          <p:cNvSpPr/>
          <p:nvPr/>
        </p:nvSpPr>
        <p:spPr>
          <a:xfrm>
            <a:off x="4063236" y="4737004"/>
            <a:ext cx="4737004" cy="1630068"/>
          </a:xfrm>
          <a:prstGeom prst="wedgeRoundRectCallout">
            <a:avLst>
              <a:gd name="adj1" fmla="val 68923"/>
              <a:gd name="adj2" fmla="val -44314"/>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必要に応じて「困難度」を考慮する。</a:t>
            </a:r>
            <a:endParaRPr kumimoji="1" lang="en-US" altLang="ja-JP" sz="1600" dirty="0" smtClean="0">
              <a:solidFill>
                <a:schemeClr val="tx1"/>
              </a:solidFill>
            </a:endParaRPr>
          </a:p>
          <a:p>
            <a:endParaRPr kumimoji="1" lang="en-US" altLang="ja-JP" sz="1600" dirty="0">
              <a:solidFill>
                <a:schemeClr val="tx1"/>
              </a:solidFill>
            </a:endParaRPr>
          </a:p>
          <a:p>
            <a:r>
              <a:rPr kumimoji="1" lang="en-US" altLang="ja-JP" sz="1600" dirty="0" smtClean="0">
                <a:solidFill>
                  <a:schemeClr val="tx1"/>
                </a:solidFill>
              </a:rPr>
              <a:t>※</a:t>
            </a:r>
            <a:r>
              <a:rPr kumimoji="1" lang="ja-JP" altLang="en-US" sz="1600" dirty="0" smtClean="0">
                <a:solidFill>
                  <a:schemeClr val="tx1"/>
                </a:solidFill>
              </a:rPr>
              <a:t>「困難度」</a:t>
            </a:r>
            <a:endParaRPr kumimoji="1" lang="en-US" altLang="ja-JP" sz="1600" dirty="0" smtClean="0">
              <a:solidFill>
                <a:schemeClr val="tx1"/>
              </a:solidFill>
            </a:endParaRPr>
          </a:p>
          <a:p>
            <a:r>
              <a:rPr kumimoji="1" lang="ja-JP" altLang="en-US" sz="1600" dirty="0" smtClean="0">
                <a:solidFill>
                  <a:schemeClr val="tx1"/>
                </a:solidFill>
              </a:rPr>
              <a:t>本人にとっての困難のレベルではなく、同等職位にある職員又は同種業務を担当する職員に一般的に期待されるレベルとの比較で判断する。</a:t>
            </a:r>
            <a:endParaRPr kumimoji="1" lang="ja-JP" altLang="en-US" sz="1600" dirty="0">
              <a:solidFill>
                <a:schemeClr val="tx1"/>
              </a:solidFill>
            </a:endParaRPr>
          </a:p>
        </p:txBody>
      </p:sp>
      <p:pic>
        <p:nvPicPr>
          <p:cNvPr id="6"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6644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5" y="69717"/>
            <a:ext cx="3303107"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７</a:t>
            </a:r>
            <a:endParaRPr lang="ja-JP" altLang="en-US" sz="2800" b="1" u="sng" dirty="0"/>
          </a:p>
        </p:txBody>
      </p:sp>
      <p:sp>
        <p:nvSpPr>
          <p:cNvPr id="3" name="正方形/長方形 2"/>
          <p:cNvSpPr/>
          <p:nvPr/>
        </p:nvSpPr>
        <p:spPr>
          <a:xfrm>
            <a:off x="323554" y="614228"/>
            <a:ext cx="5155971"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業績評価</a:t>
            </a:r>
            <a:r>
              <a:rPr kumimoji="1" lang="en-US" altLang="ja-JP" sz="2400" u="sng" dirty="0" smtClean="0">
                <a:solidFill>
                  <a:srgbClr val="FF0000"/>
                </a:solidFill>
              </a:rPr>
              <a:t>【</a:t>
            </a:r>
            <a:r>
              <a:rPr kumimoji="1" lang="ja-JP" altLang="en-US" sz="2400" u="sng" dirty="0" smtClean="0">
                <a:solidFill>
                  <a:srgbClr val="FF0000"/>
                </a:solidFill>
              </a:rPr>
              <a:t>１次評価者の評価　２</a:t>
            </a:r>
            <a:r>
              <a:rPr kumimoji="1" lang="en-US" altLang="ja-JP" sz="2400" u="sng" dirty="0" smtClean="0">
                <a:solidFill>
                  <a:srgbClr val="FF0000"/>
                </a:solidFill>
              </a:rPr>
              <a:t>】</a:t>
            </a:r>
            <a:endParaRPr kumimoji="1" lang="ja-JP" altLang="en-US" sz="2400" dirty="0">
              <a:solidFill>
                <a:schemeClr val="tx1"/>
              </a:solidFill>
            </a:endParaRPr>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4045701000"/>
              </p:ext>
            </p:extLst>
          </p:nvPr>
        </p:nvGraphicFramePr>
        <p:xfrm>
          <a:off x="353987" y="2806780"/>
          <a:ext cx="11146088" cy="1249581"/>
        </p:xfrm>
        <a:graphic>
          <a:graphicData uri="http://schemas.openxmlformats.org/presentationml/2006/ole">
            <mc:AlternateContent xmlns:mc="http://schemas.openxmlformats.org/markup-compatibility/2006">
              <mc:Choice xmlns:v="urn:schemas-microsoft-com:vml" Requires="v">
                <p:oleObj spid="_x0000_s4200" name="ワークシート" r:id="rId6" imgW="12680864" imgH="1422444" progId="Excel.Sheet.12">
                  <p:embed/>
                </p:oleObj>
              </mc:Choice>
              <mc:Fallback>
                <p:oleObj name="ワークシート" r:id="rId6" imgW="12680864" imgH="1422444" progId="Excel.Sheet.12">
                  <p:embed/>
                  <p:pic>
                    <p:nvPicPr>
                      <p:cNvPr id="0" name=""/>
                      <p:cNvPicPr/>
                      <p:nvPr/>
                    </p:nvPicPr>
                    <p:blipFill>
                      <a:blip r:embed="rId7"/>
                      <a:stretch>
                        <a:fillRect/>
                      </a:stretch>
                    </p:blipFill>
                    <p:spPr>
                      <a:xfrm>
                        <a:off x="353987" y="2806780"/>
                        <a:ext cx="11146088" cy="1249581"/>
                      </a:xfrm>
                      <a:prstGeom prst="rect">
                        <a:avLst/>
                      </a:prstGeom>
                    </p:spPr>
                  </p:pic>
                </p:oleObj>
              </mc:Fallback>
            </mc:AlternateContent>
          </a:graphicData>
        </a:graphic>
      </p:graphicFrame>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5255" y="4333337"/>
            <a:ext cx="1997358" cy="2000868"/>
          </a:xfrm>
          <a:prstGeom prst="rect">
            <a:avLst/>
          </a:prstGeom>
        </p:spPr>
      </p:pic>
      <p:sp>
        <p:nvSpPr>
          <p:cNvPr id="6" name="正方形/長方形 5"/>
          <p:cNvSpPr/>
          <p:nvPr/>
        </p:nvSpPr>
        <p:spPr>
          <a:xfrm>
            <a:off x="8160847" y="5723562"/>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a:t>
            </a:r>
            <a:r>
              <a:rPr kumimoji="1" lang="ja-JP" altLang="en-US" sz="2400" dirty="0" smtClean="0">
                <a:solidFill>
                  <a:schemeClr val="tx1"/>
                </a:solidFill>
              </a:rPr>
              <a:t>次評価者</a:t>
            </a:r>
            <a:endParaRPr kumimoji="1" lang="ja-JP" altLang="en-US" sz="2400" dirty="0">
              <a:solidFill>
                <a:schemeClr val="tx1"/>
              </a:solidFill>
            </a:endParaRPr>
          </a:p>
        </p:txBody>
      </p:sp>
      <p:sp>
        <p:nvSpPr>
          <p:cNvPr id="7" name="角丸四角形 6"/>
          <p:cNvSpPr/>
          <p:nvPr/>
        </p:nvSpPr>
        <p:spPr>
          <a:xfrm>
            <a:off x="8415230" y="2994325"/>
            <a:ext cx="3084845" cy="10620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55425" y="1093703"/>
            <a:ext cx="8772205" cy="1623647"/>
          </a:xfrm>
          <a:prstGeom prst="roundRect">
            <a:avLst/>
          </a:prstGeom>
          <a:solidFill>
            <a:srgbClr val="99FF99"/>
          </a:solidFill>
          <a:ln w="3492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設定目標以外の業務への取組状況等</a:t>
            </a:r>
            <a:endParaRPr kumimoji="1" lang="en-US" altLang="ja-JP" sz="2000" b="1" dirty="0" smtClean="0">
              <a:solidFill>
                <a:schemeClr val="tx1"/>
              </a:solidFill>
            </a:endParaRPr>
          </a:p>
          <a:p>
            <a:endParaRPr kumimoji="1" lang="en-US" altLang="ja-JP" sz="1600" dirty="0">
              <a:solidFill>
                <a:schemeClr val="tx1"/>
              </a:solidFill>
            </a:endParaRPr>
          </a:p>
          <a:p>
            <a:r>
              <a:rPr kumimoji="1" lang="ja-JP" altLang="en-US" sz="1600" dirty="0" smtClean="0">
                <a:solidFill>
                  <a:schemeClr val="tx1"/>
                </a:solidFill>
              </a:rPr>
              <a:t>目標として掲げた業務以外に、突発的な事案への対応及び取組状況等、評価を行うにあたり特記すべき事項などがあった場合には、被評価者の自己申告の内容も参考にして、所見欄に記載するとともに、</a:t>
            </a:r>
            <a:r>
              <a:rPr kumimoji="1" lang="ja-JP" altLang="en-US" sz="1600" u="sng" dirty="0" smtClean="0">
                <a:solidFill>
                  <a:srgbClr val="FF0000"/>
                </a:solidFill>
              </a:rPr>
              <a:t>業績評価の全体標語を付与する際において必要に応じてその状況等を勘案する。</a:t>
            </a:r>
            <a:endParaRPr kumimoji="1" lang="en-US" altLang="ja-JP" sz="1600" u="sng" dirty="0" smtClean="0">
              <a:solidFill>
                <a:srgbClr val="FF0000"/>
              </a:solidFill>
            </a:endParaRPr>
          </a:p>
        </p:txBody>
      </p:sp>
      <p:sp>
        <p:nvSpPr>
          <p:cNvPr id="9" name="角丸四角形吹き出し 8"/>
          <p:cNvSpPr/>
          <p:nvPr/>
        </p:nvSpPr>
        <p:spPr>
          <a:xfrm>
            <a:off x="4551372" y="4213834"/>
            <a:ext cx="3946359" cy="1352255"/>
          </a:xfrm>
          <a:prstGeom prst="wedgeRoundRectCallout">
            <a:avLst>
              <a:gd name="adj1" fmla="val 62021"/>
              <a:gd name="adj2" fmla="val -61601"/>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この欄には、被評価者からの申告の有無にかかわらず、１次評価者が全体標語に反映すべきと考える事項についての所見を記載することができる。</a:t>
            </a:r>
            <a:endParaRPr kumimoji="1" lang="ja-JP" altLang="en-US" sz="1600" dirty="0">
              <a:solidFill>
                <a:schemeClr val="tx1"/>
              </a:solidFill>
            </a:endParaRPr>
          </a:p>
        </p:txBody>
      </p:sp>
      <p:pic>
        <p:nvPicPr>
          <p:cNvPr id="10"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3568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オブジェクト 13"/>
          <p:cNvGraphicFramePr>
            <a:graphicFrameLocks noChangeAspect="1"/>
          </p:cNvGraphicFramePr>
          <p:nvPr>
            <p:extLst>
              <p:ext uri="{D42A27DB-BD31-4B8C-83A1-F6EECF244321}">
                <p14:modId xmlns:p14="http://schemas.microsoft.com/office/powerpoint/2010/main" val="1090131672"/>
              </p:ext>
            </p:extLst>
          </p:nvPr>
        </p:nvGraphicFramePr>
        <p:xfrm>
          <a:off x="540083" y="2922540"/>
          <a:ext cx="10976039" cy="1406305"/>
        </p:xfrm>
        <a:graphic>
          <a:graphicData uri="http://schemas.openxmlformats.org/presentationml/2006/ole">
            <mc:AlternateContent xmlns:mc="http://schemas.openxmlformats.org/markup-compatibility/2006">
              <mc:Choice xmlns:v="urn:schemas-microsoft-com:vml" Requires="v">
                <p:oleObj spid="_x0000_s5225" name="ワークシート" r:id="rId6" imgW="12680864" imgH="1625425" progId="Excel.Sheet.12">
                  <p:embed/>
                </p:oleObj>
              </mc:Choice>
              <mc:Fallback>
                <p:oleObj name="ワークシート" r:id="rId6" imgW="12680864" imgH="1625425" progId="Excel.Sheet.12">
                  <p:embed/>
                  <p:pic>
                    <p:nvPicPr>
                      <p:cNvPr id="0" name=""/>
                      <p:cNvPicPr/>
                      <p:nvPr/>
                    </p:nvPicPr>
                    <p:blipFill>
                      <a:blip r:embed="rId7"/>
                      <a:stretch>
                        <a:fillRect/>
                      </a:stretch>
                    </p:blipFill>
                    <p:spPr>
                      <a:xfrm>
                        <a:off x="540083" y="2922540"/>
                        <a:ext cx="10976039" cy="1406305"/>
                      </a:xfrm>
                      <a:prstGeom prst="rect">
                        <a:avLst/>
                      </a:prstGeom>
                    </p:spPr>
                  </p:pic>
                </p:oleObj>
              </mc:Fallback>
            </mc:AlternateContent>
          </a:graphicData>
        </a:graphic>
      </p:graphicFrame>
      <p:sp>
        <p:nvSpPr>
          <p:cNvPr id="2" name="タイトル 1"/>
          <p:cNvSpPr txBox="1">
            <a:spLocks/>
          </p:cNvSpPr>
          <p:nvPr/>
        </p:nvSpPr>
        <p:spPr>
          <a:xfrm>
            <a:off x="79485" y="69717"/>
            <a:ext cx="3303107"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８</a:t>
            </a:r>
            <a:endParaRPr lang="ja-JP" altLang="en-US" sz="2800" b="1" u="sng" dirty="0"/>
          </a:p>
        </p:txBody>
      </p:sp>
      <p:sp>
        <p:nvSpPr>
          <p:cNvPr id="3" name="正方形/長方形 2"/>
          <p:cNvSpPr/>
          <p:nvPr/>
        </p:nvSpPr>
        <p:spPr>
          <a:xfrm>
            <a:off x="323554" y="614228"/>
            <a:ext cx="5155971"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業績評価</a:t>
            </a:r>
            <a:r>
              <a:rPr kumimoji="1" lang="en-US" altLang="ja-JP" sz="2400" u="sng" dirty="0" smtClean="0">
                <a:solidFill>
                  <a:srgbClr val="FF0000"/>
                </a:solidFill>
              </a:rPr>
              <a:t>【</a:t>
            </a:r>
            <a:r>
              <a:rPr kumimoji="1" lang="ja-JP" altLang="en-US" sz="2400" u="sng" dirty="0">
                <a:solidFill>
                  <a:srgbClr val="FF0000"/>
                </a:solidFill>
              </a:rPr>
              <a:t>１</a:t>
            </a:r>
            <a:r>
              <a:rPr kumimoji="1" lang="ja-JP" altLang="en-US" sz="2400" u="sng" dirty="0" smtClean="0">
                <a:solidFill>
                  <a:srgbClr val="FF0000"/>
                </a:solidFill>
              </a:rPr>
              <a:t>次評価者の評価　３</a:t>
            </a:r>
            <a:r>
              <a:rPr kumimoji="1" lang="en-US" altLang="ja-JP" sz="2400" u="sng" dirty="0" smtClean="0">
                <a:solidFill>
                  <a:srgbClr val="FF0000"/>
                </a:solidFill>
              </a:rPr>
              <a:t>】</a:t>
            </a:r>
            <a:endParaRPr kumimoji="1" lang="ja-JP" altLang="en-US" sz="2400" dirty="0">
              <a:solidFill>
                <a:schemeClr val="tx1"/>
              </a:solidFill>
            </a:endParaRP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5261" y="4328845"/>
            <a:ext cx="1997358" cy="2000868"/>
          </a:xfrm>
          <a:prstGeom prst="rect">
            <a:avLst/>
          </a:prstGeom>
        </p:spPr>
      </p:pic>
      <p:sp>
        <p:nvSpPr>
          <p:cNvPr id="9" name="正方形/長方形 8"/>
          <p:cNvSpPr/>
          <p:nvPr/>
        </p:nvSpPr>
        <p:spPr>
          <a:xfrm>
            <a:off x="8380853" y="5833565"/>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a:t>
            </a:r>
            <a:r>
              <a:rPr kumimoji="1" lang="ja-JP" altLang="en-US" sz="2400" dirty="0" smtClean="0">
                <a:solidFill>
                  <a:schemeClr val="tx1"/>
                </a:solidFill>
              </a:rPr>
              <a:t>次評価者</a:t>
            </a:r>
            <a:endParaRPr kumimoji="1" lang="ja-JP" altLang="en-US" sz="2400" dirty="0">
              <a:solidFill>
                <a:schemeClr val="tx1"/>
              </a:solidFill>
            </a:endParaRPr>
          </a:p>
        </p:txBody>
      </p:sp>
      <p:sp>
        <p:nvSpPr>
          <p:cNvPr id="10" name="角丸四角形 9"/>
          <p:cNvSpPr/>
          <p:nvPr/>
        </p:nvSpPr>
        <p:spPr>
          <a:xfrm>
            <a:off x="323554" y="1056577"/>
            <a:ext cx="5403478" cy="1789751"/>
          </a:xfrm>
          <a:prstGeom prst="roundRect">
            <a:avLst/>
          </a:prstGeom>
          <a:solidFill>
            <a:srgbClr val="FFCCFF"/>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全体標語の付与</a:t>
            </a:r>
            <a:endParaRPr kumimoji="1" lang="en-US" altLang="ja-JP" sz="2000" b="1" dirty="0" smtClean="0">
              <a:solidFill>
                <a:schemeClr val="tx1"/>
              </a:solidFill>
            </a:endParaRPr>
          </a:p>
          <a:p>
            <a:endParaRPr kumimoji="1" lang="en-US" altLang="ja-JP" sz="1600" dirty="0" smtClean="0">
              <a:solidFill>
                <a:schemeClr val="tx1"/>
              </a:solidFill>
            </a:endParaRPr>
          </a:p>
          <a:p>
            <a:r>
              <a:rPr kumimoji="1" lang="ja-JP" altLang="en-US" sz="1600" dirty="0" smtClean="0">
                <a:solidFill>
                  <a:schemeClr val="tx1"/>
                </a:solidFill>
              </a:rPr>
              <a:t>「目標</a:t>
            </a:r>
            <a:r>
              <a:rPr kumimoji="1" lang="ja-JP" altLang="en-US" sz="1600" dirty="0">
                <a:solidFill>
                  <a:schemeClr val="tx1"/>
                </a:solidFill>
              </a:rPr>
              <a:t>ごと</a:t>
            </a:r>
            <a:r>
              <a:rPr kumimoji="1" lang="ja-JP" altLang="en-US" sz="1600" dirty="0" smtClean="0">
                <a:solidFill>
                  <a:schemeClr val="tx1"/>
                </a:solidFill>
              </a:rPr>
              <a:t>の評価」及び「設定目標以外の業務への取組状況等」も加味し、総合的に、当該期に求められた役割を果たしたかどうかの観点から、Ｓ、Ａ、Ｂ（通常）、Ｃ、Ｄの５段階で評価する。</a:t>
            </a:r>
            <a:endParaRPr kumimoji="1" lang="en-US" altLang="ja-JP" sz="1600" dirty="0">
              <a:solidFill>
                <a:schemeClr val="tx1"/>
              </a:solidFill>
            </a:endParaRPr>
          </a:p>
        </p:txBody>
      </p:sp>
      <p:sp>
        <p:nvSpPr>
          <p:cNvPr id="11" name="角丸四角形 10"/>
          <p:cNvSpPr/>
          <p:nvPr/>
        </p:nvSpPr>
        <p:spPr>
          <a:xfrm>
            <a:off x="540084" y="3106973"/>
            <a:ext cx="6410732" cy="12227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6950816" y="3284010"/>
            <a:ext cx="708144" cy="1044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吹き出し 12"/>
          <p:cNvSpPr/>
          <p:nvPr/>
        </p:nvSpPr>
        <p:spPr>
          <a:xfrm>
            <a:off x="5862335" y="350634"/>
            <a:ext cx="5878285" cy="2684405"/>
          </a:xfrm>
          <a:prstGeom prst="wedgeRoundRectCallout">
            <a:avLst>
              <a:gd name="adj1" fmla="val -25748"/>
              <a:gd name="adj2" fmla="val 62442"/>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solidFill>
                  <a:schemeClr val="tx1"/>
                </a:solidFill>
              </a:rPr>
              <a:t>【</a:t>
            </a:r>
            <a:r>
              <a:rPr kumimoji="1" lang="ja-JP" altLang="en-US" sz="2000" dirty="0" smtClean="0">
                <a:solidFill>
                  <a:schemeClr val="tx1"/>
                </a:solidFill>
              </a:rPr>
              <a:t>全体標語</a:t>
            </a:r>
            <a:r>
              <a:rPr kumimoji="1" lang="en-US" altLang="ja-JP" sz="2000" dirty="0" smtClean="0">
                <a:solidFill>
                  <a:schemeClr val="tx1"/>
                </a:solidFill>
              </a:rPr>
              <a:t>】</a:t>
            </a:r>
          </a:p>
          <a:p>
            <a:endParaRPr kumimoji="1" lang="en-US" altLang="ja-JP" sz="1000" dirty="0" smtClean="0">
              <a:solidFill>
                <a:schemeClr val="tx1"/>
              </a:solidFill>
            </a:endParaRPr>
          </a:p>
          <a:p>
            <a:pPr marL="285750" indent="-285750">
              <a:buFont typeface="Wingdings" panose="05000000000000000000" pitchFamily="2" charset="2"/>
              <a:buChar char="u"/>
            </a:pPr>
            <a:r>
              <a:rPr kumimoji="1" lang="ja-JP" altLang="en-US" sz="1600" dirty="0" smtClean="0">
                <a:solidFill>
                  <a:schemeClr val="tx1"/>
                </a:solidFill>
              </a:rPr>
              <a:t>必要に応じて</a:t>
            </a:r>
            <a:r>
              <a:rPr kumimoji="1" lang="ja-JP" altLang="en-US" sz="1600" u="sng" dirty="0" smtClean="0">
                <a:solidFill>
                  <a:srgbClr val="FF0000"/>
                </a:solidFill>
              </a:rPr>
              <a:t>重要度を考慮</a:t>
            </a:r>
            <a:r>
              <a:rPr kumimoji="1" lang="ja-JP" altLang="en-US" sz="1600" dirty="0" smtClean="0">
                <a:solidFill>
                  <a:schemeClr val="tx1"/>
                </a:solidFill>
              </a:rPr>
              <a:t>する。</a:t>
            </a:r>
            <a:endParaRPr kumimoji="1" lang="en-US" altLang="ja-JP" sz="1600" dirty="0" smtClean="0">
              <a:solidFill>
                <a:schemeClr val="tx1"/>
              </a:solidFill>
            </a:endParaRPr>
          </a:p>
          <a:p>
            <a:pPr marL="285750" indent="-285750">
              <a:buFont typeface="Wingdings" panose="05000000000000000000" pitchFamily="2" charset="2"/>
              <a:buChar char="u"/>
            </a:pPr>
            <a:endParaRPr kumimoji="1" lang="en-US" altLang="ja-JP" sz="1050" dirty="0" smtClean="0">
              <a:solidFill>
                <a:schemeClr val="tx1"/>
              </a:solidFill>
            </a:endParaRPr>
          </a:p>
          <a:p>
            <a:pPr marL="285750" indent="-285750">
              <a:buFont typeface="Wingdings" panose="05000000000000000000" pitchFamily="2" charset="2"/>
              <a:buChar char="u"/>
            </a:pPr>
            <a:r>
              <a:rPr kumimoji="1" lang="ja-JP" altLang="en-US" sz="1600" dirty="0" smtClean="0">
                <a:solidFill>
                  <a:schemeClr val="tx1"/>
                </a:solidFill>
              </a:rPr>
              <a:t>特に</a:t>
            </a:r>
            <a:r>
              <a:rPr kumimoji="1" lang="ja-JP" altLang="en-US" sz="1600" u="sng" dirty="0" smtClean="0">
                <a:solidFill>
                  <a:srgbClr val="FF0000"/>
                </a:solidFill>
              </a:rPr>
              <a:t>積極的な取組みを行い、十分な業績を上げた職員に対しては、業績評価において高く評価</a:t>
            </a:r>
            <a:r>
              <a:rPr kumimoji="1" lang="ja-JP" altLang="en-US" sz="1600" dirty="0" smtClean="0">
                <a:solidFill>
                  <a:schemeClr val="tx1"/>
                </a:solidFill>
              </a:rPr>
              <a:t>するように努めること。</a:t>
            </a:r>
            <a:endParaRPr kumimoji="1" lang="en-US" altLang="ja-JP" sz="1600" dirty="0" smtClean="0">
              <a:solidFill>
                <a:schemeClr val="tx1"/>
              </a:solidFill>
            </a:endParaRPr>
          </a:p>
          <a:p>
            <a:pPr marL="285750" indent="-285750">
              <a:buFont typeface="Wingdings" panose="05000000000000000000" pitchFamily="2" charset="2"/>
              <a:buChar char="u"/>
            </a:pPr>
            <a:endParaRPr kumimoji="1" lang="en-US" altLang="ja-JP" sz="1050" dirty="0">
              <a:solidFill>
                <a:schemeClr val="tx1"/>
              </a:solidFill>
            </a:endParaRPr>
          </a:p>
          <a:p>
            <a:pPr marL="285750" indent="-285750">
              <a:buFont typeface="Wingdings" panose="05000000000000000000" pitchFamily="2" charset="2"/>
              <a:buChar char="u"/>
            </a:pPr>
            <a:r>
              <a:rPr kumimoji="1" lang="ja-JP" altLang="en-US" sz="1600" dirty="0" smtClean="0">
                <a:solidFill>
                  <a:schemeClr val="tx1"/>
                </a:solidFill>
              </a:rPr>
              <a:t>困難度の高い取組みや特に積極的な取組みを行ったが、</a:t>
            </a:r>
            <a:r>
              <a:rPr kumimoji="1" lang="ja-JP" altLang="en-US" sz="1600" u="sng" dirty="0" smtClean="0">
                <a:solidFill>
                  <a:srgbClr val="FF0000"/>
                </a:solidFill>
              </a:rPr>
              <a:t>十分な業績につながらなかった場合においても、そのプロセスを考慮</a:t>
            </a:r>
            <a:r>
              <a:rPr kumimoji="1" lang="ja-JP" altLang="en-US" sz="1600" dirty="0" smtClean="0">
                <a:solidFill>
                  <a:schemeClr val="tx1"/>
                </a:solidFill>
              </a:rPr>
              <a:t>し、職位相当の業績を上げているか否かに着目したうえで、</a:t>
            </a:r>
            <a:r>
              <a:rPr kumimoji="1" lang="ja-JP" altLang="en-US" sz="1600" u="sng" dirty="0" smtClean="0">
                <a:solidFill>
                  <a:srgbClr val="FF0000"/>
                </a:solidFill>
              </a:rPr>
              <a:t>適正に評価</a:t>
            </a:r>
            <a:r>
              <a:rPr kumimoji="1" lang="ja-JP" altLang="en-US" sz="1600" dirty="0" smtClean="0">
                <a:solidFill>
                  <a:schemeClr val="tx1"/>
                </a:solidFill>
              </a:rPr>
              <a:t>するよう努めること。</a:t>
            </a:r>
            <a:endParaRPr kumimoji="1" lang="ja-JP" altLang="en-US" sz="1600" dirty="0">
              <a:solidFill>
                <a:schemeClr val="tx1"/>
              </a:solidFill>
            </a:endParaRPr>
          </a:p>
        </p:txBody>
      </p:sp>
      <p:sp>
        <p:nvSpPr>
          <p:cNvPr id="15" name="角丸四角形吹き出し 14"/>
          <p:cNvSpPr/>
          <p:nvPr/>
        </p:nvSpPr>
        <p:spPr>
          <a:xfrm>
            <a:off x="323554" y="4388432"/>
            <a:ext cx="8455983" cy="2437026"/>
          </a:xfrm>
          <a:prstGeom prst="wedgeRoundRectCallout">
            <a:avLst>
              <a:gd name="adj1" fmla="val 11124"/>
              <a:gd name="adj2" fmla="val -69496"/>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solidFill>
                  <a:schemeClr val="tx1"/>
                </a:solidFill>
              </a:rPr>
              <a:t>【</a:t>
            </a:r>
            <a:r>
              <a:rPr kumimoji="1" lang="ja-JP" altLang="en-US" sz="2000" dirty="0" smtClean="0">
                <a:solidFill>
                  <a:schemeClr val="tx1"/>
                </a:solidFill>
              </a:rPr>
              <a:t>所見欄</a:t>
            </a:r>
            <a:r>
              <a:rPr kumimoji="1" lang="en-US" altLang="ja-JP" sz="2000" dirty="0" smtClean="0">
                <a:solidFill>
                  <a:schemeClr val="tx1"/>
                </a:solidFill>
              </a:rPr>
              <a:t>】</a:t>
            </a:r>
          </a:p>
          <a:p>
            <a:endParaRPr kumimoji="1" lang="en-US" altLang="ja-JP" sz="1050" dirty="0">
              <a:solidFill>
                <a:schemeClr val="tx1"/>
              </a:solidFill>
            </a:endParaRPr>
          </a:p>
          <a:p>
            <a:pPr marL="285750" indent="-285750">
              <a:buFont typeface="Wingdings" panose="05000000000000000000" pitchFamily="2" charset="2"/>
              <a:buChar char="u"/>
            </a:pPr>
            <a:r>
              <a:rPr kumimoji="1" lang="ja-JP" altLang="en-US" sz="1600" u="sng" dirty="0" smtClean="0">
                <a:solidFill>
                  <a:srgbClr val="FF0000"/>
                </a:solidFill>
              </a:rPr>
              <a:t>評価根拠となる事実等のうち「顕著なもの」や「特記すべき事項」、「開発すべき能力」や「改善を期待する事項」等を記載する。</a:t>
            </a:r>
            <a:endParaRPr kumimoji="1" lang="en-US" altLang="ja-JP" sz="1600" u="sng" dirty="0" smtClean="0">
              <a:solidFill>
                <a:srgbClr val="FF0000"/>
              </a:solidFill>
            </a:endParaRPr>
          </a:p>
          <a:p>
            <a:pPr marL="285750" indent="-285750">
              <a:buFont typeface="Wingdings" panose="05000000000000000000" pitchFamily="2" charset="2"/>
              <a:buChar char="u"/>
            </a:pPr>
            <a:r>
              <a:rPr kumimoji="1" lang="ja-JP" altLang="en-US" sz="1600" dirty="0" smtClean="0">
                <a:solidFill>
                  <a:schemeClr val="tx1"/>
                </a:solidFill>
              </a:rPr>
              <a:t>上位評語（Ｓ、Ａ）を付与する場合は、上位評語を付与した理由を記載する。上位評語であっても、一層の向上を図るべき点について記載すること。</a:t>
            </a:r>
            <a:endParaRPr kumimoji="1" lang="en-US" altLang="ja-JP" sz="1600" dirty="0" smtClean="0">
              <a:solidFill>
                <a:schemeClr val="tx1"/>
              </a:solidFill>
            </a:endParaRPr>
          </a:p>
          <a:p>
            <a:pPr marL="285750" indent="-285750">
              <a:buFont typeface="Wingdings" panose="05000000000000000000" pitchFamily="2" charset="2"/>
              <a:buChar char="u"/>
            </a:pPr>
            <a:r>
              <a:rPr kumimoji="1" lang="ja-JP" altLang="en-US" sz="1600" dirty="0" smtClean="0">
                <a:solidFill>
                  <a:schemeClr val="tx1"/>
                </a:solidFill>
              </a:rPr>
              <a:t>下位評語（Ｃ，Ｄ）を付与する場合は、下位評語を付与した理由を記載する。期中における指導状況を記載することにより、職員の能力・意欲向上のために必要な情報をより充実させるよう努めること。改善が期待できる点や評価できる点についても記載することが望ましい。</a:t>
            </a:r>
            <a:endParaRPr kumimoji="1" lang="ja-JP" altLang="en-US" sz="1600" dirty="0">
              <a:solidFill>
                <a:schemeClr val="tx1"/>
              </a:solidFill>
            </a:endParaRPr>
          </a:p>
        </p:txBody>
      </p:sp>
      <p:pic>
        <p:nvPicPr>
          <p:cNvPr id="4"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38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206256"/>
            <a:ext cx="8215850" cy="544513"/>
          </a:xfrm>
        </p:spPr>
        <p:txBody>
          <a:bodyPr>
            <a:normAutofit/>
          </a:bodyPr>
          <a:lstStyle/>
          <a:p>
            <a:r>
              <a:rPr kumimoji="1" lang="ja-JP" altLang="en-US" sz="2800" b="1" u="sng" dirty="0" smtClean="0"/>
              <a:t>〇　人事評価制度の仕組み　１</a:t>
            </a:r>
            <a:endParaRPr kumimoji="1" lang="ja-JP" altLang="en-US" sz="2800" b="1" u="sng" dirty="0"/>
          </a:p>
        </p:txBody>
      </p:sp>
      <p:sp>
        <p:nvSpPr>
          <p:cNvPr id="4" name="角丸四角形 3"/>
          <p:cNvSpPr/>
          <p:nvPr/>
        </p:nvSpPr>
        <p:spPr>
          <a:xfrm>
            <a:off x="956390" y="2235501"/>
            <a:ext cx="10028963" cy="2267747"/>
          </a:xfrm>
          <a:prstGeom prst="roundRect">
            <a:avLst/>
          </a:prstGeom>
          <a:solidFill>
            <a:srgbClr val="FFCCFF"/>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ja-JP" altLang="en-US" sz="2000" dirty="0">
                <a:solidFill>
                  <a:schemeClr val="tx1"/>
                </a:solidFill>
              </a:rPr>
              <a:t>評価対象者は、</a:t>
            </a:r>
            <a:r>
              <a:rPr lang="ja-JP" altLang="en-US" sz="2000" u="sng" dirty="0">
                <a:solidFill>
                  <a:srgbClr val="FF0000"/>
                </a:solidFill>
              </a:rPr>
              <a:t>常勤で勤務する</a:t>
            </a:r>
            <a:r>
              <a:rPr lang="ja-JP" altLang="en-US" sz="2000" dirty="0">
                <a:solidFill>
                  <a:schemeClr val="tx1"/>
                </a:solidFill>
              </a:rPr>
              <a:t>県立学校職員及び市町村立学校の</a:t>
            </a:r>
            <a:r>
              <a:rPr lang="ja-JP" altLang="en-US" sz="2000" u="sng" dirty="0">
                <a:solidFill>
                  <a:srgbClr val="FF0000"/>
                </a:solidFill>
              </a:rPr>
              <a:t>県費負担教職員</a:t>
            </a:r>
            <a:r>
              <a:rPr lang="ja-JP" altLang="en-US" sz="2000" dirty="0">
                <a:solidFill>
                  <a:schemeClr val="tx1"/>
                </a:solidFill>
              </a:rPr>
              <a:t>。</a:t>
            </a:r>
            <a:endParaRPr lang="en-US" altLang="ja-JP" sz="2000" dirty="0">
              <a:solidFill>
                <a:schemeClr val="tx1"/>
              </a:solidFill>
            </a:endParaRPr>
          </a:p>
          <a:p>
            <a:endParaRPr lang="en-US" altLang="ja-JP" sz="2000" dirty="0">
              <a:solidFill>
                <a:schemeClr val="tx1"/>
              </a:solidFill>
            </a:endParaRPr>
          </a:p>
          <a:p>
            <a:pPr marL="342900" indent="-342900">
              <a:buFont typeface="Wingdings" panose="05000000000000000000" pitchFamily="2" charset="2"/>
              <a:buChar char="l"/>
            </a:pPr>
            <a:r>
              <a:rPr lang="ja-JP" altLang="en-US" sz="2000" dirty="0">
                <a:solidFill>
                  <a:schemeClr val="tx1"/>
                </a:solidFill>
              </a:rPr>
              <a:t>暫定</a:t>
            </a:r>
            <a:r>
              <a:rPr lang="ja-JP" altLang="en-US" sz="2000" dirty="0" smtClean="0">
                <a:solidFill>
                  <a:schemeClr val="tx1"/>
                </a:solidFill>
              </a:rPr>
              <a:t>再任用職員、臨時的</a:t>
            </a:r>
            <a:r>
              <a:rPr lang="ja-JP" altLang="en-US" sz="2000" dirty="0">
                <a:solidFill>
                  <a:schemeClr val="tx1"/>
                </a:solidFill>
              </a:rPr>
              <a:t>任用職員も評価の対象</a:t>
            </a:r>
            <a:r>
              <a:rPr lang="ja-JP" altLang="en-US" sz="2000" dirty="0" smtClean="0">
                <a:solidFill>
                  <a:schemeClr val="tx1"/>
                </a:solidFill>
              </a:rPr>
              <a:t>。</a:t>
            </a:r>
            <a:endParaRPr lang="en-US" altLang="ja-JP" sz="2000" dirty="0">
              <a:solidFill>
                <a:schemeClr val="tx1"/>
              </a:solidFill>
            </a:endParaRPr>
          </a:p>
        </p:txBody>
      </p:sp>
      <p:sp>
        <p:nvSpPr>
          <p:cNvPr id="5" name="正方形/長方形 4"/>
          <p:cNvSpPr/>
          <p:nvPr/>
        </p:nvSpPr>
        <p:spPr>
          <a:xfrm>
            <a:off x="110003" y="864054"/>
            <a:ext cx="3647288" cy="47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評価対象者</a:t>
            </a:r>
            <a:endParaRPr kumimoji="1" lang="ja-JP" altLang="en-US" sz="2400" dirty="0">
              <a:solidFill>
                <a:schemeClr val="tx1"/>
              </a:solidFill>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7186" y="3705726"/>
            <a:ext cx="3413232" cy="2794584"/>
          </a:xfrm>
          <a:prstGeom prst="rect">
            <a:avLst/>
          </a:prstGeom>
        </p:spPr>
      </p:pic>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847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780674" y="69717"/>
            <a:ext cx="9102749" cy="664046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09796" y="3764586"/>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最終</a:t>
            </a:r>
            <a:r>
              <a:rPr kumimoji="1" lang="ja-JP" altLang="en-US" sz="2400" dirty="0" smtClean="0">
                <a:solidFill>
                  <a:schemeClr val="tx1"/>
                </a:solidFill>
              </a:rPr>
              <a:t>評価者</a:t>
            </a:r>
            <a:endParaRPr kumimoji="1" lang="ja-JP" altLang="en-US" sz="2400" dirty="0">
              <a:solidFill>
                <a:schemeClr val="tx1"/>
              </a:solidFill>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218540839"/>
              </p:ext>
            </p:extLst>
          </p:nvPr>
        </p:nvGraphicFramePr>
        <p:xfrm>
          <a:off x="1992563" y="69717"/>
          <a:ext cx="8678970" cy="6514476"/>
        </p:xfrm>
        <a:graphic>
          <a:graphicData uri="http://schemas.openxmlformats.org/presentationml/2006/ole">
            <mc:AlternateContent xmlns:mc="http://schemas.openxmlformats.org/markup-compatibility/2006">
              <mc:Choice xmlns:v="urn:schemas-microsoft-com:vml" Requires="v">
                <p:oleObj spid="_x0000_s6321" name="ワークシート" r:id="rId6" imgW="12680864" imgH="9518825" progId="Excel.Sheet.12">
                  <p:embed/>
                </p:oleObj>
              </mc:Choice>
              <mc:Fallback>
                <p:oleObj name="ワークシート" r:id="rId6" imgW="12680864" imgH="9518825" progId="Excel.Sheet.12">
                  <p:embed/>
                  <p:pic>
                    <p:nvPicPr>
                      <p:cNvPr id="0" name=""/>
                      <p:cNvPicPr/>
                      <p:nvPr/>
                    </p:nvPicPr>
                    <p:blipFill>
                      <a:blip r:embed="rId7"/>
                      <a:stretch>
                        <a:fillRect/>
                      </a:stretch>
                    </p:blipFill>
                    <p:spPr>
                      <a:xfrm>
                        <a:off x="1992563" y="69717"/>
                        <a:ext cx="8678970" cy="6514476"/>
                      </a:xfrm>
                      <a:prstGeom prst="rect">
                        <a:avLst/>
                      </a:prstGeom>
                      <a:solidFill>
                        <a:schemeClr val="bg1"/>
                      </a:solidFill>
                    </p:spPr>
                  </p:pic>
                </p:oleObj>
              </mc:Fallback>
            </mc:AlternateContent>
          </a:graphicData>
        </a:graphic>
      </p:graphicFrame>
      <p:sp>
        <p:nvSpPr>
          <p:cNvPr id="7" name="角丸四角形 6"/>
          <p:cNvSpPr/>
          <p:nvPr/>
        </p:nvSpPr>
        <p:spPr>
          <a:xfrm>
            <a:off x="10058401" y="1990321"/>
            <a:ext cx="584594" cy="234104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7638334" y="5603278"/>
            <a:ext cx="3033199" cy="9809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吹き出し 8"/>
          <p:cNvSpPr/>
          <p:nvPr/>
        </p:nvSpPr>
        <p:spPr>
          <a:xfrm>
            <a:off x="8387730" y="1058779"/>
            <a:ext cx="3341342" cy="923635"/>
          </a:xfrm>
          <a:prstGeom prst="wedgeRoundRectCallout">
            <a:avLst>
              <a:gd name="adj1" fmla="val -975"/>
              <a:gd name="adj2" fmla="val 79567"/>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個別標語の付与は、１次評価者と同様の要領で行う。</a:t>
            </a:r>
            <a:endParaRPr kumimoji="1" lang="ja-JP" altLang="en-US" sz="1600" dirty="0">
              <a:solidFill>
                <a:schemeClr val="tx1"/>
              </a:solidFill>
            </a:endParaRPr>
          </a:p>
        </p:txBody>
      </p:sp>
      <p:sp>
        <p:nvSpPr>
          <p:cNvPr id="3" name="正方形/長方形 2"/>
          <p:cNvSpPr/>
          <p:nvPr/>
        </p:nvSpPr>
        <p:spPr>
          <a:xfrm>
            <a:off x="325922" y="523704"/>
            <a:ext cx="5155971" cy="657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業績評価</a:t>
            </a:r>
            <a:r>
              <a:rPr kumimoji="1" lang="en-US" altLang="ja-JP" sz="2400" u="sng" dirty="0" smtClean="0">
                <a:solidFill>
                  <a:srgbClr val="FF0000"/>
                </a:solidFill>
              </a:rPr>
              <a:t>【</a:t>
            </a:r>
            <a:r>
              <a:rPr kumimoji="1" lang="ja-JP" altLang="en-US" sz="2400" u="sng" dirty="0" smtClean="0">
                <a:solidFill>
                  <a:srgbClr val="FF0000"/>
                </a:solidFill>
              </a:rPr>
              <a:t>最終評価者の評価</a:t>
            </a:r>
            <a:r>
              <a:rPr kumimoji="1" lang="en-US" altLang="ja-JP" sz="2400" u="sng" dirty="0" smtClean="0">
                <a:solidFill>
                  <a:srgbClr val="FF0000"/>
                </a:solidFill>
              </a:rPr>
              <a:t>】</a:t>
            </a:r>
            <a:endParaRPr kumimoji="1" lang="ja-JP" altLang="en-US" sz="2400" dirty="0">
              <a:solidFill>
                <a:schemeClr val="tx1"/>
              </a:solidFill>
            </a:endParaRPr>
          </a:p>
        </p:txBody>
      </p:sp>
      <p:sp>
        <p:nvSpPr>
          <p:cNvPr id="2" name="タイトル 1"/>
          <p:cNvSpPr txBox="1">
            <a:spLocks/>
          </p:cNvSpPr>
          <p:nvPr/>
        </p:nvSpPr>
        <p:spPr>
          <a:xfrm>
            <a:off x="79485" y="69717"/>
            <a:ext cx="3303107" cy="544513"/>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９</a:t>
            </a:r>
            <a:endParaRPr lang="ja-JP" altLang="en-US" sz="2800" b="1" u="sng" dirty="0"/>
          </a:p>
        </p:txBody>
      </p:sp>
      <p:sp>
        <p:nvSpPr>
          <p:cNvPr id="11" name="角丸四角形吹き出し 10"/>
          <p:cNvSpPr/>
          <p:nvPr/>
        </p:nvSpPr>
        <p:spPr>
          <a:xfrm>
            <a:off x="3359150" y="2677929"/>
            <a:ext cx="6043290" cy="2902475"/>
          </a:xfrm>
          <a:prstGeom prst="wedgeRoundRectCallout">
            <a:avLst>
              <a:gd name="adj1" fmla="val 66201"/>
              <a:gd name="adj2" fmla="val 58240"/>
              <a:gd name="adj3" fmla="val 16667"/>
            </a:avLst>
          </a:prstGeom>
          <a:solidFill>
            <a:srgbClr val="FFC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最終評価者は、１次評価者による評価について、不均衡があるかという観点から審査を行い、</a:t>
            </a:r>
            <a:r>
              <a:rPr kumimoji="1" lang="ja-JP" altLang="en-US" sz="1600" u="sng" dirty="0" smtClean="0">
                <a:solidFill>
                  <a:srgbClr val="FF0000"/>
                </a:solidFill>
              </a:rPr>
              <a:t>全体標語の「調整」を行う。</a:t>
            </a:r>
            <a:endParaRPr kumimoji="1" lang="en-US" altLang="ja-JP" sz="1600" u="sng" dirty="0" smtClean="0">
              <a:solidFill>
                <a:srgbClr val="FF0000"/>
              </a:solidFill>
            </a:endParaRPr>
          </a:p>
          <a:p>
            <a:endParaRPr kumimoji="1" lang="en-US" altLang="ja-JP" sz="1600" u="sng" dirty="0">
              <a:solidFill>
                <a:srgbClr val="FF0000"/>
              </a:solidFill>
            </a:endParaRPr>
          </a:p>
          <a:p>
            <a:r>
              <a:rPr kumimoji="1" lang="en-US" altLang="ja-JP" u="sng" dirty="0" smtClean="0">
                <a:solidFill>
                  <a:schemeClr val="tx1"/>
                </a:solidFill>
              </a:rPr>
              <a:t>【</a:t>
            </a:r>
            <a:r>
              <a:rPr kumimoji="1" lang="ja-JP" altLang="en-US" u="sng" dirty="0" smtClean="0">
                <a:solidFill>
                  <a:schemeClr val="tx1"/>
                </a:solidFill>
              </a:rPr>
              <a:t>調整の観点</a:t>
            </a:r>
            <a:r>
              <a:rPr kumimoji="1" lang="en-US" altLang="ja-JP" u="sng" dirty="0" smtClean="0">
                <a:solidFill>
                  <a:schemeClr val="tx1"/>
                </a:solidFill>
              </a:rPr>
              <a:t>】</a:t>
            </a:r>
            <a:r>
              <a:rPr kumimoji="1" lang="ja-JP" altLang="en-US" sz="1600" u="sng" dirty="0" smtClean="0">
                <a:solidFill>
                  <a:schemeClr val="tx1"/>
                </a:solidFill>
              </a:rPr>
              <a:t>　</a:t>
            </a:r>
            <a:r>
              <a:rPr kumimoji="1" lang="en-US" altLang="ja-JP" sz="1600" u="sng" dirty="0" smtClean="0">
                <a:solidFill>
                  <a:srgbClr val="FF0000"/>
                </a:solidFill>
              </a:rPr>
              <a:t>※</a:t>
            </a:r>
            <a:r>
              <a:rPr kumimoji="1" lang="ja-JP" altLang="en-US" sz="1600" u="sng" dirty="0" smtClean="0">
                <a:solidFill>
                  <a:srgbClr val="FF0000"/>
                </a:solidFill>
              </a:rPr>
              <a:t>評価の「相対化」を行うのではないことに注意</a:t>
            </a:r>
            <a:endParaRPr kumimoji="1" lang="en-US" altLang="ja-JP" sz="1600" u="sng" dirty="0" smtClean="0">
              <a:solidFill>
                <a:srgbClr val="FF0000"/>
              </a:solidFill>
            </a:endParaRPr>
          </a:p>
          <a:p>
            <a:pPr marL="285750" indent="-285750">
              <a:buFont typeface="Wingdings" panose="05000000000000000000" pitchFamily="2" charset="2"/>
              <a:buChar char="u"/>
            </a:pPr>
            <a:r>
              <a:rPr kumimoji="1" lang="ja-JP" altLang="en-US" sz="1600" dirty="0">
                <a:solidFill>
                  <a:schemeClr val="tx1"/>
                </a:solidFill>
              </a:rPr>
              <a:t>最終評価者</a:t>
            </a:r>
            <a:r>
              <a:rPr kumimoji="1" lang="ja-JP" altLang="en-US" sz="1600" dirty="0" smtClean="0">
                <a:solidFill>
                  <a:schemeClr val="tx1"/>
                </a:solidFill>
              </a:rPr>
              <a:t>の把握する事実と１次評価者の評価が大きく食い違っていないか。</a:t>
            </a:r>
            <a:endParaRPr kumimoji="1" lang="en-US" altLang="ja-JP" sz="1600" dirty="0" smtClean="0">
              <a:solidFill>
                <a:schemeClr val="tx1"/>
              </a:solidFill>
            </a:endParaRPr>
          </a:p>
          <a:p>
            <a:pPr marL="285750" indent="-285750">
              <a:buFont typeface="Wingdings" panose="05000000000000000000" pitchFamily="2" charset="2"/>
              <a:buChar char="u"/>
            </a:pPr>
            <a:endParaRPr kumimoji="1" lang="en-US" altLang="ja-JP" sz="1000" dirty="0" smtClean="0">
              <a:solidFill>
                <a:schemeClr val="tx1"/>
              </a:solidFill>
            </a:endParaRPr>
          </a:p>
          <a:p>
            <a:pPr marL="285750" indent="-285750">
              <a:buFont typeface="Wingdings" panose="05000000000000000000" pitchFamily="2" charset="2"/>
              <a:buChar char="u"/>
            </a:pPr>
            <a:r>
              <a:rPr kumimoji="1" lang="ja-JP" altLang="en-US" sz="1600" dirty="0">
                <a:solidFill>
                  <a:schemeClr val="tx1"/>
                </a:solidFill>
              </a:rPr>
              <a:t>特定</a:t>
            </a:r>
            <a:r>
              <a:rPr kumimoji="1" lang="ja-JP" altLang="en-US" sz="1600" dirty="0" smtClean="0">
                <a:solidFill>
                  <a:schemeClr val="tx1"/>
                </a:solidFill>
              </a:rPr>
              <a:t>の部分に重きを置きすぎたバランスを欠く評価になっていないか。</a:t>
            </a:r>
            <a:endParaRPr kumimoji="1" lang="en-US" altLang="ja-JP" sz="1600" dirty="0" smtClean="0">
              <a:solidFill>
                <a:schemeClr val="tx1"/>
              </a:solidFill>
            </a:endParaRPr>
          </a:p>
          <a:p>
            <a:pPr marL="285750" indent="-285750">
              <a:buFont typeface="Wingdings" panose="05000000000000000000" pitchFamily="2" charset="2"/>
              <a:buChar char="u"/>
            </a:pPr>
            <a:endParaRPr kumimoji="1" lang="en-US" altLang="ja-JP" sz="1000" dirty="0" smtClean="0">
              <a:solidFill>
                <a:schemeClr val="tx1"/>
              </a:solidFill>
            </a:endParaRPr>
          </a:p>
          <a:p>
            <a:pPr marL="285750" indent="-285750">
              <a:buFont typeface="Wingdings" panose="05000000000000000000" pitchFamily="2" charset="2"/>
              <a:buChar char="u"/>
            </a:pPr>
            <a:r>
              <a:rPr kumimoji="1" lang="ja-JP" altLang="en-US" sz="1600" dirty="0">
                <a:solidFill>
                  <a:schemeClr val="tx1"/>
                </a:solidFill>
              </a:rPr>
              <a:t>全体的</a:t>
            </a:r>
            <a:r>
              <a:rPr kumimoji="1" lang="ja-JP" altLang="en-US" sz="1600" dirty="0" smtClean="0">
                <a:solidFill>
                  <a:schemeClr val="tx1"/>
                </a:solidFill>
              </a:rPr>
              <a:t>な水準から見た評価の甘辛などの偏りがないか。</a:t>
            </a:r>
            <a:endParaRPr kumimoji="1" lang="ja-JP" altLang="en-US" sz="1600" u="sng" dirty="0">
              <a:solidFill>
                <a:schemeClr val="tx1"/>
              </a:solidFill>
            </a:endParaRPr>
          </a:p>
        </p:txBody>
      </p:sp>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71" y="4192962"/>
            <a:ext cx="2054686" cy="2058297"/>
          </a:xfrm>
          <a:prstGeom prst="rect">
            <a:avLst/>
          </a:prstGeom>
        </p:spPr>
      </p:pic>
      <p:graphicFrame>
        <p:nvGraphicFramePr>
          <p:cNvPr id="13" name="オブジェクト 12"/>
          <p:cNvGraphicFramePr>
            <a:graphicFrameLocks noChangeAspect="1"/>
          </p:cNvGraphicFramePr>
          <p:nvPr>
            <p:extLst>
              <p:ext uri="{D42A27DB-BD31-4B8C-83A1-F6EECF244321}">
                <p14:modId xmlns:p14="http://schemas.microsoft.com/office/powerpoint/2010/main" val="2439694751"/>
              </p:ext>
            </p:extLst>
          </p:nvPr>
        </p:nvGraphicFramePr>
        <p:xfrm>
          <a:off x="6855691" y="673748"/>
          <a:ext cx="686389" cy="323155"/>
        </p:xfrm>
        <a:graphic>
          <a:graphicData uri="http://schemas.openxmlformats.org/presentationml/2006/ole">
            <mc:AlternateContent xmlns:mc="http://schemas.openxmlformats.org/markup-compatibility/2006">
              <mc:Choice xmlns:v="urn:schemas-microsoft-com:vml" Requires="v">
                <p:oleObj spid="_x0000_s6322" name="ワークシート" r:id="rId9" imgW="984435" imgH="476119" progId="Excel.Sheet.12">
                  <p:embed/>
                </p:oleObj>
              </mc:Choice>
              <mc:Fallback>
                <p:oleObj name="ワークシート" r:id="rId9" imgW="984435" imgH="476119" progId="Excel.Sheet.12">
                  <p:embed/>
                  <p:pic>
                    <p:nvPicPr>
                      <p:cNvPr id="0" name=""/>
                      <p:cNvPicPr/>
                      <p:nvPr/>
                    </p:nvPicPr>
                    <p:blipFill>
                      <a:blip r:embed="rId10"/>
                      <a:stretch>
                        <a:fillRect/>
                      </a:stretch>
                    </p:blipFill>
                    <p:spPr>
                      <a:xfrm>
                        <a:off x="6855691" y="673748"/>
                        <a:ext cx="686389" cy="323155"/>
                      </a:xfrm>
                      <a:prstGeom prst="rect">
                        <a:avLst/>
                      </a:prstGeom>
                      <a:solidFill>
                        <a:schemeClr val="bg1"/>
                      </a:solidFill>
                    </p:spPr>
                  </p:pic>
                </p:oleObj>
              </mc:Fallback>
            </mc:AlternateContent>
          </a:graphicData>
        </a:graphic>
      </p:graphicFrame>
      <p:sp>
        <p:nvSpPr>
          <p:cNvPr id="14" name="角丸四角形 13"/>
          <p:cNvSpPr/>
          <p:nvPr/>
        </p:nvSpPr>
        <p:spPr>
          <a:xfrm>
            <a:off x="6855691" y="641720"/>
            <a:ext cx="686388" cy="3551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吹き出し 11"/>
          <p:cNvSpPr/>
          <p:nvPr/>
        </p:nvSpPr>
        <p:spPr>
          <a:xfrm>
            <a:off x="7753969" y="97270"/>
            <a:ext cx="2524412" cy="872080"/>
          </a:xfrm>
          <a:prstGeom prst="wedgeRoundRectCallout">
            <a:avLst>
              <a:gd name="adj1" fmla="val -63863"/>
              <a:gd name="adj2" fmla="val 34606"/>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期末面談で、評価結果の開示を行った後、最終評価者がチェックを入れる。</a:t>
            </a:r>
            <a:endParaRPr kumimoji="1" lang="ja-JP" altLang="en-US" sz="1600" dirty="0">
              <a:solidFill>
                <a:schemeClr val="tx1"/>
              </a:solidFill>
            </a:endParaRPr>
          </a:p>
        </p:txBody>
      </p:sp>
      <p:pic>
        <p:nvPicPr>
          <p:cNvPr id="15"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90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2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１０</a:t>
            </a:r>
            <a:endParaRPr lang="ja-JP" altLang="en-US" sz="2800" b="1" u="sng" dirty="0"/>
          </a:p>
        </p:txBody>
      </p:sp>
      <p:sp>
        <p:nvSpPr>
          <p:cNvPr id="3" name="正方形/長方形 2"/>
          <p:cNvSpPr/>
          <p:nvPr/>
        </p:nvSpPr>
        <p:spPr>
          <a:xfrm>
            <a:off x="344180" y="614230"/>
            <a:ext cx="8614190"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「能力評価」</a:t>
            </a:r>
            <a:r>
              <a:rPr kumimoji="1" lang="ja-JP" altLang="en-US" sz="2400" dirty="0" smtClean="0">
                <a:solidFill>
                  <a:schemeClr val="tx1"/>
                </a:solidFill>
              </a:rPr>
              <a:t>の評価基準等</a:t>
            </a:r>
            <a:endParaRPr kumimoji="1" lang="ja-JP" altLang="en-US" sz="2400" dirty="0">
              <a:solidFill>
                <a:schemeClr val="tx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4055864281"/>
              </p:ext>
            </p:extLst>
          </p:nvPr>
        </p:nvGraphicFramePr>
        <p:xfrm>
          <a:off x="804885" y="1578129"/>
          <a:ext cx="10449798" cy="4170576"/>
        </p:xfrm>
        <a:graphic>
          <a:graphicData uri="http://schemas.openxmlformats.org/drawingml/2006/table">
            <a:tbl>
              <a:tblPr firstRow="1" bandRow="1">
                <a:tableStyleId>{F5AB1C69-6EDB-4FF4-983F-18BD219EF322}</a:tableStyleId>
              </a:tblPr>
              <a:tblGrid>
                <a:gridCol w="1767241">
                  <a:extLst>
                    <a:ext uri="{9D8B030D-6E8A-4147-A177-3AD203B41FA5}">
                      <a16:colId xmlns:a16="http://schemas.microsoft.com/office/drawing/2014/main" val="838695974"/>
                    </a:ext>
                  </a:extLst>
                </a:gridCol>
                <a:gridCol w="2776770">
                  <a:extLst>
                    <a:ext uri="{9D8B030D-6E8A-4147-A177-3AD203B41FA5}">
                      <a16:colId xmlns:a16="http://schemas.microsoft.com/office/drawing/2014/main" val="1319102144"/>
                    </a:ext>
                  </a:extLst>
                </a:gridCol>
                <a:gridCol w="5905787">
                  <a:extLst>
                    <a:ext uri="{9D8B030D-6E8A-4147-A177-3AD203B41FA5}">
                      <a16:colId xmlns:a16="http://schemas.microsoft.com/office/drawing/2014/main" val="134198275"/>
                    </a:ext>
                  </a:extLst>
                </a:gridCol>
              </a:tblGrid>
              <a:tr h="500222">
                <a:tc>
                  <a:txBody>
                    <a:bodyPr/>
                    <a:lstStyle/>
                    <a:p>
                      <a:pPr algn="ctr"/>
                      <a:r>
                        <a:rPr kumimoji="1" lang="ja-JP" altLang="en-US" sz="1600" dirty="0" smtClean="0"/>
                        <a:t>評語</a:t>
                      </a:r>
                      <a:endParaRPr kumimoji="1" lang="en-US" altLang="ja-JP"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dirty="0" smtClean="0"/>
                        <a:t>評価基準</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dirty="0" smtClean="0"/>
                        <a:t>解　説</a:t>
                      </a:r>
                      <a:endParaRPr kumimoji="1" lang="en-US" altLang="ja-JP"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8306122"/>
                  </a:ext>
                </a:extLst>
              </a:tr>
              <a:tr h="615974">
                <a:tc>
                  <a:txBody>
                    <a:bodyPr/>
                    <a:lstStyle/>
                    <a:p>
                      <a:pPr algn="ctr"/>
                      <a:r>
                        <a:rPr kumimoji="1" lang="en-US" altLang="ja-JP" sz="2800" dirty="0" smtClean="0"/>
                        <a:t>S</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kumimoji="1" lang="ja-JP" altLang="en-US" sz="1600" dirty="0" smtClean="0"/>
                        <a:t>非常に高いレベルの職務行動</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求められる行動が全て確実にとられており、付加価値を生む、他の職員の模範となるなどの職務遂行状況である。</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8425625"/>
                  </a:ext>
                </a:extLst>
              </a:tr>
              <a:tr h="651374">
                <a:tc>
                  <a:txBody>
                    <a:bodyPr/>
                    <a:lstStyle/>
                    <a:p>
                      <a:pPr algn="ctr"/>
                      <a:r>
                        <a:rPr kumimoji="1" lang="en-US" altLang="ja-JP" sz="2800" dirty="0" smtClean="0"/>
                        <a:t>A</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kumimoji="1" lang="ja-JP" altLang="en-US" sz="1600" dirty="0" smtClean="0"/>
                        <a:t>より高次レベルの職務行動</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求められる行動が確実にとられていた。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9920622"/>
                  </a:ext>
                </a:extLst>
              </a:tr>
              <a:tr h="708016">
                <a:tc>
                  <a:txBody>
                    <a:bodyPr/>
                    <a:lstStyle/>
                    <a:p>
                      <a:pPr algn="ctr"/>
                      <a:r>
                        <a:rPr kumimoji="1" lang="en-US" altLang="ja-JP" sz="2800" dirty="0" smtClean="0"/>
                        <a:t>B</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kumimoji="1" lang="ja-JP" altLang="en-US" sz="1600" dirty="0" smtClean="0"/>
                        <a:t>基本的に求められるレベルの</a:t>
                      </a:r>
                      <a:endParaRPr kumimoji="1" lang="en-US" altLang="ja-JP" sz="1600" dirty="0" smtClean="0"/>
                    </a:p>
                    <a:p>
                      <a:pPr algn="l">
                        <a:spcAft>
                          <a:spcPts val="0"/>
                        </a:spcAft>
                      </a:pPr>
                      <a:r>
                        <a:rPr kumimoji="1" lang="ja-JP" altLang="en-US" sz="1600" dirty="0" smtClean="0"/>
                        <a:t>職務行動</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求められる行動が概ねとられていた。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3418266"/>
                  </a:ext>
                </a:extLst>
              </a:tr>
              <a:tr h="847495">
                <a:tc>
                  <a:txBody>
                    <a:bodyPr/>
                    <a:lstStyle/>
                    <a:p>
                      <a:pPr algn="ctr"/>
                      <a:r>
                        <a:rPr kumimoji="1" lang="en-US" altLang="ja-JP" sz="2800" dirty="0" smtClean="0"/>
                        <a:t>C</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基本的に求められるレベルの</a:t>
                      </a:r>
                      <a:endParaRPr kumimoji="1" lang="en-US" altLang="ja-JP"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職務行動にやや満たない</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kumimoji="1" lang="ja-JP" altLang="en-US" sz="1600" dirty="0" smtClean="0"/>
                        <a:t>求められる行動が最低限はとられていた。</a:t>
                      </a:r>
                      <a:endParaRPr kumimoji="1" lang="en-US" altLang="ja-JP" sz="1600" dirty="0" smtClean="0"/>
                    </a:p>
                    <a:p>
                      <a:pPr algn="l">
                        <a:spcAft>
                          <a:spcPts val="0"/>
                        </a:spcAft>
                      </a:pPr>
                      <a:r>
                        <a:rPr kumimoji="1" lang="ja-JP" altLang="en-US" sz="1600" dirty="0" smtClean="0"/>
                        <a:t>（できた場合もあったが、できなかったことの方が多いなど、総じて断言すれば、とられていた行動が物足りなかった。）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5424575"/>
                  </a:ext>
                </a:extLst>
              </a:tr>
              <a:tr h="847495">
                <a:tc>
                  <a:txBody>
                    <a:bodyPr/>
                    <a:lstStyle/>
                    <a:p>
                      <a:pPr algn="ctr"/>
                      <a:r>
                        <a:rPr kumimoji="1" lang="en-US" altLang="ja-JP" sz="2800" dirty="0" smtClean="0"/>
                        <a:t>D</a:t>
                      </a:r>
                      <a:endParaRPr kumimoji="1" lang="ja-JP" altLang="en-US" sz="28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基本的に求められるレベルの</a:t>
                      </a:r>
                      <a:endParaRPr kumimoji="1" lang="en-US" altLang="ja-JP"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職務行動を著しく下回り、業務に支障をきたした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kumimoji="1" lang="ja-JP" altLang="en-US" sz="1600" dirty="0" smtClean="0"/>
                        <a:t>求められていた行動が全くとられていなかった。</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8261638"/>
                  </a:ext>
                </a:extLst>
              </a:tr>
            </a:tbl>
          </a:graphicData>
        </a:graphic>
      </p:graphicFrame>
      <p:sp>
        <p:nvSpPr>
          <p:cNvPr id="5" name="正方形/長方形 4"/>
          <p:cNvSpPr/>
          <p:nvPr/>
        </p:nvSpPr>
        <p:spPr>
          <a:xfrm>
            <a:off x="756758" y="5763011"/>
            <a:ext cx="10298545" cy="474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　個別標語は</a:t>
            </a:r>
            <a:r>
              <a:rPr kumimoji="1" lang="en-US" altLang="ja-JP" dirty="0" smtClean="0">
                <a:solidFill>
                  <a:schemeClr val="tx1"/>
                </a:solidFill>
              </a:rPr>
              <a:t>s</a:t>
            </a:r>
            <a:r>
              <a:rPr kumimoji="1" lang="ja-JP" altLang="en-US" dirty="0" err="1" smtClean="0">
                <a:solidFill>
                  <a:schemeClr val="tx1"/>
                </a:solidFill>
              </a:rPr>
              <a:t>、</a:t>
            </a:r>
            <a:r>
              <a:rPr kumimoji="1" lang="en-US" altLang="ja-JP" dirty="0" smtClean="0">
                <a:solidFill>
                  <a:schemeClr val="tx1"/>
                </a:solidFill>
              </a:rPr>
              <a:t>a</a:t>
            </a:r>
            <a:r>
              <a:rPr kumimoji="1" lang="ja-JP" altLang="en-US" dirty="0" err="1" smtClean="0">
                <a:solidFill>
                  <a:schemeClr val="tx1"/>
                </a:solidFill>
              </a:rPr>
              <a:t>、</a:t>
            </a:r>
            <a:r>
              <a:rPr kumimoji="1" lang="en-US" altLang="ja-JP" dirty="0" smtClean="0">
                <a:solidFill>
                  <a:schemeClr val="tx1"/>
                </a:solidFill>
              </a:rPr>
              <a:t>b</a:t>
            </a:r>
            <a:r>
              <a:rPr kumimoji="1" lang="ja-JP" altLang="en-US" dirty="0" err="1" smtClean="0">
                <a:solidFill>
                  <a:schemeClr val="tx1"/>
                </a:solidFill>
              </a:rPr>
              <a:t>、</a:t>
            </a:r>
            <a:r>
              <a:rPr kumimoji="1" lang="en-US" altLang="ja-JP" dirty="0" smtClean="0">
                <a:solidFill>
                  <a:schemeClr val="tx1"/>
                </a:solidFill>
              </a:rPr>
              <a:t>c</a:t>
            </a:r>
            <a:r>
              <a:rPr kumimoji="1" lang="ja-JP" altLang="en-US" dirty="0" err="1" smtClean="0">
                <a:solidFill>
                  <a:schemeClr val="tx1"/>
                </a:solidFill>
              </a:rPr>
              <a:t>、</a:t>
            </a:r>
            <a:r>
              <a:rPr kumimoji="1" lang="en-US" altLang="ja-JP" dirty="0" smtClean="0">
                <a:solidFill>
                  <a:schemeClr val="tx1"/>
                </a:solidFill>
              </a:rPr>
              <a:t>d</a:t>
            </a:r>
            <a:r>
              <a:rPr kumimoji="1" lang="ja-JP" altLang="en-US" dirty="0" err="1" smtClean="0">
                <a:solidFill>
                  <a:schemeClr val="tx1"/>
                </a:solidFill>
              </a:rPr>
              <a:t>、</a:t>
            </a:r>
            <a:r>
              <a:rPr kumimoji="1" lang="ja-JP" altLang="en-US" dirty="0" smtClean="0">
                <a:solidFill>
                  <a:schemeClr val="tx1"/>
                </a:solidFill>
              </a:rPr>
              <a:t>全体標語は</a:t>
            </a:r>
            <a:r>
              <a:rPr kumimoji="1" lang="en-US" altLang="ja-JP" dirty="0" smtClean="0">
                <a:solidFill>
                  <a:schemeClr val="tx1"/>
                </a:solidFill>
              </a:rPr>
              <a:t>S</a:t>
            </a:r>
            <a:r>
              <a:rPr kumimoji="1" lang="ja-JP" altLang="en-US" dirty="0" err="1" smtClean="0">
                <a:solidFill>
                  <a:schemeClr val="tx1"/>
                </a:solidFill>
              </a:rPr>
              <a:t>、</a:t>
            </a:r>
            <a:r>
              <a:rPr kumimoji="1" lang="en-US" altLang="ja-JP" dirty="0" smtClean="0">
                <a:solidFill>
                  <a:schemeClr val="tx1"/>
                </a:solidFill>
              </a:rPr>
              <a:t>A</a:t>
            </a:r>
            <a:r>
              <a:rPr kumimoji="1" lang="ja-JP" altLang="en-US" dirty="0" err="1" smtClean="0">
                <a:solidFill>
                  <a:schemeClr val="tx1"/>
                </a:solidFill>
              </a:rPr>
              <a:t>、</a:t>
            </a:r>
            <a:r>
              <a:rPr kumimoji="1" lang="en-US" altLang="ja-JP" dirty="0" smtClean="0">
                <a:solidFill>
                  <a:schemeClr val="tx1"/>
                </a:solidFill>
              </a:rPr>
              <a:t>B</a:t>
            </a:r>
            <a:r>
              <a:rPr kumimoji="1" lang="ja-JP" altLang="en-US" dirty="0" err="1" smtClean="0">
                <a:solidFill>
                  <a:schemeClr val="tx1"/>
                </a:solidFill>
              </a:rPr>
              <a:t>、</a:t>
            </a:r>
            <a:r>
              <a:rPr kumimoji="1" lang="en-US" altLang="ja-JP" dirty="0" smtClean="0">
                <a:solidFill>
                  <a:schemeClr val="tx1"/>
                </a:solidFill>
              </a:rPr>
              <a:t>C</a:t>
            </a:r>
            <a:r>
              <a:rPr kumimoji="1" lang="ja-JP" altLang="en-US" dirty="0" err="1" smtClean="0">
                <a:solidFill>
                  <a:schemeClr val="tx1"/>
                </a:solidFill>
              </a:rPr>
              <a:t>、</a:t>
            </a:r>
            <a:r>
              <a:rPr kumimoji="1" lang="en-US" altLang="ja-JP" dirty="0" smtClean="0">
                <a:solidFill>
                  <a:schemeClr val="tx1"/>
                </a:solidFill>
              </a:rPr>
              <a:t>D</a:t>
            </a:r>
            <a:r>
              <a:rPr kumimoji="1" lang="ja-JP" altLang="en-US" dirty="0" smtClean="0">
                <a:solidFill>
                  <a:schemeClr val="tx1"/>
                </a:solidFill>
              </a:rPr>
              <a:t>で表記する。</a:t>
            </a:r>
            <a:endParaRPr kumimoji="1" lang="ja-JP" altLang="en-US" dirty="0">
              <a:solidFill>
                <a:schemeClr val="tx1"/>
              </a:solidFill>
            </a:endParaRPr>
          </a:p>
        </p:txBody>
      </p:sp>
      <p:sp>
        <p:nvSpPr>
          <p:cNvPr id="6" name="角丸四角形 5"/>
          <p:cNvSpPr/>
          <p:nvPr/>
        </p:nvSpPr>
        <p:spPr>
          <a:xfrm>
            <a:off x="4345119" y="165005"/>
            <a:ext cx="6909564" cy="12856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u="sng" dirty="0" smtClean="0">
                <a:solidFill>
                  <a:srgbClr val="FF0000"/>
                </a:solidFill>
              </a:rPr>
              <a:t>能力評価</a:t>
            </a:r>
            <a:endParaRPr kumimoji="1" lang="en-US" altLang="ja-JP" sz="2000" u="sng" dirty="0" smtClean="0">
              <a:solidFill>
                <a:srgbClr val="FF0000"/>
              </a:solidFill>
            </a:endParaRPr>
          </a:p>
          <a:p>
            <a:r>
              <a:rPr kumimoji="1" lang="ja-JP" altLang="en-US" dirty="0" smtClean="0">
                <a:solidFill>
                  <a:schemeClr val="tx1"/>
                </a:solidFill>
              </a:rPr>
              <a:t>職員がどういう職務行動をとったかということで評価する。具体的には、</a:t>
            </a:r>
            <a:r>
              <a:rPr kumimoji="1" lang="ja-JP" altLang="en-US" u="sng" dirty="0" smtClean="0">
                <a:solidFill>
                  <a:srgbClr val="FF0000"/>
                </a:solidFill>
              </a:rPr>
              <a:t>職員の行動指針となる評価項目及び具体的職務行動を安定してとることができていたかどうか</a:t>
            </a:r>
            <a:r>
              <a:rPr kumimoji="1" lang="ja-JP" altLang="en-US" dirty="0" smtClean="0">
                <a:solidFill>
                  <a:schemeClr val="tx1"/>
                </a:solidFill>
              </a:rPr>
              <a:t>について５段階で評価する。</a:t>
            </a:r>
            <a:endParaRPr kumimoji="1" lang="ja-JP" altLang="en-US" dirty="0">
              <a:solidFill>
                <a:schemeClr val="tx1"/>
              </a:solidFill>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2629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１１</a:t>
            </a:r>
            <a:endParaRPr lang="ja-JP" altLang="en-US" sz="2800" b="1" u="sng" dirty="0"/>
          </a:p>
        </p:txBody>
      </p:sp>
      <p:sp>
        <p:nvSpPr>
          <p:cNvPr id="3" name="正方形/長方形 2"/>
          <p:cNvSpPr/>
          <p:nvPr/>
        </p:nvSpPr>
        <p:spPr>
          <a:xfrm>
            <a:off x="344180" y="614230"/>
            <a:ext cx="8614190"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smtClean="0">
                <a:solidFill>
                  <a:srgbClr val="FF0000"/>
                </a:solidFill>
              </a:rPr>
              <a:t>「能力評価」</a:t>
            </a:r>
            <a:r>
              <a:rPr kumimoji="1" lang="ja-JP" altLang="en-US" sz="2400" dirty="0" smtClean="0">
                <a:solidFill>
                  <a:schemeClr val="tx1"/>
                </a:solidFill>
              </a:rPr>
              <a:t>の評価基準等</a:t>
            </a:r>
            <a:endParaRPr kumimoji="1" lang="ja-JP" altLang="en-US" sz="2400" dirty="0">
              <a:solidFill>
                <a:schemeClr val="tx1"/>
              </a:solidFill>
            </a:endParaRPr>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681808793"/>
              </p:ext>
            </p:extLst>
          </p:nvPr>
        </p:nvGraphicFramePr>
        <p:xfrm>
          <a:off x="4207616" y="247508"/>
          <a:ext cx="7645208" cy="6594160"/>
        </p:xfrm>
        <a:graphic>
          <a:graphicData uri="http://schemas.openxmlformats.org/presentationml/2006/ole">
            <mc:AlternateContent xmlns:mc="http://schemas.openxmlformats.org/markup-compatibility/2006">
              <mc:Choice xmlns:v="urn:schemas-microsoft-com:vml" Requires="v">
                <p:oleObj spid="_x0000_s7260" name="ワークシート" r:id="rId6" imgW="10763287" imgH="9283525" progId="Excel.Sheet.12">
                  <p:embed/>
                </p:oleObj>
              </mc:Choice>
              <mc:Fallback>
                <p:oleObj name="ワークシート" r:id="rId6" imgW="10763287" imgH="9283525" progId="Excel.Sheet.12">
                  <p:embed/>
                  <p:pic>
                    <p:nvPicPr>
                      <p:cNvPr id="0" name=""/>
                      <p:cNvPicPr/>
                      <p:nvPr/>
                    </p:nvPicPr>
                    <p:blipFill>
                      <a:blip r:embed="rId7"/>
                      <a:stretch>
                        <a:fillRect/>
                      </a:stretch>
                    </p:blipFill>
                    <p:spPr>
                      <a:xfrm>
                        <a:off x="4207616" y="247508"/>
                        <a:ext cx="7645208" cy="6594160"/>
                      </a:xfrm>
                      <a:prstGeom prst="rect">
                        <a:avLst/>
                      </a:prstGeom>
                      <a:solidFill>
                        <a:schemeClr val="bg1"/>
                      </a:solidFill>
                      <a:ln w="19050">
                        <a:solidFill>
                          <a:schemeClr val="tx1"/>
                        </a:solidFill>
                      </a:ln>
                    </p:spPr>
                  </p:pic>
                </p:oleObj>
              </mc:Fallback>
            </mc:AlternateContent>
          </a:graphicData>
        </a:graphic>
      </p:graphicFrame>
      <p:sp>
        <p:nvSpPr>
          <p:cNvPr id="5" name="角丸四角形吹き出し 4"/>
          <p:cNvSpPr/>
          <p:nvPr/>
        </p:nvSpPr>
        <p:spPr>
          <a:xfrm>
            <a:off x="79485" y="1981651"/>
            <a:ext cx="3920905" cy="3073209"/>
          </a:xfrm>
          <a:prstGeom prst="wedgeRoundRectCallout">
            <a:avLst>
              <a:gd name="adj1" fmla="val 52652"/>
              <a:gd name="adj2" fmla="val 5251"/>
              <a:gd name="adj3" fmla="val 16667"/>
            </a:avLst>
          </a:prstGeom>
          <a:solidFill>
            <a:srgbClr val="FFCC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tx1"/>
                </a:solidFill>
                <a:latin typeface="ＭＳ ゴシック" panose="020B0609070205080204" pitchFamily="49" charset="-128"/>
                <a:ea typeface="ＭＳ ゴシック" panose="020B0609070205080204" pitchFamily="49" charset="-128"/>
              </a:rPr>
              <a:t>「教諭・講師（中学校）」の</a:t>
            </a:r>
            <a:endParaRPr kumimoji="1" lang="en-US" altLang="ja-JP" sz="2000"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2000" dirty="0">
                <a:solidFill>
                  <a:schemeClr val="tx1"/>
                </a:solidFill>
                <a:latin typeface="ＭＳ ゴシック" panose="020B0609070205080204" pitchFamily="49" charset="-128"/>
                <a:ea typeface="ＭＳ ゴシック" panose="020B0609070205080204" pitchFamily="49" charset="-128"/>
              </a:rPr>
              <a:t>　</a:t>
            </a:r>
            <a:r>
              <a:rPr kumimoji="1" lang="ja-JP" altLang="en-US" sz="2000" dirty="0" smtClean="0">
                <a:solidFill>
                  <a:schemeClr val="tx1"/>
                </a:solidFill>
                <a:latin typeface="ＭＳ ゴシック" panose="020B0609070205080204" pitchFamily="49" charset="-128"/>
                <a:ea typeface="ＭＳ ゴシック" panose="020B0609070205080204" pitchFamily="49" charset="-128"/>
              </a:rPr>
              <a:t>　　　　評価基準（抜粋）</a:t>
            </a:r>
            <a:endParaRPr kumimoji="1" lang="en-US" altLang="ja-JP" sz="2000" dirty="0" smtClean="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dirty="0" smtClean="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dirty="0" smtClean="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これらの「行動内容」「評価の着眼点としての具体例」を</a:t>
            </a:r>
            <a:r>
              <a:rPr kumimoji="1" lang="ja-JP" altLang="en-US" sz="1600" u="sng" dirty="0" smtClean="0">
                <a:solidFill>
                  <a:srgbClr val="FF0000"/>
                </a:solidFill>
                <a:latin typeface="ＭＳ ゴシック" panose="020B0609070205080204" pitchFamily="49" charset="-128"/>
                <a:ea typeface="ＭＳ ゴシック" panose="020B0609070205080204" pitchFamily="49" charset="-128"/>
              </a:rPr>
              <a:t>安定してとることができていたかを評価</a:t>
            </a:r>
            <a:r>
              <a:rPr kumimoji="1" lang="ja-JP" altLang="en-US" sz="1600" dirty="0" smtClean="0">
                <a:solidFill>
                  <a:schemeClr val="tx1"/>
                </a:solidFill>
                <a:latin typeface="ＭＳ ゴシック" panose="020B0609070205080204" pitchFamily="49" charset="-128"/>
                <a:ea typeface="ＭＳ ゴシック" panose="020B0609070205080204" pitchFamily="49" charset="-128"/>
              </a:rPr>
              <a:t>する。</a:t>
            </a:r>
            <a:endParaRPr kumimoji="1" lang="en-US" altLang="ja-JP" sz="1600" dirty="0">
              <a:solidFill>
                <a:schemeClr val="tx1"/>
              </a:solidFill>
              <a:latin typeface="ＭＳ ゴシック" panose="020B0609070205080204" pitchFamily="49" charset="-128"/>
              <a:ea typeface="ＭＳ ゴシック" panose="020B0609070205080204" pitchFamily="49" charset="-128"/>
            </a:endParaRPr>
          </a:p>
          <a:p>
            <a:endParaRPr kumimoji="1" lang="ja-JP" altLang="en-US" sz="1600" dirty="0">
              <a:solidFill>
                <a:schemeClr val="tx1"/>
              </a:solidFill>
              <a:latin typeface="ＭＳ ゴシック" panose="020B0609070205080204" pitchFamily="49" charset="-128"/>
              <a:ea typeface="ＭＳ ゴシック" panose="020B0609070205080204" pitchFamily="49" charset="-128"/>
            </a:endParaRPr>
          </a:p>
        </p:txBody>
      </p:sp>
      <p:pic>
        <p:nvPicPr>
          <p:cNvPr id="6"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989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382592" y="1939"/>
            <a:ext cx="7968343" cy="6858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txBox="1">
            <a:spLocks/>
          </p:cNvSpPr>
          <p:nvPr/>
        </p:nvSpPr>
        <p:spPr>
          <a:xfrm>
            <a:off x="79485" y="69717"/>
            <a:ext cx="3303107" cy="544513"/>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１２</a:t>
            </a:r>
            <a:endParaRPr lang="ja-JP" altLang="en-US" sz="2800" b="1" u="sng" dirty="0"/>
          </a:p>
        </p:txBody>
      </p:sp>
      <p:sp>
        <p:nvSpPr>
          <p:cNvPr id="3" name="正方形/長方形 2"/>
          <p:cNvSpPr/>
          <p:nvPr/>
        </p:nvSpPr>
        <p:spPr>
          <a:xfrm>
            <a:off x="325923" y="523704"/>
            <a:ext cx="3331678" cy="657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a:solidFill>
                  <a:srgbClr val="FF0000"/>
                </a:solidFill>
              </a:rPr>
              <a:t>能力</a:t>
            </a:r>
            <a:r>
              <a:rPr kumimoji="1" lang="ja-JP" altLang="en-US" sz="2400" u="sng" dirty="0" smtClean="0">
                <a:solidFill>
                  <a:srgbClr val="FF0000"/>
                </a:solidFill>
              </a:rPr>
              <a:t>評価</a:t>
            </a:r>
            <a:r>
              <a:rPr kumimoji="1" lang="ja-JP" altLang="en-US" sz="2400" u="sng" dirty="0" smtClean="0">
                <a:solidFill>
                  <a:schemeClr val="tx1"/>
                </a:solidFill>
              </a:rPr>
              <a:t>の自己申告</a:t>
            </a:r>
            <a:endParaRPr kumimoji="1" lang="en-US" altLang="ja-JP" sz="2400" u="sng" dirty="0">
              <a:solidFill>
                <a:srgbClr val="FF0000"/>
              </a:solidFill>
            </a:endParaRPr>
          </a:p>
        </p:txBody>
      </p:sp>
      <p:sp>
        <p:nvSpPr>
          <p:cNvPr id="4" name="角丸四角形 3"/>
          <p:cNvSpPr/>
          <p:nvPr/>
        </p:nvSpPr>
        <p:spPr>
          <a:xfrm>
            <a:off x="182408" y="1068217"/>
            <a:ext cx="3049305" cy="3500572"/>
          </a:xfrm>
          <a:prstGeom prst="roundRect">
            <a:avLst/>
          </a:prstGeom>
          <a:solidFill>
            <a:schemeClr val="accent1">
              <a:lumMod val="40000"/>
              <a:lumOff val="60000"/>
            </a:schemeClr>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実施時期：</a:t>
            </a:r>
            <a:r>
              <a:rPr kumimoji="1" lang="en-US" altLang="ja-JP" dirty="0" smtClean="0">
                <a:solidFill>
                  <a:schemeClr val="tx1"/>
                </a:solidFill>
                <a:latin typeface="+mj-ea"/>
                <a:ea typeface="+mj-ea"/>
              </a:rPr>
              <a:t>10/1</a:t>
            </a:r>
            <a:r>
              <a:rPr kumimoji="1" lang="ja-JP" altLang="en-US" dirty="0" smtClean="0">
                <a:solidFill>
                  <a:schemeClr val="tx1"/>
                </a:solidFill>
                <a:latin typeface="+mj-ea"/>
                <a:ea typeface="+mj-ea"/>
              </a:rPr>
              <a:t>以降</a:t>
            </a:r>
            <a:endParaRPr kumimoji="1" lang="en-US" altLang="ja-JP" dirty="0" smtClean="0">
              <a:solidFill>
                <a:schemeClr val="tx1"/>
              </a:solidFill>
              <a:latin typeface="+mj-ea"/>
              <a:ea typeface="+mj-ea"/>
            </a:endParaRPr>
          </a:p>
          <a:p>
            <a:pPr algn="ctr"/>
            <a:endParaRPr kumimoji="1" lang="en-US" altLang="ja-JP" dirty="0" smtClean="0">
              <a:solidFill>
                <a:schemeClr val="tx1"/>
              </a:solidFill>
            </a:endParaRPr>
          </a:p>
          <a:p>
            <a:r>
              <a:rPr kumimoji="1" lang="ja-JP" altLang="en-US" dirty="0">
                <a:solidFill>
                  <a:schemeClr val="tx1"/>
                </a:solidFill>
              </a:rPr>
              <a:t>自ら</a:t>
            </a:r>
            <a:r>
              <a:rPr kumimoji="1" lang="ja-JP" altLang="en-US" dirty="0" smtClean="0">
                <a:solidFill>
                  <a:schemeClr val="tx1"/>
                </a:solidFill>
              </a:rPr>
              <a:t>の評価期間中の行動について、「評価項目」及び「行動内容」に記載された行動等を</a:t>
            </a:r>
            <a:r>
              <a:rPr kumimoji="1" lang="ja-JP" altLang="en-US" u="sng" dirty="0" smtClean="0">
                <a:solidFill>
                  <a:srgbClr val="FF0000"/>
                </a:solidFill>
              </a:rPr>
              <a:t>安定的にとることができていたかの観点から振り返り</a:t>
            </a:r>
            <a:r>
              <a:rPr kumimoji="1" lang="ja-JP" altLang="en-US" dirty="0" smtClean="0">
                <a:solidFill>
                  <a:schemeClr val="tx1"/>
                </a:solidFill>
              </a:rPr>
              <a:t>、</a:t>
            </a:r>
            <a:r>
              <a:rPr kumimoji="1" lang="en-US" altLang="ja-JP" dirty="0" smtClean="0">
                <a:solidFill>
                  <a:schemeClr val="tx1"/>
                </a:solidFill>
              </a:rPr>
              <a:t>s</a:t>
            </a:r>
            <a:r>
              <a:rPr kumimoji="1" lang="ja-JP" altLang="en-US" dirty="0" err="1" smtClean="0">
                <a:solidFill>
                  <a:schemeClr val="tx1"/>
                </a:solidFill>
              </a:rPr>
              <a:t>、</a:t>
            </a:r>
            <a:r>
              <a:rPr kumimoji="1" lang="en-US" altLang="ja-JP" dirty="0" smtClean="0">
                <a:solidFill>
                  <a:schemeClr val="tx1"/>
                </a:solidFill>
              </a:rPr>
              <a:t>a</a:t>
            </a:r>
            <a:r>
              <a:rPr kumimoji="1" lang="ja-JP" altLang="en-US" dirty="0" err="1" smtClean="0">
                <a:solidFill>
                  <a:schemeClr val="tx1"/>
                </a:solidFill>
              </a:rPr>
              <a:t>、</a:t>
            </a:r>
            <a:r>
              <a:rPr kumimoji="1" lang="en-US" altLang="ja-JP" dirty="0" smtClean="0">
                <a:solidFill>
                  <a:schemeClr val="tx1"/>
                </a:solidFill>
              </a:rPr>
              <a:t>b</a:t>
            </a:r>
            <a:r>
              <a:rPr kumimoji="1" lang="ja-JP" altLang="en-US" dirty="0" err="1" smtClean="0">
                <a:solidFill>
                  <a:schemeClr val="tx1"/>
                </a:solidFill>
              </a:rPr>
              <a:t>、</a:t>
            </a:r>
            <a:r>
              <a:rPr kumimoji="1" lang="en-US" altLang="ja-JP" dirty="0" smtClean="0">
                <a:solidFill>
                  <a:schemeClr val="tx1"/>
                </a:solidFill>
              </a:rPr>
              <a:t>c</a:t>
            </a:r>
            <a:r>
              <a:rPr kumimoji="1" lang="ja-JP" altLang="en-US" dirty="0" err="1" smtClean="0">
                <a:solidFill>
                  <a:schemeClr val="tx1"/>
                </a:solidFill>
              </a:rPr>
              <a:t>、</a:t>
            </a:r>
            <a:r>
              <a:rPr kumimoji="1" lang="en-US" altLang="ja-JP" dirty="0" smtClean="0">
                <a:solidFill>
                  <a:schemeClr val="tx1"/>
                </a:solidFill>
              </a:rPr>
              <a:t>d</a:t>
            </a:r>
            <a:r>
              <a:rPr kumimoji="1" lang="ja-JP" altLang="en-US" dirty="0" err="1" smtClean="0">
                <a:solidFill>
                  <a:schemeClr val="tx1"/>
                </a:solidFill>
              </a:rPr>
              <a:t>での</a:t>
            </a:r>
            <a:r>
              <a:rPr kumimoji="1" lang="en-US" altLang="ja-JP" dirty="0" smtClean="0">
                <a:solidFill>
                  <a:schemeClr val="tx1"/>
                </a:solidFill>
              </a:rPr>
              <a:t>5</a:t>
            </a:r>
            <a:r>
              <a:rPr kumimoji="1" lang="ja-JP" altLang="en-US" dirty="0" smtClean="0">
                <a:solidFill>
                  <a:schemeClr val="tx1"/>
                </a:solidFill>
              </a:rPr>
              <a:t>段階で評価する。</a:t>
            </a:r>
            <a:endParaRPr kumimoji="1" lang="en-US" altLang="ja-JP" dirty="0">
              <a:solidFill>
                <a:schemeClr val="tx1"/>
              </a:solidFill>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1816656785"/>
              </p:ext>
            </p:extLst>
          </p:nvPr>
        </p:nvGraphicFramePr>
        <p:xfrm>
          <a:off x="3825520" y="69717"/>
          <a:ext cx="7273949" cy="6722445"/>
        </p:xfrm>
        <a:graphic>
          <a:graphicData uri="http://schemas.openxmlformats.org/presentationml/2006/ole">
            <mc:AlternateContent xmlns:mc="http://schemas.openxmlformats.org/markup-compatibility/2006">
              <mc:Choice xmlns:v="urn:schemas-microsoft-com:vml" Requires="v">
                <p:oleObj spid="_x0000_s8282" name="ワークシート" r:id="rId6" imgW="11157061" imgH="10312225" progId="Excel.Sheet.12">
                  <p:embed/>
                </p:oleObj>
              </mc:Choice>
              <mc:Fallback>
                <p:oleObj name="ワークシート" r:id="rId6" imgW="11157061" imgH="10312225" progId="Excel.Sheet.12">
                  <p:embed/>
                  <p:pic>
                    <p:nvPicPr>
                      <p:cNvPr id="0" name=""/>
                      <p:cNvPicPr/>
                      <p:nvPr/>
                    </p:nvPicPr>
                    <p:blipFill>
                      <a:blip r:embed="rId7"/>
                      <a:stretch>
                        <a:fillRect/>
                      </a:stretch>
                    </p:blipFill>
                    <p:spPr>
                      <a:xfrm>
                        <a:off x="3825520" y="69717"/>
                        <a:ext cx="7273949" cy="6722445"/>
                      </a:xfrm>
                      <a:prstGeom prst="rect">
                        <a:avLst/>
                      </a:prstGeom>
                      <a:solidFill>
                        <a:schemeClr val="bg1"/>
                      </a:solidFill>
                    </p:spPr>
                  </p:pic>
                </p:oleObj>
              </mc:Fallback>
            </mc:AlternateContent>
          </a:graphicData>
        </a:graphic>
      </p:graphicFrame>
      <p:sp>
        <p:nvSpPr>
          <p:cNvPr id="7" name="角丸四角形 6"/>
          <p:cNvSpPr/>
          <p:nvPr/>
        </p:nvSpPr>
        <p:spPr>
          <a:xfrm>
            <a:off x="4775743" y="1501527"/>
            <a:ext cx="3385221" cy="2059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175796" y="207419"/>
            <a:ext cx="1829564" cy="1035296"/>
          </a:xfrm>
          <a:prstGeom prst="rect">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自己申告の際、被評価者が記入する欄</a:t>
            </a:r>
            <a:endParaRPr kumimoji="1" lang="en-US" altLang="ja-JP" dirty="0" smtClean="0">
              <a:solidFill>
                <a:schemeClr val="tx1"/>
              </a:solidFill>
            </a:endParaRPr>
          </a:p>
        </p:txBody>
      </p:sp>
      <p:sp>
        <p:nvSpPr>
          <p:cNvPr id="9" name="角丸四角形 8"/>
          <p:cNvSpPr/>
          <p:nvPr/>
        </p:nvSpPr>
        <p:spPr>
          <a:xfrm>
            <a:off x="8208084" y="1555365"/>
            <a:ext cx="241944" cy="3958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8441121" y="1534820"/>
            <a:ext cx="1676777" cy="3958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flipH="1">
            <a:off x="7933721" y="1103538"/>
            <a:ext cx="2227556" cy="43128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9630589" y="1108684"/>
            <a:ext cx="545207" cy="1087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3769838" y="669791"/>
            <a:ext cx="5903551" cy="3889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flipH="1">
            <a:off x="8441121" y="1111761"/>
            <a:ext cx="1741336" cy="42305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9639107" y="1126557"/>
            <a:ext cx="522170" cy="38771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角丸四角形吹き出し 20"/>
          <p:cNvSpPr/>
          <p:nvPr/>
        </p:nvSpPr>
        <p:spPr>
          <a:xfrm>
            <a:off x="3296272" y="1103538"/>
            <a:ext cx="1414912" cy="728769"/>
          </a:xfrm>
          <a:prstGeom prst="wedgeRoundRectCallout">
            <a:avLst>
              <a:gd name="adj1" fmla="val 63226"/>
              <a:gd name="adj2" fmla="val 45782"/>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プルダウンから選択する</a:t>
            </a:r>
            <a:endParaRPr kumimoji="1" lang="ja-JP" altLang="en-US" sz="1400" dirty="0">
              <a:solidFill>
                <a:schemeClr val="tx1"/>
              </a:solidFill>
            </a:endParaRPr>
          </a:p>
        </p:txBody>
      </p:sp>
      <p:sp>
        <p:nvSpPr>
          <p:cNvPr id="22" name="角丸四角形 21"/>
          <p:cNvSpPr/>
          <p:nvPr/>
        </p:nvSpPr>
        <p:spPr>
          <a:xfrm>
            <a:off x="4775743" y="3561347"/>
            <a:ext cx="3385221" cy="19663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吹き出し 22"/>
          <p:cNvSpPr/>
          <p:nvPr/>
        </p:nvSpPr>
        <p:spPr>
          <a:xfrm>
            <a:off x="4328696" y="5621167"/>
            <a:ext cx="1473962" cy="728769"/>
          </a:xfrm>
          <a:prstGeom prst="wedgeRoundRectCallout">
            <a:avLst>
              <a:gd name="adj1" fmla="val 22410"/>
              <a:gd name="adj2" fmla="val -73086"/>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チェックボックスにチェックを入れる</a:t>
            </a:r>
            <a:endParaRPr kumimoji="1" lang="ja-JP" altLang="en-US" sz="1400" dirty="0">
              <a:solidFill>
                <a:schemeClr val="tx1"/>
              </a:solidFill>
            </a:endParaRPr>
          </a:p>
        </p:txBody>
      </p:sp>
      <p:sp>
        <p:nvSpPr>
          <p:cNvPr id="24" name="角丸四角形吹き出し 23"/>
          <p:cNvSpPr/>
          <p:nvPr/>
        </p:nvSpPr>
        <p:spPr>
          <a:xfrm>
            <a:off x="8950246" y="5022641"/>
            <a:ext cx="2551568" cy="886899"/>
          </a:xfrm>
          <a:prstGeom prst="wedgeRoundRectCallout">
            <a:avLst>
              <a:gd name="adj1" fmla="val -22950"/>
              <a:gd name="adj2" fmla="val -85752"/>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個別標語を付した理由や、特筆すべき事項等があれば、必要に応じ記入する。</a:t>
            </a:r>
            <a:endParaRPr kumimoji="1" lang="ja-JP" altLang="en-US" sz="1400" dirty="0">
              <a:solidFill>
                <a:schemeClr val="tx1"/>
              </a:solidFill>
            </a:endParaRPr>
          </a:p>
        </p:txBody>
      </p:sp>
      <p:pic>
        <p:nvPicPr>
          <p:cNvPr id="12"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759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3705726" y="69717"/>
            <a:ext cx="7968343" cy="6858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オブジェクト 18"/>
          <p:cNvGraphicFramePr>
            <a:graphicFrameLocks noChangeAspect="1"/>
          </p:cNvGraphicFramePr>
          <p:nvPr>
            <p:extLst>
              <p:ext uri="{D42A27DB-BD31-4B8C-83A1-F6EECF244321}">
                <p14:modId xmlns:p14="http://schemas.microsoft.com/office/powerpoint/2010/main" val="1881145859"/>
              </p:ext>
            </p:extLst>
          </p:nvPr>
        </p:nvGraphicFramePr>
        <p:xfrm>
          <a:off x="4053107" y="121897"/>
          <a:ext cx="7288727" cy="6736103"/>
        </p:xfrm>
        <a:graphic>
          <a:graphicData uri="http://schemas.openxmlformats.org/presentationml/2006/ole">
            <mc:AlternateContent xmlns:mc="http://schemas.openxmlformats.org/markup-compatibility/2006">
              <mc:Choice xmlns:v="urn:schemas-microsoft-com:vml" Requires="v">
                <p:oleObj spid="_x0000_s9306" name="ワークシート" r:id="rId6" imgW="11157061" imgH="10312225" progId="Excel.Sheet.12">
                  <p:embed/>
                </p:oleObj>
              </mc:Choice>
              <mc:Fallback>
                <p:oleObj name="ワークシート" r:id="rId6" imgW="11157061" imgH="10312225" progId="Excel.Sheet.12">
                  <p:embed/>
                  <p:pic>
                    <p:nvPicPr>
                      <p:cNvPr id="0" name=""/>
                      <p:cNvPicPr/>
                      <p:nvPr/>
                    </p:nvPicPr>
                    <p:blipFill>
                      <a:blip r:embed="rId7"/>
                      <a:stretch>
                        <a:fillRect/>
                      </a:stretch>
                    </p:blipFill>
                    <p:spPr>
                      <a:xfrm>
                        <a:off x="4053107" y="121897"/>
                        <a:ext cx="7288727" cy="6736103"/>
                      </a:xfrm>
                      <a:prstGeom prst="rect">
                        <a:avLst/>
                      </a:prstGeom>
                    </p:spPr>
                  </p:pic>
                </p:oleObj>
              </mc:Fallback>
            </mc:AlternateContent>
          </a:graphicData>
        </a:graphic>
      </p:graphicFrame>
      <p:sp>
        <p:nvSpPr>
          <p:cNvPr id="2" name="タイトル 1"/>
          <p:cNvSpPr txBox="1">
            <a:spLocks/>
          </p:cNvSpPr>
          <p:nvPr/>
        </p:nvSpPr>
        <p:spPr>
          <a:xfrm>
            <a:off x="79485" y="69717"/>
            <a:ext cx="3303107" cy="544513"/>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１３</a:t>
            </a:r>
            <a:endParaRPr lang="ja-JP" altLang="en-US" sz="2800" b="1" u="sng" dirty="0"/>
          </a:p>
        </p:txBody>
      </p:sp>
      <p:sp>
        <p:nvSpPr>
          <p:cNvPr id="3" name="正方形/長方形 2"/>
          <p:cNvSpPr/>
          <p:nvPr/>
        </p:nvSpPr>
        <p:spPr>
          <a:xfrm>
            <a:off x="296053" y="696732"/>
            <a:ext cx="4495953"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a:solidFill>
                  <a:srgbClr val="FF0000"/>
                </a:solidFill>
              </a:rPr>
              <a:t>能力</a:t>
            </a:r>
            <a:r>
              <a:rPr kumimoji="1" lang="ja-JP" altLang="en-US" sz="2400" u="sng" dirty="0" smtClean="0">
                <a:solidFill>
                  <a:srgbClr val="FF0000"/>
                </a:solidFill>
              </a:rPr>
              <a:t>評価</a:t>
            </a:r>
            <a:r>
              <a:rPr kumimoji="1" lang="en-US" altLang="ja-JP" sz="2400" u="sng" dirty="0" smtClean="0">
                <a:solidFill>
                  <a:srgbClr val="FF0000"/>
                </a:solidFill>
              </a:rPr>
              <a:t>【</a:t>
            </a:r>
            <a:r>
              <a:rPr kumimoji="1" lang="ja-JP" altLang="en-US" sz="2400" u="sng" dirty="0">
                <a:solidFill>
                  <a:srgbClr val="FF0000"/>
                </a:solidFill>
              </a:rPr>
              <a:t>１</a:t>
            </a:r>
            <a:r>
              <a:rPr kumimoji="1" lang="ja-JP" altLang="en-US" sz="2400" u="sng" dirty="0" smtClean="0">
                <a:solidFill>
                  <a:srgbClr val="FF0000"/>
                </a:solidFill>
              </a:rPr>
              <a:t>次評価者の評価</a:t>
            </a:r>
            <a:r>
              <a:rPr kumimoji="1" lang="en-US" altLang="ja-JP" sz="2400" u="sng" dirty="0" smtClean="0">
                <a:solidFill>
                  <a:srgbClr val="FF0000"/>
                </a:solidFill>
              </a:rPr>
              <a:t>】</a:t>
            </a:r>
            <a:endParaRPr kumimoji="1" lang="ja-JP" altLang="en-US" sz="2400" dirty="0">
              <a:solidFill>
                <a:schemeClr val="tx1"/>
              </a:solidFill>
            </a:endParaRPr>
          </a:p>
        </p:txBody>
      </p:sp>
      <p:sp>
        <p:nvSpPr>
          <p:cNvPr id="6" name="角丸四角形 5"/>
          <p:cNvSpPr/>
          <p:nvPr/>
        </p:nvSpPr>
        <p:spPr>
          <a:xfrm>
            <a:off x="10347158" y="1335438"/>
            <a:ext cx="474388" cy="42197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4053107" y="5867974"/>
            <a:ext cx="3872524" cy="9969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7960411" y="5884276"/>
            <a:ext cx="468658" cy="9969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399438" y="6282214"/>
            <a:ext cx="1627166" cy="36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a:t>
            </a:r>
            <a:r>
              <a:rPr kumimoji="1" lang="ja-JP" altLang="en-US" sz="2400" dirty="0" smtClean="0">
                <a:solidFill>
                  <a:schemeClr val="tx1"/>
                </a:solidFill>
              </a:rPr>
              <a:t>次評価者</a:t>
            </a:r>
            <a:endParaRPr kumimoji="1" lang="ja-JP" altLang="en-US" sz="2400" dirty="0">
              <a:solidFill>
                <a:schemeClr val="tx1"/>
              </a:solidFill>
            </a:endParaRPr>
          </a:p>
        </p:txBody>
      </p:sp>
      <p:sp>
        <p:nvSpPr>
          <p:cNvPr id="15" name="角丸四角形吹き出し 14"/>
          <p:cNvSpPr/>
          <p:nvPr/>
        </p:nvSpPr>
        <p:spPr>
          <a:xfrm>
            <a:off x="5721801" y="4585750"/>
            <a:ext cx="2679796" cy="1088753"/>
          </a:xfrm>
          <a:prstGeom prst="wedgeRoundRectCallout">
            <a:avLst>
              <a:gd name="adj1" fmla="val 41667"/>
              <a:gd name="adj2" fmla="val 64410"/>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smtClean="0">
                <a:solidFill>
                  <a:schemeClr val="tx1"/>
                </a:solidFill>
              </a:rPr>
              <a:t>【</a:t>
            </a:r>
            <a:r>
              <a:rPr kumimoji="1" lang="ja-JP" altLang="en-US" sz="1400" dirty="0" smtClean="0">
                <a:solidFill>
                  <a:schemeClr val="tx1"/>
                </a:solidFill>
              </a:rPr>
              <a:t>全体標語欄</a:t>
            </a:r>
            <a:r>
              <a:rPr kumimoji="1" lang="en-US" altLang="ja-JP" sz="1400" dirty="0" smtClean="0">
                <a:solidFill>
                  <a:schemeClr val="tx1"/>
                </a:solidFill>
              </a:rPr>
              <a:t>】</a:t>
            </a:r>
          </a:p>
          <a:p>
            <a:r>
              <a:rPr kumimoji="1" lang="ja-JP" altLang="en-US" sz="1400" dirty="0" smtClean="0">
                <a:solidFill>
                  <a:schemeClr val="tx1"/>
                </a:solidFill>
              </a:rPr>
              <a:t>評価項目及び行動内容ごとの評価を踏まえ、Ｓ、Ａ、Ｂ（通常）、Ｃ、Ｄの５段階で評価する。</a:t>
            </a:r>
            <a:endParaRPr kumimoji="1" lang="ja-JP" altLang="en-US" sz="1400" dirty="0">
              <a:solidFill>
                <a:schemeClr val="tx1"/>
              </a:solidFill>
            </a:endParaRPr>
          </a:p>
        </p:txBody>
      </p:sp>
      <p:sp>
        <p:nvSpPr>
          <p:cNvPr id="16" name="角丸四角形吹き出し 15"/>
          <p:cNvSpPr/>
          <p:nvPr/>
        </p:nvSpPr>
        <p:spPr>
          <a:xfrm>
            <a:off x="114719" y="1241245"/>
            <a:ext cx="3831639" cy="5259519"/>
          </a:xfrm>
          <a:prstGeom prst="wedgeRoundRectCallout">
            <a:avLst>
              <a:gd name="adj1" fmla="val 59139"/>
              <a:gd name="adj2" fmla="val 33084"/>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a:t>
            </a:r>
            <a:r>
              <a:rPr kumimoji="1" lang="ja-JP" altLang="en-US" sz="1600" dirty="0" smtClean="0">
                <a:solidFill>
                  <a:schemeClr val="tx1"/>
                </a:solidFill>
              </a:rPr>
              <a:t>所見欄</a:t>
            </a:r>
            <a:r>
              <a:rPr kumimoji="1" lang="en-US" altLang="ja-JP" sz="1600" dirty="0" smtClean="0">
                <a:solidFill>
                  <a:schemeClr val="tx1"/>
                </a:solidFill>
              </a:rPr>
              <a:t>】</a:t>
            </a:r>
          </a:p>
          <a:p>
            <a:endParaRPr kumimoji="1" lang="en-US" altLang="ja-JP" sz="1050" dirty="0">
              <a:solidFill>
                <a:schemeClr val="tx1"/>
              </a:solidFill>
            </a:endParaRPr>
          </a:p>
          <a:p>
            <a:pPr marL="285750" indent="-285750">
              <a:buFont typeface="Wingdings" panose="05000000000000000000" pitchFamily="2" charset="2"/>
              <a:buChar char="u"/>
            </a:pPr>
            <a:r>
              <a:rPr kumimoji="1" lang="ja-JP" altLang="en-US" sz="1600" u="sng" dirty="0" smtClean="0">
                <a:solidFill>
                  <a:srgbClr val="FF0000"/>
                </a:solidFill>
              </a:rPr>
              <a:t>評価根拠となる事実等のうち「顕著なもの」や「特記すべき事項」、「開発すべき能力」や「改善を期待する事項」等を記載する。</a:t>
            </a:r>
            <a:endParaRPr kumimoji="1" lang="en-US" altLang="ja-JP" sz="1600" u="sng" dirty="0" smtClean="0">
              <a:solidFill>
                <a:srgbClr val="FF0000"/>
              </a:solidFill>
            </a:endParaRPr>
          </a:p>
          <a:p>
            <a:pPr marL="285750" indent="-285750">
              <a:buFont typeface="Wingdings" panose="05000000000000000000" pitchFamily="2" charset="2"/>
              <a:buChar char="u"/>
            </a:pPr>
            <a:endParaRPr kumimoji="1" lang="en-US" altLang="ja-JP" sz="1050" u="sng" dirty="0" smtClean="0">
              <a:solidFill>
                <a:srgbClr val="FF0000"/>
              </a:solidFill>
            </a:endParaRPr>
          </a:p>
          <a:p>
            <a:pPr marL="285750" indent="-285750">
              <a:buFont typeface="Wingdings" panose="05000000000000000000" pitchFamily="2" charset="2"/>
              <a:buChar char="u"/>
            </a:pPr>
            <a:r>
              <a:rPr kumimoji="1" lang="ja-JP" altLang="en-US" sz="1600" dirty="0" smtClean="0">
                <a:solidFill>
                  <a:schemeClr val="tx1"/>
                </a:solidFill>
              </a:rPr>
              <a:t>上位評語（Ｓ、Ａ）を付与する場合は、</a:t>
            </a:r>
            <a:r>
              <a:rPr kumimoji="1" lang="ja-JP" altLang="en-US" sz="1600" u="sng" dirty="0" smtClean="0">
                <a:solidFill>
                  <a:srgbClr val="FF0000"/>
                </a:solidFill>
              </a:rPr>
              <a:t>上位評語を付与した理由</a:t>
            </a:r>
            <a:r>
              <a:rPr kumimoji="1" lang="ja-JP" altLang="en-US" sz="1600" dirty="0" smtClean="0">
                <a:solidFill>
                  <a:schemeClr val="tx1"/>
                </a:solidFill>
              </a:rPr>
              <a:t>を記載する。上位評語であっても、</a:t>
            </a:r>
            <a:r>
              <a:rPr kumimoji="1" lang="ja-JP" altLang="en-US" sz="1600" u="sng" dirty="0" smtClean="0">
                <a:solidFill>
                  <a:srgbClr val="FF0000"/>
                </a:solidFill>
              </a:rPr>
              <a:t>一層の向上を図るべき点について記載する</a:t>
            </a:r>
            <a:r>
              <a:rPr kumimoji="1" lang="ja-JP" altLang="en-US" sz="1600" dirty="0" smtClean="0">
                <a:solidFill>
                  <a:schemeClr val="tx1"/>
                </a:solidFill>
              </a:rPr>
              <a:t>こと。</a:t>
            </a:r>
            <a:endParaRPr kumimoji="1" lang="en-US" altLang="ja-JP" sz="1600" dirty="0" smtClean="0">
              <a:solidFill>
                <a:schemeClr val="tx1"/>
              </a:solidFill>
            </a:endParaRPr>
          </a:p>
          <a:p>
            <a:pPr marL="285750" indent="-285750">
              <a:buFont typeface="Wingdings" panose="05000000000000000000" pitchFamily="2" charset="2"/>
              <a:buChar char="u"/>
            </a:pPr>
            <a:endParaRPr kumimoji="1" lang="en-US" altLang="ja-JP" sz="1050" dirty="0" smtClean="0">
              <a:solidFill>
                <a:schemeClr val="tx1"/>
              </a:solidFill>
            </a:endParaRPr>
          </a:p>
          <a:p>
            <a:pPr marL="285750" indent="-285750">
              <a:buFont typeface="Wingdings" panose="05000000000000000000" pitchFamily="2" charset="2"/>
              <a:buChar char="u"/>
            </a:pPr>
            <a:r>
              <a:rPr kumimoji="1" lang="ja-JP" altLang="en-US" sz="1600" dirty="0" smtClean="0">
                <a:solidFill>
                  <a:schemeClr val="tx1"/>
                </a:solidFill>
              </a:rPr>
              <a:t>下位評語（Ｃ，Ｄ）を付与する場合は、</a:t>
            </a:r>
            <a:r>
              <a:rPr kumimoji="1" lang="ja-JP" altLang="en-US" sz="1600" u="sng" dirty="0" smtClean="0">
                <a:solidFill>
                  <a:srgbClr val="FF0000"/>
                </a:solidFill>
              </a:rPr>
              <a:t>下位評語を付与した理由</a:t>
            </a:r>
            <a:r>
              <a:rPr kumimoji="1" lang="ja-JP" altLang="en-US" sz="1600" dirty="0" smtClean="0">
                <a:solidFill>
                  <a:schemeClr val="tx1"/>
                </a:solidFill>
              </a:rPr>
              <a:t>を記載する。期中における</a:t>
            </a:r>
            <a:r>
              <a:rPr kumimoji="1" lang="ja-JP" altLang="en-US" sz="1600" u="sng" dirty="0" smtClean="0">
                <a:solidFill>
                  <a:srgbClr val="FF0000"/>
                </a:solidFill>
              </a:rPr>
              <a:t>指導状況を記載する</a:t>
            </a:r>
            <a:r>
              <a:rPr kumimoji="1" lang="ja-JP" altLang="en-US" sz="1600" dirty="0" smtClean="0">
                <a:solidFill>
                  <a:schemeClr val="tx1"/>
                </a:solidFill>
              </a:rPr>
              <a:t>ことにより、職員の能力・意欲向上のために必要な情報をより充実させるよう努めること。</a:t>
            </a:r>
            <a:r>
              <a:rPr kumimoji="1" lang="ja-JP" altLang="en-US" sz="1600" u="sng" dirty="0" smtClean="0">
                <a:solidFill>
                  <a:srgbClr val="FF0000"/>
                </a:solidFill>
              </a:rPr>
              <a:t>改善が期待できる点や評価できる点についても記載する</a:t>
            </a:r>
            <a:r>
              <a:rPr kumimoji="1" lang="ja-JP" altLang="en-US" sz="1600" dirty="0" smtClean="0">
                <a:solidFill>
                  <a:schemeClr val="tx1"/>
                </a:solidFill>
              </a:rPr>
              <a:t>ことが望ましい。</a:t>
            </a:r>
            <a:endParaRPr kumimoji="1" lang="ja-JP" altLang="en-US" sz="1600" dirty="0">
              <a:solidFill>
                <a:schemeClr val="tx1"/>
              </a:solidFill>
            </a:endParaRPr>
          </a:p>
        </p:txBody>
      </p:sp>
      <p:sp>
        <p:nvSpPr>
          <p:cNvPr id="18" name="角丸四角形吹き出し 17"/>
          <p:cNvSpPr/>
          <p:nvPr/>
        </p:nvSpPr>
        <p:spPr>
          <a:xfrm>
            <a:off x="6792265" y="563764"/>
            <a:ext cx="3334287" cy="2007555"/>
          </a:xfrm>
          <a:prstGeom prst="wedgeRoundRectCallout">
            <a:avLst>
              <a:gd name="adj1" fmla="val 57236"/>
              <a:gd name="adj2" fmla="val 18521"/>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smtClean="0">
                <a:solidFill>
                  <a:schemeClr val="tx1"/>
                </a:solidFill>
              </a:rPr>
              <a:t>【</a:t>
            </a:r>
            <a:r>
              <a:rPr kumimoji="1" lang="ja-JP" altLang="en-US" sz="1400" b="1" dirty="0" smtClean="0">
                <a:solidFill>
                  <a:schemeClr val="tx1"/>
                </a:solidFill>
              </a:rPr>
              <a:t>評価</a:t>
            </a:r>
            <a:r>
              <a:rPr kumimoji="1" lang="ja-JP" altLang="en-US" sz="1400" b="1" dirty="0">
                <a:solidFill>
                  <a:schemeClr val="tx1"/>
                </a:solidFill>
              </a:rPr>
              <a:t>項目及び行動内容ごとの</a:t>
            </a:r>
            <a:r>
              <a:rPr kumimoji="1" lang="ja-JP" altLang="en-US" sz="1400" b="1" dirty="0" smtClean="0">
                <a:solidFill>
                  <a:schemeClr val="tx1"/>
                </a:solidFill>
              </a:rPr>
              <a:t>評価</a:t>
            </a:r>
            <a:r>
              <a:rPr kumimoji="1" lang="en-US" altLang="ja-JP" sz="1400" b="1" dirty="0" smtClean="0">
                <a:solidFill>
                  <a:schemeClr val="tx1"/>
                </a:solidFill>
              </a:rPr>
              <a:t>】</a:t>
            </a:r>
            <a:endParaRPr kumimoji="1" lang="en-US" altLang="ja-JP" sz="1400" b="1" dirty="0">
              <a:solidFill>
                <a:schemeClr val="tx1"/>
              </a:solidFill>
            </a:endParaRPr>
          </a:p>
          <a:p>
            <a:endParaRPr kumimoji="1" lang="en-US" altLang="ja-JP" sz="1400" b="1" dirty="0">
              <a:solidFill>
                <a:schemeClr val="tx1"/>
              </a:solidFill>
            </a:endParaRPr>
          </a:p>
          <a:p>
            <a:r>
              <a:rPr kumimoji="1" lang="ja-JP" altLang="en-US" sz="1400" dirty="0">
                <a:solidFill>
                  <a:schemeClr val="tx1"/>
                </a:solidFill>
              </a:rPr>
              <a:t>評価項目及び行動内容ごとに着眼点として示した事項を参考に、評価項目及び行動内容に示された職務行動を安定してとることができていたかどうかについて、</a:t>
            </a:r>
            <a:r>
              <a:rPr kumimoji="1" lang="en-US" altLang="ja-JP" sz="1400" dirty="0" err="1">
                <a:solidFill>
                  <a:schemeClr val="tx1"/>
                </a:solidFill>
              </a:rPr>
              <a:t>s,a,b,c,d</a:t>
            </a:r>
            <a:r>
              <a:rPr kumimoji="1" lang="ja-JP" altLang="en-US" sz="1400" dirty="0">
                <a:solidFill>
                  <a:schemeClr val="tx1"/>
                </a:solidFill>
              </a:rPr>
              <a:t>の５段階で評価する</a:t>
            </a:r>
            <a:r>
              <a:rPr kumimoji="1" lang="ja-JP" altLang="en-US" sz="1400" dirty="0" smtClean="0">
                <a:solidFill>
                  <a:schemeClr val="tx1"/>
                </a:solidFill>
              </a:rPr>
              <a:t>。</a:t>
            </a:r>
            <a:endParaRPr kumimoji="1" lang="ja-JP" altLang="en-US" sz="1400" dirty="0">
              <a:solidFill>
                <a:schemeClr val="tx1"/>
              </a:solidFill>
            </a:endParaRPr>
          </a:p>
        </p:txBody>
      </p:sp>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9437" y="4786973"/>
            <a:ext cx="1997358" cy="2000868"/>
          </a:xfrm>
          <a:prstGeom prst="rect">
            <a:avLst/>
          </a:prstGeom>
        </p:spPr>
      </p:pic>
      <p:pic>
        <p:nvPicPr>
          <p:cNvPr id="7"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4711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3705726" y="69717"/>
            <a:ext cx="7968343" cy="6858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379451292"/>
              </p:ext>
            </p:extLst>
          </p:nvPr>
        </p:nvGraphicFramePr>
        <p:xfrm>
          <a:off x="4145737" y="175618"/>
          <a:ext cx="7191448" cy="6646198"/>
        </p:xfrm>
        <a:graphic>
          <a:graphicData uri="http://schemas.openxmlformats.org/presentationml/2006/ole">
            <mc:AlternateContent xmlns:mc="http://schemas.openxmlformats.org/markup-compatibility/2006">
              <mc:Choice xmlns:v="urn:schemas-microsoft-com:vml" Requires="v">
                <p:oleObj spid="_x0000_s10327" name="ワークシート" r:id="rId6" imgW="11157061" imgH="10312225" progId="Excel.Sheet.12">
                  <p:embed/>
                </p:oleObj>
              </mc:Choice>
              <mc:Fallback>
                <p:oleObj name="ワークシート" r:id="rId6" imgW="11157061" imgH="10312225" progId="Excel.Sheet.12">
                  <p:embed/>
                  <p:pic>
                    <p:nvPicPr>
                      <p:cNvPr id="0" name=""/>
                      <p:cNvPicPr/>
                      <p:nvPr/>
                    </p:nvPicPr>
                    <p:blipFill>
                      <a:blip r:embed="rId7"/>
                      <a:stretch>
                        <a:fillRect/>
                      </a:stretch>
                    </p:blipFill>
                    <p:spPr>
                      <a:xfrm>
                        <a:off x="4145737" y="175618"/>
                        <a:ext cx="7191448" cy="6646198"/>
                      </a:xfrm>
                      <a:prstGeom prst="rect">
                        <a:avLst/>
                      </a:prstGeom>
                      <a:solidFill>
                        <a:schemeClr val="bg1"/>
                      </a:solidFill>
                    </p:spPr>
                  </p:pic>
                </p:oleObj>
              </mc:Fallback>
            </mc:AlternateContent>
          </a:graphicData>
        </a:graphic>
      </p:graphicFrame>
      <p:sp>
        <p:nvSpPr>
          <p:cNvPr id="4" name="角丸四角形 3"/>
          <p:cNvSpPr/>
          <p:nvPr/>
        </p:nvSpPr>
        <p:spPr>
          <a:xfrm>
            <a:off x="10814671" y="1364817"/>
            <a:ext cx="522514" cy="421095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txBox="1">
            <a:spLocks/>
          </p:cNvSpPr>
          <p:nvPr/>
        </p:nvSpPr>
        <p:spPr>
          <a:xfrm>
            <a:off x="79485" y="69717"/>
            <a:ext cx="3303107" cy="544513"/>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評価手続き　１４</a:t>
            </a:r>
            <a:endParaRPr lang="ja-JP" altLang="en-US" sz="2800" b="1" u="sng" dirty="0"/>
          </a:p>
        </p:txBody>
      </p:sp>
      <p:sp>
        <p:nvSpPr>
          <p:cNvPr id="6" name="正方形/長方形 5"/>
          <p:cNvSpPr/>
          <p:nvPr/>
        </p:nvSpPr>
        <p:spPr>
          <a:xfrm>
            <a:off x="225581" y="693302"/>
            <a:ext cx="4495953"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a:solidFill>
                  <a:srgbClr val="FF0000"/>
                </a:solidFill>
              </a:rPr>
              <a:t>能力</a:t>
            </a:r>
            <a:r>
              <a:rPr kumimoji="1" lang="ja-JP" altLang="en-US" sz="2400" u="sng" dirty="0" smtClean="0">
                <a:solidFill>
                  <a:srgbClr val="FF0000"/>
                </a:solidFill>
              </a:rPr>
              <a:t>評価</a:t>
            </a:r>
            <a:r>
              <a:rPr kumimoji="1" lang="en-US" altLang="ja-JP" sz="2400" u="sng" dirty="0" smtClean="0">
                <a:solidFill>
                  <a:srgbClr val="FF0000"/>
                </a:solidFill>
              </a:rPr>
              <a:t>【</a:t>
            </a:r>
            <a:r>
              <a:rPr kumimoji="1" lang="ja-JP" altLang="en-US" sz="2400" u="sng" dirty="0" smtClean="0">
                <a:solidFill>
                  <a:srgbClr val="FF0000"/>
                </a:solidFill>
              </a:rPr>
              <a:t>最終評価者の評価</a:t>
            </a:r>
            <a:r>
              <a:rPr kumimoji="1" lang="en-US" altLang="ja-JP" sz="2400" u="sng" dirty="0" smtClean="0">
                <a:solidFill>
                  <a:srgbClr val="FF0000"/>
                </a:solidFill>
              </a:rPr>
              <a:t>】</a:t>
            </a:r>
            <a:endParaRPr kumimoji="1" lang="ja-JP" altLang="en-US" sz="2400" dirty="0">
              <a:solidFill>
                <a:schemeClr val="tx1"/>
              </a:solidFill>
            </a:endParaRPr>
          </a:p>
        </p:txBody>
      </p:sp>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4657" y="4286252"/>
            <a:ext cx="2054686" cy="2058297"/>
          </a:xfrm>
          <a:prstGeom prst="rect">
            <a:avLst/>
          </a:prstGeom>
        </p:spPr>
      </p:pic>
      <p:sp>
        <p:nvSpPr>
          <p:cNvPr id="8" name="正方形/長方形 7"/>
          <p:cNvSpPr/>
          <p:nvPr/>
        </p:nvSpPr>
        <p:spPr>
          <a:xfrm>
            <a:off x="19116" y="5830158"/>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最終</a:t>
            </a:r>
            <a:r>
              <a:rPr kumimoji="1" lang="ja-JP" altLang="en-US" sz="2400" dirty="0" smtClean="0">
                <a:solidFill>
                  <a:schemeClr val="tx1"/>
                </a:solidFill>
              </a:rPr>
              <a:t>評価者</a:t>
            </a:r>
            <a:endParaRPr kumimoji="1" lang="ja-JP" altLang="en-US" sz="2400" dirty="0">
              <a:solidFill>
                <a:schemeClr val="tx1"/>
              </a:solidFill>
            </a:endParaRPr>
          </a:p>
        </p:txBody>
      </p:sp>
      <p:sp>
        <p:nvSpPr>
          <p:cNvPr id="9" name="角丸四角形 8"/>
          <p:cNvSpPr/>
          <p:nvPr/>
        </p:nvSpPr>
        <p:spPr>
          <a:xfrm>
            <a:off x="8518358" y="5830158"/>
            <a:ext cx="2818827" cy="991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吹き出し 9"/>
          <p:cNvSpPr/>
          <p:nvPr/>
        </p:nvSpPr>
        <p:spPr>
          <a:xfrm>
            <a:off x="7050608" y="1524623"/>
            <a:ext cx="3341342" cy="929820"/>
          </a:xfrm>
          <a:prstGeom prst="wedgeRoundRectCallout">
            <a:avLst>
              <a:gd name="adj1" fmla="val 62399"/>
              <a:gd name="adj2" fmla="val -29263"/>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個別標語の付与は、１次評価者と同様の要領で行う。</a:t>
            </a:r>
            <a:endParaRPr kumimoji="1" lang="ja-JP" altLang="en-US" sz="1600" dirty="0">
              <a:solidFill>
                <a:schemeClr val="tx1"/>
              </a:solidFill>
            </a:endParaRPr>
          </a:p>
        </p:txBody>
      </p:sp>
      <p:sp>
        <p:nvSpPr>
          <p:cNvPr id="11" name="角丸四角形吹き出し 10"/>
          <p:cNvSpPr/>
          <p:nvPr/>
        </p:nvSpPr>
        <p:spPr>
          <a:xfrm>
            <a:off x="148314" y="1132084"/>
            <a:ext cx="5709346" cy="3154168"/>
          </a:xfrm>
          <a:prstGeom prst="wedgeRoundRectCallout">
            <a:avLst>
              <a:gd name="adj1" fmla="val 100159"/>
              <a:gd name="adj2" fmla="val 99655"/>
              <a:gd name="adj3" fmla="val 16667"/>
            </a:avLst>
          </a:prstGeom>
          <a:solidFill>
            <a:srgbClr val="FFC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最終評価者は、１次評価者による評価について、不均衡があるかという観点から審査を行い、</a:t>
            </a:r>
            <a:r>
              <a:rPr kumimoji="1" lang="ja-JP" altLang="en-US" sz="1600" u="sng" dirty="0" smtClean="0">
                <a:solidFill>
                  <a:srgbClr val="FF0000"/>
                </a:solidFill>
              </a:rPr>
              <a:t>全体標語の「調整」を行う。</a:t>
            </a:r>
            <a:endParaRPr kumimoji="1" lang="en-US" altLang="ja-JP" sz="1600" u="sng" dirty="0" smtClean="0">
              <a:solidFill>
                <a:srgbClr val="FF0000"/>
              </a:solidFill>
            </a:endParaRPr>
          </a:p>
          <a:p>
            <a:endParaRPr kumimoji="1" lang="en-US" altLang="ja-JP" sz="1600" u="sng" dirty="0">
              <a:solidFill>
                <a:srgbClr val="FF0000"/>
              </a:solidFill>
            </a:endParaRPr>
          </a:p>
          <a:p>
            <a:r>
              <a:rPr kumimoji="1" lang="en-US" altLang="ja-JP" u="sng" dirty="0" smtClean="0">
                <a:solidFill>
                  <a:schemeClr val="tx1"/>
                </a:solidFill>
              </a:rPr>
              <a:t>【</a:t>
            </a:r>
            <a:r>
              <a:rPr kumimoji="1" lang="ja-JP" altLang="en-US" u="sng" dirty="0" smtClean="0">
                <a:solidFill>
                  <a:schemeClr val="tx1"/>
                </a:solidFill>
              </a:rPr>
              <a:t>調整の観点</a:t>
            </a:r>
            <a:r>
              <a:rPr kumimoji="1" lang="en-US" altLang="ja-JP" u="sng" dirty="0" smtClean="0">
                <a:solidFill>
                  <a:schemeClr val="tx1"/>
                </a:solidFill>
              </a:rPr>
              <a:t>】</a:t>
            </a:r>
            <a:r>
              <a:rPr kumimoji="1" lang="ja-JP" altLang="en-US" sz="1600" u="sng" dirty="0" smtClean="0">
                <a:solidFill>
                  <a:schemeClr val="tx1"/>
                </a:solidFill>
              </a:rPr>
              <a:t>　</a:t>
            </a:r>
            <a:r>
              <a:rPr kumimoji="1" lang="en-US" altLang="ja-JP" sz="1600" u="sng" dirty="0" smtClean="0">
                <a:solidFill>
                  <a:srgbClr val="FF0000"/>
                </a:solidFill>
              </a:rPr>
              <a:t>※</a:t>
            </a:r>
            <a:r>
              <a:rPr kumimoji="1" lang="ja-JP" altLang="en-US" sz="1600" u="sng" dirty="0" smtClean="0">
                <a:solidFill>
                  <a:srgbClr val="FF0000"/>
                </a:solidFill>
              </a:rPr>
              <a:t>評価の「相対化」を行うのではないことに注意</a:t>
            </a:r>
            <a:endParaRPr kumimoji="1" lang="en-US" altLang="ja-JP" sz="1600" u="sng" dirty="0" smtClean="0">
              <a:solidFill>
                <a:srgbClr val="FF0000"/>
              </a:solidFill>
            </a:endParaRPr>
          </a:p>
          <a:p>
            <a:pPr marL="285750" indent="-285750">
              <a:buFont typeface="Wingdings" panose="05000000000000000000" pitchFamily="2" charset="2"/>
              <a:buChar char="u"/>
            </a:pPr>
            <a:r>
              <a:rPr kumimoji="1" lang="ja-JP" altLang="en-US" sz="1600" dirty="0">
                <a:solidFill>
                  <a:schemeClr val="tx1"/>
                </a:solidFill>
              </a:rPr>
              <a:t>最終評価者</a:t>
            </a:r>
            <a:r>
              <a:rPr kumimoji="1" lang="ja-JP" altLang="en-US" sz="1600" dirty="0" smtClean="0">
                <a:solidFill>
                  <a:schemeClr val="tx1"/>
                </a:solidFill>
              </a:rPr>
              <a:t>の把握する事実と１次評価者の評価が大きく食い違っていないか。</a:t>
            </a:r>
            <a:endParaRPr kumimoji="1" lang="en-US" altLang="ja-JP" sz="1600" dirty="0" smtClean="0">
              <a:solidFill>
                <a:schemeClr val="tx1"/>
              </a:solidFill>
            </a:endParaRPr>
          </a:p>
          <a:p>
            <a:pPr marL="285750" indent="-285750">
              <a:buFont typeface="Wingdings" panose="05000000000000000000" pitchFamily="2" charset="2"/>
              <a:buChar char="u"/>
            </a:pPr>
            <a:endParaRPr kumimoji="1" lang="en-US" altLang="ja-JP" sz="1000" dirty="0" smtClean="0">
              <a:solidFill>
                <a:schemeClr val="tx1"/>
              </a:solidFill>
            </a:endParaRPr>
          </a:p>
          <a:p>
            <a:pPr marL="285750" indent="-285750">
              <a:buFont typeface="Wingdings" panose="05000000000000000000" pitchFamily="2" charset="2"/>
              <a:buChar char="u"/>
            </a:pPr>
            <a:r>
              <a:rPr kumimoji="1" lang="ja-JP" altLang="en-US" sz="1600" dirty="0">
                <a:solidFill>
                  <a:schemeClr val="tx1"/>
                </a:solidFill>
              </a:rPr>
              <a:t>特定</a:t>
            </a:r>
            <a:r>
              <a:rPr kumimoji="1" lang="ja-JP" altLang="en-US" sz="1600" dirty="0" smtClean="0">
                <a:solidFill>
                  <a:schemeClr val="tx1"/>
                </a:solidFill>
              </a:rPr>
              <a:t>の部分に重きを置きすぎたバランスを欠く評価になっていないか。</a:t>
            </a:r>
            <a:endParaRPr kumimoji="1" lang="en-US" altLang="ja-JP" sz="1600" dirty="0" smtClean="0">
              <a:solidFill>
                <a:schemeClr val="tx1"/>
              </a:solidFill>
            </a:endParaRPr>
          </a:p>
          <a:p>
            <a:pPr marL="285750" indent="-285750">
              <a:buFont typeface="Wingdings" panose="05000000000000000000" pitchFamily="2" charset="2"/>
              <a:buChar char="u"/>
            </a:pPr>
            <a:endParaRPr kumimoji="1" lang="en-US" altLang="ja-JP" sz="1000" dirty="0" smtClean="0">
              <a:solidFill>
                <a:schemeClr val="tx1"/>
              </a:solidFill>
            </a:endParaRPr>
          </a:p>
          <a:p>
            <a:pPr marL="285750" indent="-285750">
              <a:buFont typeface="Wingdings" panose="05000000000000000000" pitchFamily="2" charset="2"/>
              <a:buChar char="u"/>
            </a:pPr>
            <a:r>
              <a:rPr kumimoji="1" lang="ja-JP" altLang="en-US" sz="1600" dirty="0">
                <a:solidFill>
                  <a:schemeClr val="tx1"/>
                </a:solidFill>
              </a:rPr>
              <a:t>全体的</a:t>
            </a:r>
            <a:r>
              <a:rPr kumimoji="1" lang="ja-JP" altLang="en-US" sz="1600" dirty="0" smtClean="0">
                <a:solidFill>
                  <a:schemeClr val="tx1"/>
                </a:solidFill>
              </a:rPr>
              <a:t>な水準から見た評価の甘辛などの偏りがないか。</a:t>
            </a:r>
            <a:endParaRPr kumimoji="1" lang="ja-JP" altLang="en-US" sz="1600" u="sng" dirty="0">
              <a:solidFill>
                <a:schemeClr val="tx1"/>
              </a:solidFill>
            </a:endParaRPr>
          </a:p>
        </p:txBody>
      </p:sp>
      <p:sp>
        <p:nvSpPr>
          <p:cNvPr id="12" name="角丸四角形 11"/>
          <p:cNvSpPr/>
          <p:nvPr/>
        </p:nvSpPr>
        <p:spPr>
          <a:xfrm>
            <a:off x="10012709" y="802199"/>
            <a:ext cx="819252" cy="3872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吹き出し 12"/>
          <p:cNvSpPr/>
          <p:nvPr/>
        </p:nvSpPr>
        <p:spPr>
          <a:xfrm>
            <a:off x="7089828" y="203898"/>
            <a:ext cx="2542422" cy="985511"/>
          </a:xfrm>
          <a:prstGeom prst="wedgeRoundRectCallout">
            <a:avLst>
              <a:gd name="adj1" fmla="val 67682"/>
              <a:gd name="adj2" fmla="val 27942"/>
              <a:gd name="adj3" fmla="val 16667"/>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期末面談で、評価結果の開示を行った後、最終評価者がチェックを入れる。</a:t>
            </a:r>
            <a:endParaRPr kumimoji="1" lang="ja-JP" altLang="en-US" sz="1600" dirty="0">
              <a:solidFill>
                <a:schemeClr val="tx1"/>
              </a:solidFill>
            </a:endParaRPr>
          </a:p>
        </p:txBody>
      </p:sp>
      <p:pic>
        <p:nvPicPr>
          <p:cNvPr id="14"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57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2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660698" y="69717"/>
            <a:ext cx="8999621" cy="67092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6" name="オブジェクト 15"/>
          <p:cNvGraphicFramePr>
            <a:graphicFrameLocks noChangeAspect="1"/>
          </p:cNvGraphicFramePr>
          <p:nvPr>
            <p:extLst>
              <p:ext uri="{D42A27DB-BD31-4B8C-83A1-F6EECF244321}">
                <p14:modId xmlns:p14="http://schemas.microsoft.com/office/powerpoint/2010/main" val="282320628"/>
              </p:ext>
            </p:extLst>
          </p:nvPr>
        </p:nvGraphicFramePr>
        <p:xfrm>
          <a:off x="2852255" y="237875"/>
          <a:ext cx="8616506" cy="6412589"/>
        </p:xfrm>
        <a:graphic>
          <a:graphicData uri="http://schemas.openxmlformats.org/presentationml/2006/ole">
            <mc:AlternateContent xmlns:mc="http://schemas.openxmlformats.org/markup-compatibility/2006">
              <mc:Choice xmlns:v="urn:schemas-microsoft-com:vml" Requires="v">
                <p:oleObj spid="_x0000_s11333" name="ワークシート" r:id="rId6" imgW="11125101" imgH="8280444" progId="Excel.Sheet.12">
                  <p:embed/>
                </p:oleObj>
              </mc:Choice>
              <mc:Fallback>
                <p:oleObj name="ワークシート" r:id="rId6" imgW="11125101" imgH="8280444" progId="Excel.Sheet.12">
                  <p:embed/>
                  <p:pic>
                    <p:nvPicPr>
                      <p:cNvPr id="0" name=""/>
                      <p:cNvPicPr/>
                      <p:nvPr/>
                    </p:nvPicPr>
                    <p:blipFill>
                      <a:blip r:embed="rId7"/>
                      <a:stretch>
                        <a:fillRect/>
                      </a:stretch>
                    </p:blipFill>
                    <p:spPr>
                      <a:xfrm>
                        <a:off x="2852255" y="237875"/>
                        <a:ext cx="8616506" cy="6412589"/>
                      </a:xfrm>
                      <a:prstGeom prst="rect">
                        <a:avLst/>
                      </a:prstGeom>
                    </p:spPr>
                  </p:pic>
                </p:oleObj>
              </mc:Fallback>
            </mc:AlternateContent>
          </a:graphicData>
        </a:graphic>
      </p:graphicFrame>
      <p:sp>
        <p:nvSpPr>
          <p:cNvPr id="4" name="タイトル 1"/>
          <p:cNvSpPr txBox="1">
            <a:spLocks/>
          </p:cNvSpPr>
          <p:nvPr/>
        </p:nvSpPr>
        <p:spPr>
          <a:xfrm>
            <a:off x="79484" y="69717"/>
            <a:ext cx="3536865" cy="544513"/>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a:t>
            </a:r>
            <a:r>
              <a:rPr lang="ja-JP" altLang="en-US" sz="2800" b="1" u="sng" dirty="0"/>
              <a:t> </a:t>
            </a:r>
            <a:r>
              <a:rPr lang="ja-JP" altLang="en-US" sz="2800" b="1" u="sng" dirty="0" smtClean="0"/>
              <a:t>評価手続き　１５</a:t>
            </a:r>
            <a:endParaRPr lang="en-US" altLang="ja-JP" sz="2800" b="1" u="sng" dirty="0" smtClean="0"/>
          </a:p>
        </p:txBody>
      </p:sp>
      <p:sp>
        <p:nvSpPr>
          <p:cNvPr id="6" name="正方形/長方形 5"/>
          <p:cNvSpPr/>
          <p:nvPr/>
        </p:nvSpPr>
        <p:spPr>
          <a:xfrm>
            <a:off x="132260" y="493922"/>
            <a:ext cx="3435964"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u="sng" dirty="0">
                <a:solidFill>
                  <a:srgbClr val="FF0000"/>
                </a:solidFill>
              </a:rPr>
              <a:t>能力</a:t>
            </a:r>
            <a:r>
              <a:rPr kumimoji="1" lang="ja-JP" altLang="en-US" sz="2400" u="sng" dirty="0" smtClean="0">
                <a:solidFill>
                  <a:srgbClr val="FF0000"/>
                </a:solidFill>
              </a:rPr>
              <a:t>評価</a:t>
            </a:r>
            <a:r>
              <a:rPr kumimoji="1" lang="en-US" altLang="ja-JP" sz="2400" u="sng" dirty="0" smtClean="0">
                <a:solidFill>
                  <a:srgbClr val="FF0000"/>
                </a:solidFill>
              </a:rPr>
              <a:t>【</a:t>
            </a:r>
            <a:r>
              <a:rPr kumimoji="1" lang="ja-JP" altLang="en-US" sz="2400" u="sng" dirty="0" smtClean="0">
                <a:solidFill>
                  <a:srgbClr val="FF0000"/>
                </a:solidFill>
              </a:rPr>
              <a:t>仮評価</a:t>
            </a:r>
            <a:r>
              <a:rPr kumimoji="1" lang="en-US" altLang="ja-JP" sz="2400" u="sng" dirty="0" smtClean="0">
                <a:solidFill>
                  <a:srgbClr val="FF0000"/>
                </a:solidFill>
              </a:rPr>
              <a:t>】</a:t>
            </a:r>
            <a:endParaRPr kumimoji="1" lang="ja-JP" altLang="en-US" sz="2400" dirty="0">
              <a:solidFill>
                <a:schemeClr val="tx1"/>
              </a:solidFill>
            </a:endParaRPr>
          </a:p>
        </p:txBody>
      </p:sp>
      <p:sp>
        <p:nvSpPr>
          <p:cNvPr id="8" name="角丸四角形 7"/>
          <p:cNvSpPr/>
          <p:nvPr/>
        </p:nvSpPr>
        <p:spPr>
          <a:xfrm>
            <a:off x="4973881" y="848406"/>
            <a:ext cx="6494879" cy="4242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0791650" y="1534232"/>
            <a:ext cx="678720" cy="38902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2852255" y="5722314"/>
            <a:ext cx="8618115" cy="9281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p:nvPr/>
        </p:nvCxnSpPr>
        <p:spPr>
          <a:xfrm>
            <a:off x="6277047" y="493922"/>
            <a:ext cx="23238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121" y="4251877"/>
            <a:ext cx="2054686" cy="2058297"/>
          </a:xfrm>
          <a:prstGeom prst="rect">
            <a:avLst/>
          </a:prstGeom>
        </p:spPr>
      </p:pic>
      <p:sp>
        <p:nvSpPr>
          <p:cNvPr id="14" name="正方形/長方形 13"/>
          <p:cNvSpPr/>
          <p:nvPr/>
        </p:nvSpPr>
        <p:spPr>
          <a:xfrm>
            <a:off x="304090" y="3863854"/>
            <a:ext cx="2454442" cy="514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最終</a:t>
            </a:r>
            <a:r>
              <a:rPr kumimoji="1" lang="ja-JP" altLang="en-US" sz="2400" dirty="0" smtClean="0">
                <a:solidFill>
                  <a:schemeClr val="tx1"/>
                </a:solidFill>
              </a:rPr>
              <a:t>評価者</a:t>
            </a:r>
            <a:endParaRPr kumimoji="1" lang="ja-JP" altLang="en-US" sz="2400" dirty="0">
              <a:solidFill>
                <a:schemeClr val="tx1"/>
              </a:solidFill>
            </a:endParaRPr>
          </a:p>
        </p:txBody>
      </p:sp>
      <p:sp>
        <p:nvSpPr>
          <p:cNvPr id="15" name="角丸四角形 14"/>
          <p:cNvSpPr/>
          <p:nvPr/>
        </p:nvSpPr>
        <p:spPr>
          <a:xfrm>
            <a:off x="192863" y="1081467"/>
            <a:ext cx="2790346" cy="2658315"/>
          </a:xfrm>
          <a:prstGeom prst="roundRect">
            <a:avLst/>
          </a:prstGeom>
          <a:solidFill>
            <a:srgbClr val="CCFF99"/>
          </a:solid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作成時期：３月末</a:t>
            </a:r>
            <a:endParaRPr kumimoji="1" lang="en-US" altLang="ja-JP" dirty="0" smtClean="0">
              <a:solidFill>
                <a:schemeClr val="tx1"/>
              </a:solidFill>
            </a:endParaRPr>
          </a:p>
          <a:p>
            <a:r>
              <a:rPr kumimoji="1" lang="ja-JP" altLang="en-US" dirty="0" smtClean="0">
                <a:solidFill>
                  <a:schemeClr val="tx1"/>
                </a:solidFill>
              </a:rPr>
              <a:t>作成者　 ：最終評価者</a:t>
            </a:r>
            <a:endParaRPr kumimoji="1" lang="en-US" altLang="ja-JP" dirty="0" smtClean="0">
              <a:solidFill>
                <a:schemeClr val="tx1"/>
              </a:solidFill>
            </a:endParaRPr>
          </a:p>
          <a:p>
            <a:endParaRPr kumimoji="1" lang="en-US" altLang="ja-JP" dirty="0">
              <a:solidFill>
                <a:schemeClr val="tx1"/>
              </a:solidFill>
            </a:endParaRPr>
          </a:p>
          <a:p>
            <a:r>
              <a:rPr kumimoji="1" lang="en-US" altLang="ja-JP" dirty="0" smtClean="0">
                <a:solidFill>
                  <a:schemeClr val="tx1"/>
                </a:solidFill>
              </a:rPr>
              <a:t>10/1</a:t>
            </a:r>
            <a:r>
              <a:rPr kumimoji="1" lang="ja-JP" altLang="en-US" dirty="0" smtClean="0">
                <a:solidFill>
                  <a:schemeClr val="tx1"/>
                </a:solidFill>
              </a:rPr>
              <a:t>～３月末までの能力評価（仮評価）を作成し、</a:t>
            </a:r>
            <a:r>
              <a:rPr kumimoji="1" lang="ja-JP" altLang="en-US" u="sng" dirty="0" smtClean="0">
                <a:solidFill>
                  <a:srgbClr val="FF0000"/>
                </a:solidFill>
              </a:rPr>
              <a:t>次年度へ引き継ぐ。</a:t>
            </a:r>
            <a:endParaRPr kumimoji="1" lang="en-US" altLang="ja-JP" u="sng" dirty="0" smtClean="0">
              <a:solidFill>
                <a:srgbClr val="FF0000"/>
              </a:solidFill>
            </a:endParaRPr>
          </a:p>
          <a:p>
            <a:r>
              <a:rPr kumimoji="1" lang="en-US" altLang="ja-JP" dirty="0" smtClean="0">
                <a:solidFill>
                  <a:schemeClr val="tx1"/>
                </a:solidFill>
              </a:rPr>
              <a:t>※</a:t>
            </a:r>
            <a:r>
              <a:rPr kumimoji="1" lang="ja-JP" altLang="en-US" dirty="0" smtClean="0">
                <a:solidFill>
                  <a:schemeClr val="tx1"/>
                </a:solidFill>
              </a:rPr>
              <a:t>　異動者は、次の勤務先へ引き継ぐ。</a:t>
            </a:r>
            <a:endParaRPr kumimoji="1" lang="ja-JP" altLang="en-US" dirty="0">
              <a:solidFill>
                <a:schemeClr val="tx1"/>
              </a:solidFill>
            </a:endParaRPr>
          </a:p>
        </p:txBody>
      </p:sp>
      <p:sp>
        <p:nvSpPr>
          <p:cNvPr id="17" name="正方形/長方形 16"/>
          <p:cNvSpPr/>
          <p:nvPr/>
        </p:nvSpPr>
        <p:spPr>
          <a:xfrm>
            <a:off x="6540465" y="2650624"/>
            <a:ext cx="2960578" cy="1035296"/>
          </a:xfrm>
          <a:prstGeom prst="rect">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仮評価</a:t>
            </a:r>
            <a:r>
              <a:rPr kumimoji="1" lang="ja-JP" altLang="en-US" dirty="0" smtClean="0">
                <a:solidFill>
                  <a:schemeClr val="tx1"/>
                </a:solidFill>
              </a:rPr>
              <a:t>の際、最終評価者が記入する欄</a:t>
            </a:r>
            <a:endParaRPr kumimoji="1" lang="en-US" altLang="ja-JP" dirty="0" smtClean="0">
              <a:solidFill>
                <a:schemeClr val="tx1"/>
              </a:solidFill>
            </a:endParaRPr>
          </a:p>
        </p:txBody>
      </p:sp>
      <p:cxnSp>
        <p:nvCxnSpPr>
          <p:cNvPr id="18" name="直線矢印コネクタ 17"/>
          <p:cNvCxnSpPr/>
          <p:nvPr/>
        </p:nvCxnSpPr>
        <p:spPr>
          <a:xfrm flipV="1">
            <a:off x="9501043" y="2974413"/>
            <a:ext cx="1288998" cy="8687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8305768" y="1272611"/>
            <a:ext cx="663079" cy="13615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8192660" y="3698621"/>
            <a:ext cx="28660" cy="197340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171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4" y="69717"/>
            <a:ext cx="4863776" cy="544513"/>
          </a:xfrm>
          <a:prstGeom prst="rect">
            <a:avLst/>
          </a:prstGeom>
          <a:solidFill>
            <a:schemeClr val="bg1"/>
          </a:solidFill>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評価結果の開示・期末面談　１</a:t>
            </a:r>
            <a:endParaRPr lang="ja-JP" altLang="en-US" sz="2800" b="1" u="sng" dirty="0"/>
          </a:p>
        </p:txBody>
      </p:sp>
      <p:sp>
        <p:nvSpPr>
          <p:cNvPr id="5" name="角丸四角形 4"/>
          <p:cNvSpPr/>
          <p:nvPr/>
        </p:nvSpPr>
        <p:spPr>
          <a:xfrm>
            <a:off x="250630" y="1040423"/>
            <a:ext cx="4420745" cy="1365894"/>
          </a:xfrm>
          <a:prstGeom prst="roundRect">
            <a:avLst/>
          </a:prstGeom>
          <a:solidFill>
            <a:schemeClr val="accent1">
              <a:lumMod val="20000"/>
              <a:lumOff val="80000"/>
            </a:schemeClr>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tx1"/>
                </a:solidFill>
              </a:rPr>
              <a:t>期末面談の実施時期</a:t>
            </a:r>
            <a:endParaRPr kumimoji="1" lang="en-US" altLang="ja-JP" sz="2000" dirty="0" smtClean="0">
              <a:solidFill>
                <a:schemeClr val="tx1"/>
              </a:solidFill>
            </a:endParaRPr>
          </a:p>
          <a:p>
            <a:endParaRPr kumimoji="1" lang="en-US" altLang="ja-JP" dirty="0">
              <a:solidFill>
                <a:schemeClr val="tx1"/>
              </a:solidFill>
            </a:endParaRPr>
          </a:p>
          <a:p>
            <a:r>
              <a:rPr kumimoji="1" lang="ja-JP" altLang="en-US" dirty="0" smtClean="0">
                <a:solidFill>
                  <a:schemeClr val="tx1"/>
                </a:solidFill>
              </a:rPr>
              <a:t>業績評価上期、能力評価：</a:t>
            </a:r>
            <a:r>
              <a:rPr kumimoji="1" lang="en-US" altLang="ja-JP" dirty="0" smtClean="0">
                <a:solidFill>
                  <a:schemeClr val="tx1"/>
                </a:solidFill>
              </a:rPr>
              <a:t>10</a:t>
            </a:r>
            <a:r>
              <a:rPr kumimoji="1" lang="ja-JP" altLang="en-US" dirty="0" smtClean="0">
                <a:solidFill>
                  <a:schemeClr val="tx1"/>
                </a:solidFill>
              </a:rPr>
              <a:t>月末日まで</a:t>
            </a:r>
            <a:endParaRPr kumimoji="1" lang="en-US" altLang="ja-JP" dirty="0" smtClean="0">
              <a:solidFill>
                <a:schemeClr val="tx1"/>
              </a:solidFill>
            </a:endParaRPr>
          </a:p>
          <a:p>
            <a:r>
              <a:rPr kumimoji="1" lang="ja-JP" altLang="en-US" dirty="0">
                <a:solidFill>
                  <a:schemeClr val="tx1"/>
                </a:solidFill>
              </a:rPr>
              <a:t>業績</a:t>
            </a:r>
            <a:r>
              <a:rPr kumimoji="1" lang="ja-JP" altLang="en-US" dirty="0" smtClean="0">
                <a:solidFill>
                  <a:schemeClr val="tx1"/>
                </a:solidFill>
              </a:rPr>
              <a:t>評価下期　　　　　　　：３月末日まで</a:t>
            </a:r>
            <a:endParaRPr kumimoji="1" lang="ja-JP" altLang="en-US" dirty="0">
              <a:solidFill>
                <a:schemeClr val="tx1"/>
              </a:solidFill>
            </a:endParaRPr>
          </a:p>
        </p:txBody>
      </p:sp>
      <p:sp>
        <p:nvSpPr>
          <p:cNvPr id="6" name="角丸四角形 5"/>
          <p:cNvSpPr/>
          <p:nvPr/>
        </p:nvSpPr>
        <p:spPr>
          <a:xfrm>
            <a:off x="139624" y="2489083"/>
            <a:ext cx="8045288" cy="2061468"/>
          </a:xfrm>
          <a:prstGeom prst="roundRect">
            <a:avLst/>
          </a:prstGeom>
          <a:solidFill>
            <a:srgbClr val="FFFFCC"/>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kumimoji="1" lang="ja-JP" altLang="en-US" sz="2000" dirty="0" smtClean="0">
                <a:solidFill>
                  <a:schemeClr val="tx1"/>
                </a:solidFill>
              </a:rPr>
              <a:t>「最終評価者」と「被評価者」との間で行う。</a:t>
            </a:r>
            <a:endParaRPr kumimoji="1" lang="en-US" altLang="ja-JP" sz="2000" dirty="0" smtClean="0">
              <a:solidFill>
                <a:schemeClr val="tx1"/>
              </a:solidFill>
            </a:endParaRPr>
          </a:p>
          <a:p>
            <a:endParaRPr kumimoji="1" lang="en-US" altLang="ja-JP" sz="1600" dirty="0">
              <a:solidFill>
                <a:schemeClr val="tx1"/>
              </a:solidFill>
            </a:endParaRPr>
          </a:p>
          <a:p>
            <a:pPr marL="285750" indent="-285750">
              <a:buFont typeface="Wingdings" panose="05000000000000000000" pitchFamily="2" charset="2"/>
              <a:buChar char="l"/>
            </a:pPr>
            <a:r>
              <a:rPr kumimoji="1" lang="ja-JP" altLang="en-US" sz="2000" dirty="0" smtClean="0">
                <a:solidFill>
                  <a:srgbClr val="FF0000"/>
                </a:solidFill>
              </a:rPr>
              <a:t>開示された評価結果を基に、最終評価者と被評価者の面談によるコミュニケーションを通じて、</a:t>
            </a:r>
            <a:r>
              <a:rPr kumimoji="1" lang="ja-JP" altLang="en-US" sz="2000" u="sng" dirty="0" smtClean="0">
                <a:solidFill>
                  <a:srgbClr val="FF0000"/>
                </a:solidFill>
              </a:rPr>
              <a:t>組織内の意思の共有化や業務改善に結び付け、職員個々の自発的な能力開発を行うなど、人材育成の観点からきめ細やかな指導・助言を行う</a:t>
            </a:r>
            <a:r>
              <a:rPr kumimoji="1" lang="ja-JP" altLang="en-US" sz="2000" dirty="0" smtClean="0">
                <a:solidFill>
                  <a:srgbClr val="FF0000"/>
                </a:solidFill>
              </a:rPr>
              <a:t>ことが目的。</a:t>
            </a:r>
            <a:endParaRPr kumimoji="1" lang="ja-JP" altLang="en-US" sz="2000" dirty="0">
              <a:solidFill>
                <a:srgbClr val="FF0000"/>
              </a:solidFill>
            </a:endParaRPr>
          </a:p>
        </p:txBody>
      </p:sp>
      <p:sp>
        <p:nvSpPr>
          <p:cNvPr id="7" name="正方形/長方形 6"/>
          <p:cNvSpPr/>
          <p:nvPr/>
        </p:nvSpPr>
        <p:spPr>
          <a:xfrm>
            <a:off x="211045" y="538270"/>
            <a:ext cx="3657179"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期末面談の進め方①</a:t>
            </a:r>
            <a:endParaRPr kumimoji="1" lang="ja-JP" altLang="en-US" sz="2400" dirty="0">
              <a:solidFill>
                <a:schemeClr val="tx1"/>
              </a:solidFill>
            </a:endParaRPr>
          </a:p>
        </p:txBody>
      </p:sp>
      <p:sp>
        <p:nvSpPr>
          <p:cNvPr id="8" name="角丸四角形 7"/>
          <p:cNvSpPr/>
          <p:nvPr/>
        </p:nvSpPr>
        <p:spPr>
          <a:xfrm>
            <a:off x="8246788" y="421020"/>
            <a:ext cx="3815729" cy="6158535"/>
          </a:xfrm>
          <a:prstGeom prst="roundRect">
            <a:avLst/>
          </a:prstGeom>
          <a:solidFill>
            <a:srgbClr val="FFCC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p"/>
            </a:pPr>
            <a:endParaRPr kumimoji="1" lang="en-US" altLang="ja-JP" sz="1600" dirty="0" smtClean="0">
              <a:solidFill>
                <a:schemeClr val="tx1"/>
              </a:solidFill>
            </a:endParaRPr>
          </a:p>
          <a:p>
            <a:pPr marL="285750" indent="-285750">
              <a:buFont typeface="Wingdings" panose="05000000000000000000" pitchFamily="2" charset="2"/>
              <a:buChar char="p"/>
            </a:pPr>
            <a:endParaRPr kumimoji="1" lang="en-US" altLang="ja-JP" sz="1600" dirty="0" smtClean="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期首面談時の話し合いが頭に入っているか。</a:t>
            </a:r>
            <a:endParaRPr kumimoji="1" lang="en-US" altLang="ja-JP" sz="1600" dirty="0" smtClean="0">
              <a:solidFill>
                <a:schemeClr val="tx1"/>
              </a:solidFill>
            </a:endParaRPr>
          </a:p>
          <a:p>
            <a:pPr marL="285750" indent="-285750">
              <a:buFont typeface="Wingdings" panose="05000000000000000000" pitchFamily="2" charset="2"/>
              <a:buChar char="p"/>
            </a:pPr>
            <a:endParaRPr kumimoji="1" lang="en-US" altLang="ja-JP" sz="1600" dirty="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成果だけでなく、過程の努力（プロセス）を認めているか。</a:t>
            </a:r>
            <a:endParaRPr kumimoji="1" lang="en-US" altLang="ja-JP" sz="1600" dirty="0" smtClean="0">
              <a:solidFill>
                <a:schemeClr val="tx1"/>
              </a:solidFill>
            </a:endParaRPr>
          </a:p>
          <a:p>
            <a:pPr marL="285750" indent="-285750">
              <a:buFont typeface="Wingdings" panose="05000000000000000000" pitchFamily="2" charset="2"/>
              <a:buChar char="p"/>
            </a:pPr>
            <a:endParaRPr kumimoji="1" lang="en-US" altLang="ja-JP" sz="1600" dirty="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評価結果の開示をする際、なぜその評価をしたのか具体例を示し、それについての理解を図っているか。</a:t>
            </a:r>
            <a:endParaRPr kumimoji="1" lang="en-US" altLang="ja-JP" sz="1600" dirty="0" smtClean="0">
              <a:solidFill>
                <a:schemeClr val="tx1"/>
              </a:solidFill>
            </a:endParaRPr>
          </a:p>
          <a:p>
            <a:pPr marL="285750" indent="-285750">
              <a:buFont typeface="Wingdings" panose="05000000000000000000" pitchFamily="2" charset="2"/>
              <a:buChar char="p"/>
            </a:pPr>
            <a:endParaRPr kumimoji="1" lang="en-US" altLang="ja-JP" sz="1600" dirty="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昨年度の評価結果を念頭に置き、育成の視点で、面談に臨んでいるか。</a:t>
            </a:r>
            <a:endParaRPr kumimoji="1" lang="en-US" altLang="ja-JP" sz="1600" dirty="0" smtClean="0">
              <a:solidFill>
                <a:schemeClr val="tx1"/>
              </a:solidFill>
            </a:endParaRPr>
          </a:p>
          <a:p>
            <a:pPr marL="285750" indent="-285750">
              <a:buFont typeface="Wingdings" panose="05000000000000000000" pitchFamily="2" charset="2"/>
              <a:buChar char="p"/>
            </a:pPr>
            <a:endParaRPr kumimoji="1" lang="en-US" altLang="ja-JP" sz="1600" dirty="0">
              <a:solidFill>
                <a:schemeClr val="tx1"/>
              </a:solidFill>
            </a:endParaRPr>
          </a:p>
          <a:p>
            <a:pPr marL="285750" indent="-285750">
              <a:buFont typeface="Wingdings" panose="05000000000000000000" pitchFamily="2" charset="2"/>
              <a:buChar char="p"/>
            </a:pPr>
            <a:r>
              <a:rPr kumimoji="1" lang="ja-JP" altLang="en-US" sz="1600" dirty="0" smtClean="0">
                <a:solidFill>
                  <a:schemeClr val="tx1"/>
                </a:solidFill>
              </a:rPr>
              <a:t>面談の最後には、今後の課題や期待について、意見交換等を行っているか。</a:t>
            </a:r>
            <a:endParaRPr kumimoji="1" lang="en-US" altLang="ja-JP" sz="1600" dirty="0">
              <a:solidFill>
                <a:schemeClr val="tx1"/>
              </a:solidFill>
            </a:endParaRPr>
          </a:p>
        </p:txBody>
      </p:sp>
      <p:sp>
        <p:nvSpPr>
          <p:cNvPr id="9" name="正方形/長方形 8"/>
          <p:cNvSpPr/>
          <p:nvPr/>
        </p:nvSpPr>
        <p:spPr>
          <a:xfrm>
            <a:off x="8639429" y="538270"/>
            <a:ext cx="3030446" cy="660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期首面談における評価者の</a:t>
            </a:r>
            <a:endParaRPr kumimoji="1" lang="en-US" altLang="ja-JP" dirty="0" smtClean="0"/>
          </a:p>
          <a:p>
            <a:pPr algn="ctr"/>
            <a:r>
              <a:rPr kumimoji="1" lang="ja-JP" altLang="en-US" dirty="0" smtClean="0"/>
              <a:t>チェックポイント</a:t>
            </a:r>
            <a:endParaRPr kumimoji="1" lang="ja-JP" altLang="en-US" dirty="0"/>
          </a:p>
        </p:txBody>
      </p:sp>
      <p:sp>
        <p:nvSpPr>
          <p:cNvPr id="10" name="角丸四角形 9"/>
          <p:cNvSpPr/>
          <p:nvPr/>
        </p:nvSpPr>
        <p:spPr>
          <a:xfrm>
            <a:off x="149170" y="4620089"/>
            <a:ext cx="8035742" cy="2091729"/>
          </a:xfrm>
          <a:prstGeom prst="roundRect">
            <a:avLst/>
          </a:prstGeom>
          <a:solidFill>
            <a:srgbClr val="FFCCCC"/>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tx1"/>
                </a:solidFill>
              </a:rPr>
              <a:t>評価結果の開示</a:t>
            </a:r>
            <a:endParaRPr kumimoji="1" lang="en-US" altLang="ja-JP" sz="2000" dirty="0" smtClean="0">
              <a:solidFill>
                <a:schemeClr val="tx1"/>
              </a:solidFill>
            </a:endParaRPr>
          </a:p>
          <a:p>
            <a:endParaRPr kumimoji="1" lang="en-US" altLang="ja-JP" sz="1600" dirty="0">
              <a:solidFill>
                <a:schemeClr val="tx1"/>
              </a:solidFill>
            </a:endParaRPr>
          </a:p>
          <a:p>
            <a:pPr marL="285750" indent="-285750">
              <a:buFont typeface="Wingdings" panose="05000000000000000000" pitchFamily="2" charset="2"/>
              <a:buChar char="n"/>
            </a:pPr>
            <a:r>
              <a:rPr kumimoji="1" lang="ja-JP" altLang="en-US" dirty="0" smtClean="0">
                <a:solidFill>
                  <a:schemeClr val="tx1"/>
                </a:solidFill>
              </a:rPr>
              <a:t>各職員の「業績評価」「能力評価」の結果については、</a:t>
            </a:r>
            <a:r>
              <a:rPr kumimoji="1" lang="ja-JP" altLang="en-US" u="sng" dirty="0" smtClean="0">
                <a:solidFill>
                  <a:srgbClr val="FF0000"/>
                </a:solidFill>
              </a:rPr>
              <a:t>「原則開示」</a:t>
            </a:r>
            <a:r>
              <a:rPr kumimoji="1" lang="ja-JP" altLang="en-US" dirty="0" smtClean="0">
                <a:solidFill>
                  <a:schemeClr val="tx1"/>
                </a:solidFill>
              </a:rPr>
              <a:t>する。</a:t>
            </a:r>
            <a:endParaRPr kumimoji="1" lang="en-US" altLang="ja-JP" dirty="0" smtClean="0">
              <a:solidFill>
                <a:schemeClr val="tx1"/>
              </a:solidFill>
            </a:endParaRPr>
          </a:p>
          <a:p>
            <a:r>
              <a:rPr kumimoji="1" lang="en-US" altLang="ja-JP" sz="1600" dirty="0" smtClean="0">
                <a:solidFill>
                  <a:schemeClr val="tx1"/>
                </a:solidFill>
              </a:rPr>
              <a:t>※</a:t>
            </a:r>
            <a:r>
              <a:rPr kumimoji="1" lang="ja-JP" altLang="en-US" sz="1600" dirty="0" smtClean="0">
                <a:solidFill>
                  <a:schemeClr val="tx1"/>
                </a:solidFill>
              </a:rPr>
              <a:t>　被評価者が「開示を希望しない」旨の意思表示をしなければ、開示することになる。</a:t>
            </a:r>
            <a:endParaRPr kumimoji="1" lang="en-US" altLang="ja-JP" sz="1600" dirty="0" smtClean="0">
              <a:solidFill>
                <a:schemeClr val="tx1"/>
              </a:solidFill>
            </a:endParaRPr>
          </a:p>
          <a:p>
            <a:endParaRPr kumimoji="1" lang="en-US" altLang="ja-JP" dirty="0" smtClean="0">
              <a:solidFill>
                <a:schemeClr val="tx1"/>
              </a:solidFill>
            </a:endParaRPr>
          </a:p>
          <a:p>
            <a:pPr marL="285750" indent="-285750">
              <a:buFont typeface="Wingdings" panose="05000000000000000000" pitchFamily="2" charset="2"/>
              <a:buChar char="n"/>
            </a:pPr>
            <a:r>
              <a:rPr kumimoji="1" lang="ja-JP" altLang="en-US" dirty="0" smtClean="0">
                <a:solidFill>
                  <a:srgbClr val="FF0000"/>
                </a:solidFill>
              </a:rPr>
              <a:t>開示する内容　⇒　「最終評価者の個別標語」及び「最終評価者の全体標語」</a:t>
            </a:r>
            <a:endParaRPr kumimoji="1" lang="en-US" altLang="ja-JP" dirty="0" smtClean="0">
              <a:solidFill>
                <a:srgbClr val="FF0000"/>
              </a:solidFill>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2915" y="273261"/>
            <a:ext cx="2620594" cy="2359936"/>
          </a:xfrm>
          <a:prstGeom prst="rect">
            <a:avLst/>
          </a:prstGeom>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0725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05695" y="614230"/>
            <a:ext cx="10654624" cy="6064635"/>
          </a:xfrm>
          <a:prstGeom prst="rect">
            <a:avLst/>
          </a:prstGeom>
          <a:solidFill>
            <a:srgbClr val="FFFFCC"/>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txBox="1">
            <a:spLocks/>
          </p:cNvSpPr>
          <p:nvPr/>
        </p:nvSpPr>
        <p:spPr>
          <a:xfrm>
            <a:off x="79485" y="69717"/>
            <a:ext cx="4774398" cy="544513"/>
          </a:xfrm>
          <a:prstGeom prst="rect">
            <a:avLst/>
          </a:prstGeom>
          <a:solidFill>
            <a:schemeClr val="bg1"/>
          </a:solidFill>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評価結果の開示・期末面談　２</a:t>
            </a:r>
            <a:endParaRPr lang="ja-JP" altLang="en-US" sz="2800" b="1" u="sng" dirty="0"/>
          </a:p>
        </p:txBody>
      </p:sp>
      <p:sp>
        <p:nvSpPr>
          <p:cNvPr id="6" name="正方形/長方形 5"/>
          <p:cNvSpPr/>
          <p:nvPr/>
        </p:nvSpPr>
        <p:spPr>
          <a:xfrm>
            <a:off x="213552" y="538270"/>
            <a:ext cx="3657179"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期末面談の進め方②</a:t>
            </a:r>
            <a:endParaRPr kumimoji="1" lang="ja-JP" altLang="en-US" sz="2400" dirty="0">
              <a:solidFill>
                <a:schemeClr val="tx1"/>
              </a:solidFill>
            </a:endParaRPr>
          </a:p>
        </p:txBody>
      </p:sp>
      <p:graphicFrame>
        <p:nvGraphicFramePr>
          <p:cNvPr id="7" name="図表 6"/>
          <p:cNvGraphicFramePr/>
          <p:nvPr>
            <p:extLst>
              <p:ext uri="{D42A27DB-BD31-4B8C-83A1-F6EECF244321}">
                <p14:modId xmlns:p14="http://schemas.microsoft.com/office/powerpoint/2010/main" val="436853135"/>
              </p:ext>
            </p:extLst>
          </p:nvPr>
        </p:nvGraphicFramePr>
        <p:xfrm>
          <a:off x="1495400" y="1426210"/>
          <a:ext cx="4552612" cy="51745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図表 8"/>
          <p:cNvGraphicFramePr/>
          <p:nvPr>
            <p:extLst>
              <p:ext uri="{D42A27DB-BD31-4B8C-83A1-F6EECF244321}">
                <p14:modId xmlns:p14="http://schemas.microsoft.com/office/powerpoint/2010/main" val="3976884866"/>
              </p:ext>
            </p:extLst>
          </p:nvPr>
        </p:nvGraphicFramePr>
        <p:xfrm>
          <a:off x="6537717" y="871425"/>
          <a:ext cx="4821660" cy="22902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正方形/長方形 9"/>
          <p:cNvSpPr/>
          <p:nvPr/>
        </p:nvSpPr>
        <p:spPr>
          <a:xfrm>
            <a:off x="1316092" y="920700"/>
            <a:ext cx="3146926" cy="42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期末面談の進め方（参考）</a:t>
            </a:r>
            <a:endParaRPr kumimoji="1" lang="ja-JP" altLang="en-US" sz="2000" dirty="0">
              <a:solidFill>
                <a:schemeClr val="tx1"/>
              </a:solidFill>
            </a:endParaRPr>
          </a:p>
        </p:txBody>
      </p:sp>
      <p:sp>
        <p:nvSpPr>
          <p:cNvPr id="18" name="角丸四角形吹き出し 17"/>
          <p:cNvSpPr/>
          <p:nvPr/>
        </p:nvSpPr>
        <p:spPr>
          <a:xfrm>
            <a:off x="6445979" y="3595722"/>
            <a:ext cx="5005136" cy="2578303"/>
          </a:xfrm>
          <a:prstGeom prst="wedgeRoundRectCallout">
            <a:avLst>
              <a:gd name="adj1" fmla="val -58180"/>
              <a:gd name="adj2" fmla="val 33609"/>
              <a:gd name="adj3" fmla="val 16667"/>
            </a:avLst>
          </a:prstGeom>
          <a:solidFill>
            <a:srgbClr val="FFFF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例えば</a:t>
            </a:r>
            <a:endParaRPr kumimoji="1" lang="en-US" altLang="ja-JP" dirty="0" smtClean="0">
              <a:solidFill>
                <a:schemeClr val="tx1"/>
              </a:solidFill>
            </a:endParaRPr>
          </a:p>
          <a:p>
            <a:endParaRPr kumimoji="1" lang="en-US" altLang="ja-JP" dirty="0" smtClean="0">
              <a:solidFill>
                <a:schemeClr val="tx1"/>
              </a:solidFill>
            </a:endParaRPr>
          </a:p>
          <a:p>
            <a:pPr marL="285750" indent="-285750">
              <a:buFont typeface="Wingdings" panose="05000000000000000000" pitchFamily="2" charset="2"/>
              <a:buChar char="Ø"/>
            </a:pPr>
            <a:r>
              <a:rPr kumimoji="1" lang="ja-JP" altLang="en-US" sz="1600" dirty="0">
                <a:solidFill>
                  <a:schemeClr val="tx1"/>
                </a:solidFill>
              </a:rPr>
              <a:t>個々</a:t>
            </a:r>
            <a:r>
              <a:rPr kumimoji="1" lang="ja-JP" altLang="en-US" sz="1600" dirty="0" smtClean="0">
                <a:solidFill>
                  <a:schemeClr val="tx1"/>
                </a:solidFill>
              </a:rPr>
              <a:t>の業務目的等の達成状況がどうだったか。</a:t>
            </a:r>
            <a:endParaRPr kumimoji="1" lang="en-US" altLang="ja-JP" sz="1600" dirty="0" smtClean="0">
              <a:solidFill>
                <a:schemeClr val="tx1"/>
              </a:solidFill>
            </a:endParaRPr>
          </a:p>
          <a:p>
            <a:pPr marL="285750" indent="-285750">
              <a:buFont typeface="Wingdings" panose="05000000000000000000" pitchFamily="2" charset="2"/>
              <a:buChar char="Ø"/>
            </a:pPr>
            <a:r>
              <a:rPr kumimoji="1" lang="ja-JP" altLang="en-US" sz="1600" dirty="0">
                <a:solidFill>
                  <a:schemeClr val="tx1"/>
                </a:solidFill>
              </a:rPr>
              <a:t>組織</a:t>
            </a:r>
            <a:r>
              <a:rPr kumimoji="1" lang="ja-JP" altLang="en-US" sz="1600" dirty="0" smtClean="0">
                <a:solidFill>
                  <a:schemeClr val="tx1"/>
                </a:solidFill>
              </a:rPr>
              <a:t>や</a:t>
            </a:r>
            <a:r>
              <a:rPr kumimoji="1" lang="ja-JP" altLang="en-US" sz="1600" dirty="0">
                <a:solidFill>
                  <a:schemeClr val="tx1"/>
                </a:solidFill>
              </a:rPr>
              <a:t>個人として</a:t>
            </a:r>
            <a:r>
              <a:rPr kumimoji="1" lang="ja-JP" altLang="en-US" sz="1600" dirty="0" smtClean="0">
                <a:solidFill>
                  <a:schemeClr val="tx1"/>
                </a:solidFill>
              </a:rPr>
              <a:t>の業務の進め方に問題がなかったか。</a:t>
            </a:r>
            <a:endParaRPr kumimoji="1" lang="en-US" altLang="ja-JP" sz="1600" dirty="0" smtClean="0">
              <a:solidFill>
                <a:schemeClr val="tx1"/>
              </a:solidFill>
            </a:endParaRPr>
          </a:p>
          <a:p>
            <a:pPr marL="285750" indent="-285750">
              <a:buFont typeface="Wingdings" panose="05000000000000000000" pitchFamily="2" charset="2"/>
              <a:buChar char="Ø"/>
            </a:pPr>
            <a:r>
              <a:rPr kumimoji="1" lang="ja-JP" altLang="en-US" sz="1600" dirty="0">
                <a:solidFill>
                  <a:schemeClr val="tx1"/>
                </a:solidFill>
              </a:rPr>
              <a:t>発揮</a:t>
            </a:r>
            <a:r>
              <a:rPr kumimoji="1" lang="ja-JP" altLang="en-US" sz="1600" dirty="0" smtClean="0">
                <a:solidFill>
                  <a:schemeClr val="tx1"/>
                </a:solidFill>
              </a:rPr>
              <a:t>された能力等で高かったもの、低かったものは何か。</a:t>
            </a:r>
            <a:endParaRPr kumimoji="1" lang="en-US" altLang="ja-JP" sz="1600" dirty="0" smtClean="0">
              <a:solidFill>
                <a:schemeClr val="tx1"/>
              </a:solidFill>
            </a:endParaRPr>
          </a:p>
          <a:p>
            <a:pPr marL="285750" indent="-285750">
              <a:buFont typeface="Wingdings" panose="05000000000000000000" pitchFamily="2" charset="2"/>
              <a:buChar char="Ø"/>
            </a:pPr>
            <a:r>
              <a:rPr kumimoji="1" lang="ja-JP" altLang="en-US" sz="1600" dirty="0">
                <a:solidFill>
                  <a:schemeClr val="tx1"/>
                </a:solidFill>
              </a:rPr>
              <a:t>能力向上</a:t>
            </a:r>
            <a:r>
              <a:rPr kumimoji="1" lang="ja-JP" altLang="en-US" sz="1600" dirty="0" smtClean="0">
                <a:solidFill>
                  <a:schemeClr val="tx1"/>
                </a:solidFill>
              </a:rPr>
              <a:t>を図るためにはどうしたらよいか。</a:t>
            </a:r>
            <a:endParaRPr kumimoji="1" lang="en-US" altLang="ja-JP" sz="1600" dirty="0" smtClean="0">
              <a:solidFill>
                <a:schemeClr val="tx1"/>
              </a:solidFill>
            </a:endParaRPr>
          </a:p>
          <a:p>
            <a:pPr marL="285750" indent="-285750">
              <a:buFont typeface="Wingdings" panose="05000000000000000000" pitchFamily="2" charset="2"/>
              <a:buChar char="Ø"/>
            </a:pPr>
            <a:r>
              <a:rPr kumimoji="1" lang="ja-JP" altLang="en-US" sz="1600" dirty="0" smtClean="0">
                <a:solidFill>
                  <a:schemeClr val="tx1"/>
                </a:solidFill>
              </a:rPr>
              <a:t>次期においてはどのように取り組むか。</a:t>
            </a:r>
            <a:endParaRPr kumimoji="1" lang="ja-JP" altLang="en-US" sz="1600" dirty="0">
              <a:solidFill>
                <a:schemeClr val="tx1"/>
              </a:solidFill>
            </a:endParaRPr>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212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68376" y="1794425"/>
            <a:ext cx="10574040" cy="4411748"/>
          </a:xfrm>
          <a:prstGeom prst="rect">
            <a:avLst/>
          </a:prstGeom>
          <a:solidFill>
            <a:srgbClr val="FFCC99"/>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u"/>
            </a:pPr>
            <a:r>
              <a:rPr kumimoji="1" lang="ja-JP" altLang="en-US" dirty="0" smtClean="0">
                <a:solidFill>
                  <a:schemeClr val="tx1"/>
                </a:solidFill>
              </a:rPr>
              <a:t>面談における留意点は、期首面談と同様。</a:t>
            </a:r>
            <a:endParaRPr kumimoji="1" lang="en-US" altLang="ja-JP" dirty="0" smtClean="0">
              <a:solidFill>
                <a:schemeClr val="tx1"/>
              </a:solidFill>
            </a:endParaRPr>
          </a:p>
          <a:p>
            <a:pPr marL="285750" indent="-285750">
              <a:buFont typeface="Wingdings" panose="05000000000000000000" pitchFamily="2" charset="2"/>
              <a:buChar char="u"/>
            </a:pPr>
            <a:endParaRPr kumimoji="1" lang="en-US" altLang="ja-JP" dirty="0">
              <a:solidFill>
                <a:schemeClr val="tx1"/>
              </a:solidFill>
            </a:endParaRPr>
          </a:p>
          <a:p>
            <a:pPr marL="285750" indent="-285750">
              <a:buFont typeface="Wingdings" panose="05000000000000000000" pitchFamily="2" charset="2"/>
              <a:buChar char="u"/>
            </a:pPr>
            <a:r>
              <a:rPr kumimoji="1" lang="ja-JP" altLang="en-US" dirty="0">
                <a:solidFill>
                  <a:schemeClr val="tx1"/>
                </a:solidFill>
              </a:rPr>
              <a:t>期末面談</a:t>
            </a:r>
            <a:r>
              <a:rPr kumimoji="1" lang="ja-JP" altLang="en-US" dirty="0" smtClean="0">
                <a:solidFill>
                  <a:schemeClr val="tx1"/>
                </a:solidFill>
              </a:rPr>
              <a:t>で、初めて全ての業務の結果を総括するということではなく、</a:t>
            </a:r>
            <a:r>
              <a:rPr kumimoji="1" lang="ja-JP" altLang="en-US" u="sng" dirty="0" smtClean="0">
                <a:solidFill>
                  <a:srgbClr val="FF0000"/>
                </a:solidFill>
              </a:rPr>
              <a:t>日常における業務上のコミュニケーションを心掛けることによって、期末面談の負担が軽減される。</a:t>
            </a:r>
            <a:r>
              <a:rPr kumimoji="1" lang="ja-JP" altLang="en-US" dirty="0" smtClean="0">
                <a:solidFill>
                  <a:schemeClr val="tx1"/>
                </a:solidFill>
              </a:rPr>
              <a:t>普段からそのような業務管理に心配りしておくことも重要。</a:t>
            </a:r>
            <a:endParaRPr kumimoji="1" lang="en-US" altLang="ja-JP" dirty="0" smtClean="0">
              <a:solidFill>
                <a:schemeClr val="tx1"/>
              </a:solidFill>
            </a:endParaRPr>
          </a:p>
          <a:p>
            <a:pPr marL="285750" indent="-285750">
              <a:buFont typeface="Wingdings" panose="05000000000000000000" pitchFamily="2" charset="2"/>
              <a:buChar char="u"/>
            </a:pPr>
            <a:endParaRPr kumimoji="1" lang="en-US" altLang="ja-JP" dirty="0">
              <a:solidFill>
                <a:schemeClr val="tx1"/>
              </a:solidFill>
            </a:endParaRPr>
          </a:p>
          <a:p>
            <a:pPr marL="285750" indent="-285750">
              <a:buFont typeface="Wingdings" panose="05000000000000000000" pitchFamily="2" charset="2"/>
              <a:buChar char="u"/>
            </a:pPr>
            <a:r>
              <a:rPr kumimoji="1" lang="ja-JP" altLang="en-US" dirty="0" smtClean="0">
                <a:solidFill>
                  <a:schemeClr val="tx1"/>
                </a:solidFill>
              </a:rPr>
              <a:t>評価内容についての話し合いは、例えば評価者と被評価者で認識が一致するものから始め、次に一致しないものについて話し合う等、流れにも注意すること。特に一致しないものについては、なぜ一致しないのかについて丁寧に話し合うことも重要。</a:t>
            </a:r>
            <a:endParaRPr kumimoji="1" lang="en-US" altLang="ja-JP" dirty="0" smtClean="0">
              <a:solidFill>
                <a:schemeClr val="tx1"/>
              </a:solidFill>
            </a:endParaRPr>
          </a:p>
          <a:p>
            <a:pPr marL="285750" indent="-285750">
              <a:buFont typeface="Wingdings" panose="05000000000000000000" pitchFamily="2" charset="2"/>
              <a:buChar char="u"/>
            </a:pPr>
            <a:endParaRPr kumimoji="1" lang="en-US" altLang="ja-JP" dirty="0">
              <a:solidFill>
                <a:schemeClr val="tx1"/>
              </a:solidFill>
            </a:endParaRPr>
          </a:p>
          <a:p>
            <a:pPr marL="285750" indent="-285750">
              <a:buFont typeface="Wingdings" panose="05000000000000000000" pitchFamily="2" charset="2"/>
              <a:buChar char="u"/>
            </a:pPr>
            <a:r>
              <a:rPr kumimoji="1" lang="ja-JP" altLang="en-US" u="sng" dirty="0" smtClean="0">
                <a:solidFill>
                  <a:srgbClr val="FF0000"/>
                </a:solidFill>
              </a:rPr>
              <a:t>結果の良し悪しよりも、原因に目を向け、プロセスを十分に分析し、話し合うよう心がけること。</a:t>
            </a:r>
            <a:endParaRPr kumimoji="1" lang="ja-JP" altLang="en-US" u="sng" dirty="0">
              <a:solidFill>
                <a:srgbClr val="FF0000"/>
              </a:solidFill>
            </a:endParaRPr>
          </a:p>
        </p:txBody>
      </p:sp>
      <p:sp>
        <p:nvSpPr>
          <p:cNvPr id="2" name="タイトル 1"/>
          <p:cNvSpPr txBox="1">
            <a:spLocks/>
          </p:cNvSpPr>
          <p:nvPr/>
        </p:nvSpPr>
        <p:spPr>
          <a:xfrm>
            <a:off x="79485" y="69717"/>
            <a:ext cx="4774398" cy="544513"/>
          </a:xfrm>
          <a:prstGeom prst="rect">
            <a:avLst/>
          </a:prstGeom>
          <a:solidFill>
            <a:schemeClr val="bg1"/>
          </a:solidFill>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評価結果の開示・期末面談　３</a:t>
            </a:r>
            <a:endParaRPr lang="ja-JP" altLang="en-US" sz="2800" b="1" u="sng" dirty="0"/>
          </a:p>
        </p:txBody>
      </p:sp>
      <p:sp>
        <p:nvSpPr>
          <p:cNvPr id="3" name="正方形/長方形 2"/>
          <p:cNvSpPr/>
          <p:nvPr/>
        </p:nvSpPr>
        <p:spPr>
          <a:xfrm>
            <a:off x="213552" y="538270"/>
            <a:ext cx="3657179" cy="41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期末面談の進め方③</a:t>
            </a:r>
            <a:endParaRPr kumimoji="1" lang="ja-JP" altLang="en-US" sz="2400" dirty="0">
              <a:solidFill>
                <a:schemeClr val="tx1"/>
              </a:solidFill>
            </a:endParaRPr>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717" y="-75627"/>
            <a:ext cx="3128210" cy="3200216"/>
          </a:xfrm>
          <a:prstGeom prst="rect">
            <a:avLst/>
          </a:prstGeom>
        </p:spPr>
      </p:pic>
      <p:sp>
        <p:nvSpPr>
          <p:cNvPr id="6" name="角丸四角形 5"/>
          <p:cNvSpPr/>
          <p:nvPr/>
        </p:nvSpPr>
        <p:spPr>
          <a:xfrm>
            <a:off x="605016" y="1158077"/>
            <a:ext cx="3891357" cy="536265"/>
          </a:xfrm>
          <a:prstGeom prst="roundRect">
            <a:avLst/>
          </a:prstGeom>
          <a:solidFill>
            <a:srgbClr val="FFCCCC"/>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最終評価者の留意点</a:t>
            </a:r>
            <a:endParaRPr kumimoji="1" lang="ja-JP" altLang="en-US" sz="2000" dirty="0">
              <a:solidFill>
                <a:schemeClr val="tx1"/>
              </a:solidFill>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2429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2439546" y="1486646"/>
            <a:ext cx="2997583" cy="1196282"/>
          </a:xfrm>
          <a:prstGeom prst="roundRect">
            <a:avLst/>
          </a:prstGeom>
          <a:solidFill>
            <a:srgbClr val="CCFFFF"/>
          </a:solid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直近の業績評価</a:t>
            </a:r>
            <a:endParaRPr kumimoji="1" lang="ja-JP" altLang="en-US" sz="2400" dirty="0">
              <a:solidFill>
                <a:schemeClr val="tx1"/>
              </a:solidFill>
            </a:endParaRPr>
          </a:p>
        </p:txBody>
      </p:sp>
      <p:sp>
        <p:nvSpPr>
          <p:cNvPr id="4" name="角丸四角形 3"/>
          <p:cNvSpPr/>
          <p:nvPr/>
        </p:nvSpPr>
        <p:spPr>
          <a:xfrm>
            <a:off x="2412045" y="2942927"/>
            <a:ext cx="3025084" cy="1196282"/>
          </a:xfrm>
          <a:prstGeom prst="roundRect">
            <a:avLst/>
          </a:prstGeom>
          <a:solidFill>
            <a:srgbClr val="FFFF99"/>
          </a:solid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直近</a:t>
            </a:r>
            <a:r>
              <a:rPr kumimoji="1" lang="ja-JP" altLang="en-US" sz="2400" dirty="0" smtClean="0">
                <a:solidFill>
                  <a:schemeClr val="tx1"/>
                </a:solidFill>
              </a:rPr>
              <a:t>の能力評価</a:t>
            </a:r>
            <a:endParaRPr kumimoji="1" lang="en-US" altLang="ja-JP" sz="2400" dirty="0" smtClean="0">
              <a:solidFill>
                <a:schemeClr val="tx1"/>
              </a:solidFill>
            </a:endParaRPr>
          </a:p>
          <a:p>
            <a:pPr algn="ctr"/>
            <a:r>
              <a:rPr kumimoji="1" lang="ja-JP" altLang="en-US" sz="2400" dirty="0">
                <a:solidFill>
                  <a:schemeClr val="tx1"/>
                </a:solidFill>
              </a:rPr>
              <a:t>直</a:t>
            </a:r>
            <a:r>
              <a:rPr kumimoji="1" lang="ja-JP" altLang="en-US" sz="2400" dirty="0" smtClean="0">
                <a:solidFill>
                  <a:schemeClr val="tx1"/>
                </a:solidFill>
              </a:rPr>
              <a:t>近２回の業績評価</a:t>
            </a:r>
            <a:endParaRPr kumimoji="1" lang="ja-JP" altLang="en-US" sz="2400" dirty="0">
              <a:solidFill>
                <a:schemeClr val="tx1"/>
              </a:solidFill>
            </a:endParaRPr>
          </a:p>
        </p:txBody>
      </p:sp>
      <p:sp>
        <p:nvSpPr>
          <p:cNvPr id="5" name="右矢印 4"/>
          <p:cNvSpPr/>
          <p:nvPr/>
        </p:nvSpPr>
        <p:spPr>
          <a:xfrm>
            <a:off x="5929849" y="1858598"/>
            <a:ext cx="556890" cy="639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p:cNvSpPr/>
          <p:nvPr/>
        </p:nvSpPr>
        <p:spPr>
          <a:xfrm>
            <a:off x="5857660" y="3221372"/>
            <a:ext cx="556890" cy="639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6862582" y="1486646"/>
            <a:ext cx="2695075" cy="1196282"/>
          </a:xfrm>
          <a:prstGeom prst="roundRect">
            <a:avLst/>
          </a:prstGeom>
          <a:solidFill>
            <a:srgbClr val="FFC000"/>
          </a:solidFill>
          <a:ln w="349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勤勉手当へ反映</a:t>
            </a:r>
            <a:endParaRPr kumimoji="1" lang="ja-JP" altLang="en-US" sz="2400" dirty="0">
              <a:solidFill>
                <a:schemeClr val="tx1"/>
              </a:solidFill>
            </a:endParaRPr>
          </a:p>
        </p:txBody>
      </p:sp>
      <p:sp>
        <p:nvSpPr>
          <p:cNvPr id="9" name="角丸四角形 8"/>
          <p:cNvSpPr/>
          <p:nvPr/>
        </p:nvSpPr>
        <p:spPr>
          <a:xfrm>
            <a:off x="6862582" y="2937198"/>
            <a:ext cx="2695075" cy="1196282"/>
          </a:xfrm>
          <a:prstGeom prst="roundRect">
            <a:avLst/>
          </a:prstGeom>
          <a:solidFill>
            <a:srgbClr val="FFCCFF"/>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昇給へ反映</a:t>
            </a:r>
            <a:endParaRPr kumimoji="1" lang="ja-JP" altLang="en-US" sz="2400" dirty="0">
              <a:solidFill>
                <a:schemeClr val="tx1"/>
              </a:solidFill>
            </a:endParaRPr>
          </a:p>
        </p:txBody>
      </p:sp>
      <p:sp>
        <p:nvSpPr>
          <p:cNvPr id="10" name="正方形/長方形 9"/>
          <p:cNvSpPr/>
          <p:nvPr/>
        </p:nvSpPr>
        <p:spPr>
          <a:xfrm>
            <a:off x="2213809" y="4558250"/>
            <a:ext cx="8545860" cy="1542335"/>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dirty="0" smtClean="0">
                <a:solidFill>
                  <a:schemeClr val="tx1"/>
                </a:solidFill>
              </a:rPr>
              <a:t>人事評価結果を基に上位区分者を決定し、給与へ反映</a:t>
            </a:r>
            <a:endParaRPr kumimoji="1" lang="en-US" altLang="ja-JP" dirty="0" smtClean="0">
              <a:solidFill>
                <a:schemeClr val="tx1"/>
              </a:solidFill>
            </a:endParaRPr>
          </a:p>
          <a:p>
            <a:pPr marL="285750" indent="-285750">
              <a:buFont typeface="Wingdings" panose="05000000000000000000" pitchFamily="2" charset="2"/>
              <a:buChar char="l"/>
            </a:pPr>
            <a:endParaRPr kumimoji="1" lang="en-US" altLang="ja-JP" dirty="0">
              <a:solidFill>
                <a:schemeClr val="tx1"/>
              </a:solidFill>
            </a:endParaRPr>
          </a:p>
          <a:p>
            <a:pPr marL="285750" indent="-285750">
              <a:buFont typeface="Wingdings" panose="05000000000000000000" pitchFamily="2" charset="2"/>
              <a:buChar char="l"/>
            </a:pPr>
            <a:r>
              <a:rPr kumimoji="1" lang="ja-JP" altLang="en-US" dirty="0" smtClean="0">
                <a:solidFill>
                  <a:schemeClr val="tx1"/>
                </a:solidFill>
              </a:rPr>
              <a:t>給与反映の対象者は、全ての一般職員（暫定再任用職員、臨時的任用職員を除く）</a:t>
            </a:r>
            <a:endParaRPr kumimoji="1" lang="ja-JP" altLang="en-US" dirty="0">
              <a:solidFill>
                <a:schemeClr val="tx1"/>
              </a:solidFill>
            </a:endParaRPr>
          </a:p>
        </p:txBody>
      </p:sp>
      <p:sp>
        <p:nvSpPr>
          <p:cNvPr id="11" name="タイトル 1"/>
          <p:cNvSpPr txBox="1">
            <a:spLocks/>
          </p:cNvSpPr>
          <p:nvPr/>
        </p:nvSpPr>
        <p:spPr>
          <a:xfrm>
            <a:off x="68939" y="162771"/>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人事評価制度の仕組み　２</a:t>
            </a:r>
            <a:endParaRPr lang="ja-JP" altLang="en-US" sz="2800" b="1" u="sng" dirty="0"/>
          </a:p>
        </p:txBody>
      </p:sp>
      <p:sp>
        <p:nvSpPr>
          <p:cNvPr id="12" name="正方形/長方形 11"/>
          <p:cNvSpPr/>
          <p:nvPr/>
        </p:nvSpPr>
        <p:spPr>
          <a:xfrm>
            <a:off x="137504" y="757589"/>
            <a:ext cx="2715699"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給与への反映</a:t>
            </a:r>
            <a:endParaRPr kumimoji="1" lang="ja-JP" altLang="en-US" sz="2400" dirty="0">
              <a:solidFill>
                <a:schemeClr val="tx1"/>
              </a:solidFill>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743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5" y="69717"/>
            <a:ext cx="4774398" cy="544513"/>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　</a:t>
            </a:r>
            <a:r>
              <a:rPr lang="ja-JP" altLang="en-US" sz="2800" b="1" u="sng" dirty="0" smtClean="0"/>
              <a:t>面談から評価まで</a:t>
            </a:r>
            <a:endParaRPr lang="ja-JP" altLang="en-US" sz="2800" b="1" u="sng" dirty="0"/>
          </a:p>
        </p:txBody>
      </p:sp>
      <p:sp>
        <p:nvSpPr>
          <p:cNvPr id="6" name="角丸四角形 5"/>
          <p:cNvSpPr/>
          <p:nvPr/>
        </p:nvSpPr>
        <p:spPr>
          <a:xfrm>
            <a:off x="410376" y="706759"/>
            <a:ext cx="3621978" cy="4009668"/>
          </a:xfrm>
          <a:prstGeom prst="roundRect">
            <a:avLst/>
          </a:prstGeom>
          <a:solidFill>
            <a:srgbClr val="58E9F0"/>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期首面談</a:t>
            </a:r>
            <a:endParaRPr kumimoji="1" lang="en-US" altLang="ja-JP" sz="2400" b="1" dirty="0">
              <a:solidFill>
                <a:schemeClr val="tx1"/>
              </a:solidFill>
            </a:endParaRPr>
          </a:p>
          <a:p>
            <a:pPr algn="ctr"/>
            <a:r>
              <a:rPr kumimoji="1" lang="ja-JP" altLang="en-US" sz="2400" b="1" dirty="0">
                <a:solidFill>
                  <a:schemeClr val="tx1"/>
                </a:solidFill>
              </a:rPr>
              <a:t>（目標設定面談）</a:t>
            </a:r>
            <a:endParaRPr kumimoji="1" lang="en-US" altLang="ja-JP" sz="2400" b="1" dirty="0">
              <a:solidFill>
                <a:schemeClr val="tx1"/>
              </a:solidFill>
            </a:endParaRPr>
          </a:p>
          <a:p>
            <a:endParaRPr kumimoji="1" lang="en-US" altLang="ja-JP" sz="2400" b="1" dirty="0">
              <a:solidFill>
                <a:schemeClr val="tx1"/>
              </a:solidFill>
            </a:endParaRPr>
          </a:p>
          <a:p>
            <a:r>
              <a:rPr kumimoji="1" lang="ja-JP" altLang="en-US" sz="2400" b="1" dirty="0">
                <a:solidFill>
                  <a:schemeClr val="tx1"/>
                </a:solidFill>
              </a:rPr>
              <a:t>・学校教育目標の明示</a:t>
            </a:r>
            <a:endParaRPr kumimoji="1" lang="en-US" altLang="ja-JP" sz="2400" b="1" dirty="0">
              <a:solidFill>
                <a:schemeClr val="tx1"/>
              </a:solidFill>
            </a:endParaRPr>
          </a:p>
          <a:p>
            <a:r>
              <a:rPr kumimoji="1" lang="ja-JP" altLang="en-US" sz="2400" b="1" dirty="0">
                <a:solidFill>
                  <a:schemeClr val="tx1"/>
                </a:solidFill>
              </a:rPr>
              <a:t>・部下（教職員）の目標チェックと承認</a:t>
            </a:r>
          </a:p>
        </p:txBody>
      </p:sp>
      <p:sp>
        <p:nvSpPr>
          <p:cNvPr id="8" name="角丸四角形 7"/>
          <p:cNvSpPr/>
          <p:nvPr/>
        </p:nvSpPr>
        <p:spPr>
          <a:xfrm>
            <a:off x="4677791" y="636229"/>
            <a:ext cx="3246648" cy="4009669"/>
          </a:xfrm>
          <a:prstGeom prst="roundRect">
            <a:avLst/>
          </a:prstGeom>
          <a:solidFill>
            <a:srgbClr val="FFFFCC"/>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期中</a:t>
            </a:r>
            <a:endParaRPr kumimoji="1" lang="en-US" altLang="ja-JP" sz="2400" b="1" dirty="0">
              <a:solidFill>
                <a:schemeClr val="tx1"/>
              </a:solidFill>
            </a:endParaRPr>
          </a:p>
          <a:p>
            <a:pPr algn="ctr"/>
            <a:r>
              <a:rPr kumimoji="1" lang="ja-JP" altLang="en-US" sz="2400" b="1" dirty="0">
                <a:solidFill>
                  <a:schemeClr val="tx1"/>
                </a:solidFill>
              </a:rPr>
              <a:t>（中間フォロー）</a:t>
            </a:r>
            <a:endParaRPr kumimoji="1" lang="en-US" altLang="ja-JP" sz="2400" b="1" dirty="0">
              <a:solidFill>
                <a:schemeClr val="tx1"/>
              </a:solidFill>
            </a:endParaRPr>
          </a:p>
          <a:p>
            <a:endParaRPr kumimoji="1" lang="en-US" altLang="ja-JP" sz="2400" b="1" dirty="0">
              <a:solidFill>
                <a:schemeClr val="tx1"/>
              </a:solidFill>
            </a:endParaRPr>
          </a:p>
          <a:p>
            <a:r>
              <a:rPr kumimoji="1" lang="ja-JP" altLang="en-US" sz="2400" b="1" dirty="0">
                <a:solidFill>
                  <a:schemeClr val="tx1"/>
                </a:solidFill>
              </a:rPr>
              <a:t>・部下（教職員）の目標の進捗管理とフォロー</a:t>
            </a:r>
            <a:endParaRPr kumimoji="1" lang="en-US" altLang="ja-JP" sz="2400" b="1" dirty="0">
              <a:solidFill>
                <a:schemeClr val="tx1"/>
              </a:solidFill>
            </a:endParaRPr>
          </a:p>
        </p:txBody>
      </p:sp>
      <p:sp>
        <p:nvSpPr>
          <p:cNvPr id="9" name="角丸四角形 8"/>
          <p:cNvSpPr/>
          <p:nvPr/>
        </p:nvSpPr>
        <p:spPr>
          <a:xfrm>
            <a:off x="8569876" y="614230"/>
            <a:ext cx="3341753" cy="4009669"/>
          </a:xfrm>
          <a:prstGeom prst="roundRect">
            <a:avLst/>
          </a:prstGeom>
          <a:solidFill>
            <a:srgbClr val="FFCCCC"/>
          </a:solid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期末面談</a:t>
            </a:r>
            <a:endParaRPr kumimoji="1" lang="en-US" altLang="ja-JP" sz="2400" b="1" dirty="0">
              <a:solidFill>
                <a:schemeClr val="tx1"/>
              </a:solidFill>
            </a:endParaRPr>
          </a:p>
          <a:p>
            <a:pPr algn="ctr"/>
            <a:r>
              <a:rPr kumimoji="1" lang="ja-JP" altLang="en-US" sz="2400" b="1" dirty="0">
                <a:solidFill>
                  <a:schemeClr val="tx1"/>
                </a:solidFill>
              </a:rPr>
              <a:t>（フィードバック面談）</a:t>
            </a:r>
            <a:endParaRPr kumimoji="1" lang="en-US" altLang="ja-JP" sz="2400" b="1" dirty="0">
              <a:solidFill>
                <a:schemeClr val="tx1"/>
              </a:solidFill>
            </a:endParaRPr>
          </a:p>
          <a:p>
            <a:endParaRPr kumimoji="1" lang="en-US" altLang="ja-JP" sz="2400" b="1" dirty="0">
              <a:solidFill>
                <a:schemeClr val="tx1"/>
              </a:solidFill>
            </a:endParaRPr>
          </a:p>
          <a:p>
            <a:r>
              <a:rPr kumimoji="1" lang="ja-JP" altLang="en-US" sz="2400" b="1" dirty="0">
                <a:solidFill>
                  <a:schemeClr val="tx1"/>
                </a:solidFill>
              </a:rPr>
              <a:t>・評価結果の提示と</a:t>
            </a:r>
            <a:endParaRPr kumimoji="1" lang="en-US" altLang="ja-JP" sz="2400" b="1" dirty="0">
              <a:solidFill>
                <a:schemeClr val="tx1"/>
              </a:solidFill>
            </a:endParaRPr>
          </a:p>
          <a:p>
            <a:r>
              <a:rPr kumimoji="1" lang="ja-JP" altLang="en-US" sz="2400" b="1" dirty="0">
                <a:solidFill>
                  <a:schemeClr val="tx1"/>
                </a:solidFill>
              </a:rPr>
              <a:t>今後に向けた成長課題の話し合い</a:t>
            </a:r>
          </a:p>
        </p:txBody>
      </p:sp>
      <p:sp>
        <p:nvSpPr>
          <p:cNvPr id="4" name="右矢印 3"/>
          <p:cNvSpPr/>
          <p:nvPr/>
        </p:nvSpPr>
        <p:spPr>
          <a:xfrm>
            <a:off x="4104335" y="2485936"/>
            <a:ext cx="608580" cy="451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7995695" y="2466926"/>
            <a:ext cx="502924" cy="451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24972" y="4808956"/>
            <a:ext cx="3393548" cy="461665"/>
          </a:xfrm>
          <a:prstGeom prst="rect">
            <a:avLst/>
          </a:prstGeom>
          <a:noFill/>
          <a:ln>
            <a:solidFill>
              <a:schemeClr val="tx1"/>
            </a:solidFill>
          </a:ln>
        </p:spPr>
        <p:txBody>
          <a:bodyPr wrap="square" rtlCol="0">
            <a:spAutoFit/>
          </a:bodyPr>
          <a:lstStyle/>
          <a:p>
            <a:r>
              <a:rPr kumimoji="1" lang="ja-JP" altLang="en-US" sz="2400" b="1" dirty="0">
                <a:solidFill>
                  <a:srgbClr val="FF0000"/>
                </a:solidFill>
              </a:rPr>
              <a:t>「やるべき</a:t>
            </a:r>
            <a:r>
              <a:rPr kumimoji="1" lang="ja-JP" altLang="en-US" sz="2400" b="1" dirty="0"/>
              <a:t>こと」の確認</a:t>
            </a:r>
          </a:p>
        </p:txBody>
      </p:sp>
      <p:sp>
        <p:nvSpPr>
          <p:cNvPr id="12" name="テキスト ボックス 11"/>
          <p:cNvSpPr txBox="1"/>
          <p:nvPr/>
        </p:nvSpPr>
        <p:spPr>
          <a:xfrm>
            <a:off x="4640961" y="4794702"/>
            <a:ext cx="3354734" cy="461665"/>
          </a:xfrm>
          <a:prstGeom prst="rect">
            <a:avLst/>
          </a:prstGeom>
          <a:noFill/>
          <a:ln>
            <a:solidFill>
              <a:schemeClr val="tx1"/>
            </a:solidFill>
          </a:ln>
        </p:spPr>
        <p:txBody>
          <a:bodyPr wrap="square" rtlCol="0">
            <a:spAutoFit/>
          </a:bodyPr>
          <a:lstStyle/>
          <a:p>
            <a:r>
              <a:rPr kumimoji="1" lang="ja-JP" altLang="en-US" sz="2400" b="1" dirty="0"/>
              <a:t>「</a:t>
            </a:r>
            <a:r>
              <a:rPr kumimoji="1" lang="ja-JP" altLang="en-US" sz="2400" b="1" dirty="0">
                <a:solidFill>
                  <a:srgbClr val="FF0000"/>
                </a:solidFill>
              </a:rPr>
              <a:t>やっている</a:t>
            </a:r>
            <a:r>
              <a:rPr kumimoji="1" lang="ja-JP" altLang="en-US" sz="2400" b="1" dirty="0"/>
              <a:t>こと」の確認</a:t>
            </a:r>
          </a:p>
        </p:txBody>
      </p:sp>
      <p:sp>
        <p:nvSpPr>
          <p:cNvPr id="13" name="テキスト ボックス 12"/>
          <p:cNvSpPr txBox="1"/>
          <p:nvPr/>
        </p:nvSpPr>
        <p:spPr>
          <a:xfrm>
            <a:off x="8718136" y="4794701"/>
            <a:ext cx="2981990" cy="461665"/>
          </a:xfrm>
          <a:prstGeom prst="rect">
            <a:avLst/>
          </a:prstGeom>
          <a:noFill/>
          <a:ln>
            <a:solidFill>
              <a:schemeClr val="tx1"/>
            </a:solidFill>
          </a:ln>
        </p:spPr>
        <p:txBody>
          <a:bodyPr wrap="square" rtlCol="0">
            <a:spAutoFit/>
          </a:bodyPr>
          <a:lstStyle/>
          <a:p>
            <a:r>
              <a:rPr kumimoji="1" lang="ja-JP" altLang="en-US" sz="2400" b="1" dirty="0"/>
              <a:t>「</a:t>
            </a:r>
            <a:r>
              <a:rPr kumimoji="1" lang="ja-JP" altLang="en-US" sz="2400" b="1" dirty="0">
                <a:solidFill>
                  <a:srgbClr val="FF0000"/>
                </a:solidFill>
              </a:rPr>
              <a:t>やった</a:t>
            </a:r>
            <a:r>
              <a:rPr kumimoji="1" lang="ja-JP" altLang="en-US" sz="2400" b="1" dirty="0"/>
              <a:t>こと」の確認</a:t>
            </a:r>
          </a:p>
        </p:txBody>
      </p:sp>
      <p:sp>
        <p:nvSpPr>
          <p:cNvPr id="3" name="テキスト ボックス 2"/>
          <p:cNvSpPr txBox="1"/>
          <p:nvPr/>
        </p:nvSpPr>
        <p:spPr>
          <a:xfrm>
            <a:off x="1427018" y="5348895"/>
            <a:ext cx="9157855" cy="954107"/>
          </a:xfrm>
          <a:prstGeom prst="rect">
            <a:avLst/>
          </a:prstGeom>
          <a:noFill/>
          <a:ln w="28575">
            <a:solidFill>
              <a:srgbClr val="FF0000"/>
            </a:solidFill>
          </a:ln>
        </p:spPr>
        <p:txBody>
          <a:bodyPr wrap="square" rtlCol="0">
            <a:spAutoFit/>
          </a:bodyPr>
          <a:lstStyle/>
          <a:p>
            <a:r>
              <a:rPr kumimoji="1" lang="ja-JP" altLang="en-US" sz="2800" dirty="0"/>
              <a:t>部下（教職員）の情報を十分に把握していない管理職が、</a:t>
            </a:r>
            <a:endParaRPr kumimoji="1" lang="en-US" altLang="ja-JP" sz="2800" dirty="0"/>
          </a:p>
          <a:p>
            <a:r>
              <a:rPr kumimoji="1" lang="ja-JP" altLang="en-US" sz="2800" dirty="0"/>
              <a:t>気持ちの良いフィードバック面談を実施することは不可能</a:t>
            </a:r>
          </a:p>
        </p:txBody>
      </p:sp>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878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6240" y="951508"/>
            <a:ext cx="11570861" cy="3893208"/>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部下（教職員）が納得できないフィードバックとは・・・・</a:t>
            </a:r>
          </a:p>
          <a:p>
            <a:endParaRPr kumimoji="1" lang="en-US" altLang="ja-JP" sz="2400" b="1" dirty="0">
              <a:solidFill>
                <a:schemeClr val="tx1"/>
              </a:solidFill>
            </a:endParaRPr>
          </a:p>
          <a:p>
            <a:r>
              <a:rPr kumimoji="1" lang="ja-JP" altLang="en-US" sz="2400" b="1" dirty="0">
                <a:solidFill>
                  <a:schemeClr val="tx1"/>
                </a:solidFill>
              </a:rPr>
              <a:t>・結果の通知のみで、</a:t>
            </a:r>
            <a:r>
              <a:rPr kumimoji="1" lang="ja-JP" altLang="en-US" sz="2400" b="1" dirty="0">
                <a:solidFill>
                  <a:srgbClr val="FF0000"/>
                </a:solidFill>
              </a:rPr>
              <a:t>評価根拠の説明</a:t>
            </a:r>
            <a:r>
              <a:rPr kumimoji="1" lang="ja-JP" altLang="en-US" sz="2400" b="1" dirty="0">
                <a:solidFill>
                  <a:schemeClr val="tx1"/>
                </a:solidFill>
              </a:rPr>
              <a:t>がない。</a:t>
            </a:r>
            <a:endParaRPr kumimoji="1" lang="en-US" altLang="ja-JP" sz="2400" b="1" dirty="0">
              <a:solidFill>
                <a:schemeClr val="tx1"/>
              </a:solidFill>
            </a:endParaRPr>
          </a:p>
          <a:p>
            <a:r>
              <a:rPr kumimoji="1" lang="ja-JP" altLang="en-US" sz="2400" b="1" dirty="0">
                <a:solidFill>
                  <a:schemeClr val="tx1"/>
                </a:solidFill>
              </a:rPr>
              <a:t>・</a:t>
            </a:r>
            <a:r>
              <a:rPr kumimoji="1" lang="ja-JP" altLang="en-US" sz="2400" b="1" dirty="0">
                <a:solidFill>
                  <a:srgbClr val="FF0000"/>
                </a:solidFill>
              </a:rPr>
              <a:t>評価根拠の説明</a:t>
            </a:r>
            <a:r>
              <a:rPr kumimoji="1" lang="ja-JP" altLang="en-US" sz="2400" b="1" dirty="0">
                <a:solidFill>
                  <a:schemeClr val="tx1"/>
                </a:solidFill>
              </a:rPr>
              <a:t>を求めても、あいまいな返事しか返さない。</a:t>
            </a:r>
            <a:endParaRPr kumimoji="1" lang="en-US" altLang="ja-JP" sz="2400" b="1" dirty="0">
              <a:solidFill>
                <a:schemeClr val="tx1"/>
              </a:solidFill>
            </a:endParaRPr>
          </a:p>
          <a:p>
            <a:endParaRPr kumimoji="1" lang="en-US" altLang="ja-JP" sz="2400" b="1" dirty="0">
              <a:solidFill>
                <a:schemeClr val="tx1"/>
              </a:solidFill>
            </a:endParaRPr>
          </a:p>
          <a:p>
            <a:r>
              <a:rPr kumimoji="1" lang="en-US" altLang="ja-JP" sz="2400" b="1" dirty="0">
                <a:solidFill>
                  <a:schemeClr val="tx1"/>
                </a:solidFill>
              </a:rPr>
              <a:t>《</a:t>
            </a:r>
            <a:r>
              <a:rPr kumimoji="1" lang="ja-JP" altLang="en-US" sz="2400" b="1" dirty="0">
                <a:solidFill>
                  <a:schemeClr val="tx1"/>
                </a:solidFill>
              </a:rPr>
              <a:t>被評価者が、評価根拠があいまいと感じる具体例</a:t>
            </a:r>
            <a:r>
              <a:rPr kumimoji="1" lang="en-US" altLang="ja-JP" sz="2400" b="1" dirty="0">
                <a:solidFill>
                  <a:schemeClr val="tx1"/>
                </a:solidFill>
              </a:rPr>
              <a:t>》</a:t>
            </a:r>
          </a:p>
          <a:p>
            <a:r>
              <a:rPr kumimoji="1" lang="ja-JP" altLang="en-US" sz="2400" b="1" dirty="0">
                <a:solidFill>
                  <a:schemeClr val="tx1"/>
                </a:solidFill>
              </a:rPr>
              <a:t>・自分の活動が管理職の目にどう映っているかを知りたいのに、言ってくれない。</a:t>
            </a:r>
            <a:endParaRPr kumimoji="1" lang="en-US" altLang="ja-JP" sz="2400" b="1" dirty="0">
              <a:solidFill>
                <a:schemeClr val="tx1"/>
              </a:solidFill>
            </a:endParaRPr>
          </a:p>
          <a:p>
            <a:r>
              <a:rPr kumimoji="1" lang="ja-JP" altLang="en-US" sz="2400" b="1" dirty="0">
                <a:solidFill>
                  <a:schemeClr val="tx1"/>
                </a:solidFill>
              </a:rPr>
              <a:t>・「頑張って成果を上げてくれた」と言われたが、結果はＢ評価だった。</a:t>
            </a:r>
            <a:r>
              <a:rPr kumimoji="1" lang="ja-JP" altLang="en-US" sz="2000" b="1" dirty="0">
                <a:solidFill>
                  <a:srgbClr val="FF0000"/>
                </a:solidFill>
              </a:rPr>
              <a:t>（言葉と評価の不一致）</a:t>
            </a:r>
            <a:endParaRPr kumimoji="1" lang="en-US" altLang="ja-JP" sz="2400" b="1" dirty="0">
              <a:solidFill>
                <a:srgbClr val="FF0000"/>
              </a:solidFill>
            </a:endParaRPr>
          </a:p>
          <a:p>
            <a:r>
              <a:rPr kumimoji="1" lang="ja-JP" altLang="en-US" sz="2400" b="1" dirty="0">
                <a:solidFill>
                  <a:schemeClr val="tx1"/>
                </a:solidFill>
              </a:rPr>
              <a:t>・「まあ、こんなもんだね」等、上司の</a:t>
            </a:r>
            <a:r>
              <a:rPr kumimoji="1" lang="ja-JP" altLang="en-US" sz="2400" b="1" dirty="0">
                <a:solidFill>
                  <a:srgbClr val="FF0000"/>
                </a:solidFill>
              </a:rPr>
              <a:t>感覚的な意見</a:t>
            </a:r>
            <a:r>
              <a:rPr kumimoji="1" lang="ja-JP" altLang="en-US" sz="2400" b="1" dirty="0">
                <a:solidFill>
                  <a:schemeClr val="tx1"/>
                </a:solidFill>
              </a:rPr>
              <a:t>を聞かされた。</a:t>
            </a:r>
            <a:endParaRPr kumimoji="1" lang="en-US" altLang="ja-JP" sz="2400" b="1" dirty="0">
              <a:solidFill>
                <a:schemeClr val="tx1"/>
              </a:solidFill>
            </a:endParaRPr>
          </a:p>
          <a:p>
            <a:r>
              <a:rPr kumimoji="1" lang="ja-JP" altLang="en-US" sz="2400" b="1" dirty="0">
                <a:solidFill>
                  <a:schemeClr val="tx1"/>
                </a:solidFill>
              </a:rPr>
              <a:t>・「調整の仕組みがあるから」と、制度のせいにして</a:t>
            </a:r>
            <a:r>
              <a:rPr kumimoji="1" lang="ja-JP" altLang="en-US" sz="2400" b="1" dirty="0">
                <a:solidFill>
                  <a:srgbClr val="FF0000"/>
                </a:solidFill>
              </a:rPr>
              <a:t>評価根拠</a:t>
            </a:r>
            <a:r>
              <a:rPr kumimoji="1" lang="ja-JP" altLang="en-US" sz="2400" b="1" dirty="0">
                <a:solidFill>
                  <a:schemeClr val="tx1"/>
                </a:solidFill>
              </a:rPr>
              <a:t>を明確にしない。</a:t>
            </a:r>
            <a:endParaRPr kumimoji="1" lang="en-US" altLang="ja-JP" sz="2400" b="1" dirty="0">
              <a:solidFill>
                <a:schemeClr val="tx1"/>
              </a:solidFill>
            </a:endParaRPr>
          </a:p>
        </p:txBody>
      </p:sp>
      <p:sp>
        <p:nvSpPr>
          <p:cNvPr id="5"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a:t>〇納得のいく期末面談</a:t>
            </a:r>
          </a:p>
        </p:txBody>
      </p:sp>
      <p:sp>
        <p:nvSpPr>
          <p:cNvPr id="2" name="テキスト ボックス 1"/>
          <p:cNvSpPr txBox="1"/>
          <p:nvPr/>
        </p:nvSpPr>
        <p:spPr>
          <a:xfrm>
            <a:off x="466240" y="5006715"/>
            <a:ext cx="11454029" cy="769441"/>
          </a:xfrm>
          <a:prstGeom prst="rect">
            <a:avLst/>
          </a:prstGeom>
          <a:solidFill>
            <a:srgbClr val="FFFFCC"/>
          </a:solidFill>
          <a:ln w="41275" cap="rnd">
            <a:solidFill>
              <a:srgbClr val="FF0000"/>
            </a:solidFill>
            <a:round/>
          </a:ln>
        </p:spPr>
        <p:txBody>
          <a:bodyPr wrap="square" rtlCol="0">
            <a:spAutoFit/>
          </a:bodyPr>
          <a:lstStyle/>
          <a:p>
            <a:r>
              <a:rPr kumimoji="1" lang="ja-JP" altLang="en-US" sz="4400" dirty="0"/>
              <a:t>評価根拠の明確な説明 </a:t>
            </a:r>
            <a:r>
              <a:rPr kumimoji="1" lang="ja-JP" altLang="en-US" sz="4400" dirty="0" smtClean="0"/>
              <a:t>⇒ </a:t>
            </a:r>
            <a:r>
              <a:rPr kumimoji="1" lang="ja-JP" altLang="en-US" sz="4400" dirty="0"/>
              <a:t>納得のいく期末面談</a:t>
            </a:r>
          </a:p>
        </p:txBody>
      </p:sp>
      <p:pic>
        <p:nvPicPr>
          <p:cNvPr id="3" name="図 2">
            <a:extLst>
              <a:ext uri="{FF2B5EF4-FFF2-40B4-BE49-F238E27FC236}">
                <a16:creationId xmlns:a16="http://schemas.microsoft.com/office/drawing/2014/main" id="{0170A40F-C51A-06F3-F04A-BFD5AA2BEF89}"/>
              </a:ext>
            </a:extLst>
          </p:cNvPr>
          <p:cNvPicPr>
            <a:picLocks noChangeAspect="1"/>
          </p:cNvPicPr>
          <p:nvPr/>
        </p:nvPicPr>
        <p:blipFill>
          <a:blip r:embed="rId5"/>
          <a:stretch>
            <a:fillRect/>
          </a:stretch>
        </p:blipFill>
        <p:spPr>
          <a:xfrm>
            <a:off x="8775031" y="951508"/>
            <a:ext cx="2333780" cy="2388371"/>
          </a:xfrm>
          <a:prstGeom prst="rect">
            <a:avLst/>
          </a:prstGeom>
        </p:spPr>
      </p:pic>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2509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9485" y="69717"/>
            <a:ext cx="4774398" cy="544513"/>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苦情相談・苦情処理</a:t>
            </a:r>
            <a:endParaRPr lang="ja-JP" altLang="en-US" sz="2800" b="1" u="sng" dirty="0"/>
          </a:p>
        </p:txBody>
      </p:sp>
      <p:sp>
        <p:nvSpPr>
          <p:cNvPr id="3" name="正方形/長方形 2"/>
          <p:cNvSpPr/>
          <p:nvPr/>
        </p:nvSpPr>
        <p:spPr>
          <a:xfrm>
            <a:off x="556890" y="481264"/>
            <a:ext cx="6545180" cy="63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制度の公平性、透明性の確保と信頼性を高めるための仕組み。</a:t>
            </a:r>
            <a:endParaRPr kumimoji="1" lang="ja-JP" altLang="en-US" dirty="0">
              <a:solidFill>
                <a:schemeClr val="tx1"/>
              </a:solidFill>
            </a:endParaRPr>
          </a:p>
        </p:txBody>
      </p:sp>
      <p:sp>
        <p:nvSpPr>
          <p:cNvPr id="4" name="正方形/長方形 3"/>
          <p:cNvSpPr/>
          <p:nvPr/>
        </p:nvSpPr>
        <p:spPr>
          <a:xfrm>
            <a:off x="687517" y="955651"/>
            <a:ext cx="11323435" cy="1093155"/>
          </a:xfrm>
          <a:prstGeom prst="rect">
            <a:avLst/>
          </a:prstGeom>
          <a:solidFill>
            <a:srgbClr val="CCFFFF"/>
          </a:solidFill>
          <a:ln w="317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dirty="0" smtClean="0">
                <a:solidFill>
                  <a:schemeClr val="tx1"/>
                </a:solidFill>
              </a:rPr>
              <a:t>苦情相談・苦情処理の対象　⇒　</a:t>
            </a:r>
            <a:r>
              <a:rPr kumimoji="1" lang="ja-JP" altLang="en-US" u="sng" dirty="0" smtClean="0">
                <a:solidFill>
                  <a:srgbClr val="FF0000"/>
                </a:solidFill>
              </a:rPr>
              <a:t>業績評価及び能力評価の評価結果、勤勉手当の支給結果</a:t>
            </a:r>
            <a:endParaRPr kumimoji="1" lang="en-US" altLang="ja-JP" u="sng" dirty="0" smtClean="0">
              <a:solidFill>
                <a:srgbClr val="FF0000"/>
              </a:solidFill>
            </a:endParaRPr>
          </a:p>
          <a:p>
            <a:pPr marL="285750" indent="-285750">
              <a:buFont typeface="Wingdings" panose="05000000000000000000" pitchFamily="2" charset="2"/>
              <a:buChar char="l"/>
            </a:pPr>
            <a:endParaRPr kumimoji="1" lang="en-US" altLang="ja-JP" sz="1050" dirty="0" smtClean="0">
              <a:solidFill>
                <a:schemeClr val="tx1"/>
              </a:solidFill>
            </a:endParaRPr>
          </a:p>
          <a:p>
            <a:pPr marL="285750" indent="-285750">
              <a:buFont typeface="Wingdings" panose="05000000000000000000" pitchFamily="2" charset="2"/>
              <a:buChar char="l"/>
            </a:pPr>
            <a:r>
              <a:rPr kumimoji="1" lang="ja-JP" altLang="en-US" dirty="0" smtClean="0">
                <a:solidFill>
                  <a:schemeClr val="tx1"/>
                </a:solidFill>
              </a:rPr>
              <a:t>評価者と被評価者同士で納得できない場合、①苦情相談、②苦情処理の２段階で整備。</a:t>
            </a:r>
            <a:endParaRPr kumimoji="1" lang="ja-JP" altLang="en-US" dirty="0">
              <a:solidFill>
                <a:schemeClr val="tx1"/>
              </a:solidFill>
            </a:endParaRPr>
          </a:p>
        </p:txBody>
      </p:sp>
      <p:sp>
        <p:nvSpPr>
          <p:cNvPr id="5" name="正方形/長方形 4"/>
          <p:cNvSpPr/>
          <p:nvPr/>
        </p:nvSpPr>
        <p:spPr>
          <a:xfrm>
            <a:off x="687518" y="2127870"/>
            <a:ext cx="5321396" cy="4427621"/>
          </a:xfrm>
          <a:prstGeom prst="rect">
            <a:avLst/>
          </a:prstGeom>
          <a:solidFill>
            <a:srgbClr val="CCFFCC"/>
          </a:solid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823514" y="2194284"/>
            <a:ext cx="1643170" cy="391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苦情相談</a:t>
            </a:r>
            <a:endParaRPr kumimoji="1" lang="ja-JP" altLang="en-US" sz="2000" dirty="0"/>
          </a:p>
        </p:txBody>
      </p:sp>
      <p:sp>
        <p:nvSpPr>
          <p:cNvPr id="7" name="正方形/長方形 6"/>
          <p:cNvSpPr/>
          <p:nvPr/>
        </p:nvSpPr>
        <p:spPr>
          <a:xfrm>
            <a:off x="2466684" y="2127870"/>
            <a:ext cx="3542230" cy="553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評価結果の開示を受けた日及び勤勉手当支給日から</a:t>
            </a:r>
            <a:r>
              <a:rPr kumimoji="1" lang="ja-JP" altLang="en-US" sz="1400" u="sng" dirty="0" smtClean="0">
                <a:solidFill>
                  <a:srgbClr val="FF0000"/>
                </a:solidFill>
              </a:rPr>
              <a:t>１週間以内に行う事</a:t>
            </a:r>
            <a:endParaRPr kumimoji="1" lang="ja-JP" altLang="en-US" sz="1400" u="sng" dirty="0">
              <a:solidFill>
                <a:srgbClr val="FF0000"/>
              </a:solidFill>
            </a:endParaRPr>
          </a:p>
        </p:txBody>
      </p:sp>
      <p:sp>
        <p:nvSpPr>
          <p:cNvPr id="9" name="角丸四角形 8"/>
          <p:cNvSpPr/>
          <p:nvPr/>
        </p:nvSpPr>
        <p:spPr>
          <a:xfrm>
            <a:off x="1010652" y="2971799"/>
            <a:ext cx="2117558" cy="458919"/>
          </a:xfrm>
          <a:prstGeom prst="roundRect">
            <a:avLst/>
          </a:prstGeom>
          <a:solidFill>
            <a:srgbClr val="FFCCC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被評価者（相談者）</a:t>
            </a:r>
            <a:endParaRPr kumimoji="1" lang="ja-JP" altLang="en-US" dirty="0">
              <a:solidFill>
                <a:schemeClr val="tx1"/>
              </a:solidFill>
            </a:endParaRPr>
          </a:p>
        </p:txBody>
      </p:sp>
      <p:sp>
        <p:nvSpPr>
          <p:cNvPr id="10" name="正方形/長方形 9"/>
          <p:cNvSpPr/>
          <p:nvPr/>
        </p:nvSpPr>
        <p:spPr>
          <a:xfrm>
            <a:off x="3128210" y="2918229"/>
            <a:ext cx="2607203" cy="566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評価結果に関する苦情</a:t>
            </a:r>
            <a:endParaRPr kumimoji="1" lang="en-US" altLang="ja-JP" sz="1400" dirty="0" smtClean="0">
              <a:solidFill>
                <a:schemeClr val="tx1"/>
              </a:solidFill>
            </a:endParaRPr>
          </a:p>
          <a:p>
            <a:r>
              <a:rPr kumimoji="1" lang="ja-JP" altLang="en-US" sz="1400" dirty="0" smtClean="0">
                <a:solidFill>
                  <a:schemeClr val="tx1"/>
                </a:solidFill>
              </a:rPr>
              <a:t>（メール又は電話が原則）</a:t>
            </a:r>
            <a:endParaRPr kumimoji="1" lang="ja-JP" altLang="en-US" sz="1400" dirty="0">
              <a:solidFill>
                <a:schemeClr val="tx1"/>
              </a:solidFill>
            </a:endParaRPr>
          </a:p>
        </p:txBody>
      </p:sp>
      <p:sp>
        <p:nvSpPr>
          <p:cNvPr id="11" name="下矢印 10"/>
          <p:cNvSpPr/>
          <p:nvPr/>
        </p:nvSpPr>
        <p:spPr>
          <a:xfrm>
            <a:off x="1553792" y="3545159"/>
            <a:ext cx="672260" cy="271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010652" y="3919096"/>
            <a:ext cx="1456032" cy="458919"/>
          </a:xfrm>
          <a:prstGeom prst="roundRect">
            <a:avLst/>
          </a:prstGeom>
          <a:solidFill>
            <a:srgbClr val="CCFF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苦情相談員</a:t>
            </a:r>
            <a:endParaRPr kumimoji="1" lang="ja-JP" altLang="en-US" dirty="0">
              <a:solidFill>
                <a:schemeClr val="tx1"/>
              </a:solidFill>
            </a:endParaRPr>
          </a:p>
        </p:txBody>
      </p:sp>
      <p:sp>
        <p:nvSpPr>
          <p:cNvPr id="13" name="正方形/長方形 12"/>
          <p:cNvSpPr/>
          <p:nvPr/>
        </p:nvSpPr>
        <p:spPr>
          <a:xfrm>
            <a:off x="2466684" y="3851728"/>
            <a:ext cx="3705727" cy="566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u"/>
            </a:pPr>
            <a:r>
              <a:rPr kumimoji="1" lang="ja-JP" altLang="en-US" sz="1400" dirty="0" smtClean="0">
                <a:solidFill>
                  <a:schemeClr val="tx1"/>
                </a:solidFill>
              </a:rPr>
              <a:t>県立学校→学校人事課県立学校人事班</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a:solidFill>
                  <a:schemeClr val="tx1"/>
                </a:solidFill>
              </a:rPr>
              <a:t>市町村立</a:t>
            </a:r>
            <a:r>
              <a:rPr kumimoji="1" lang="ja-JP" altLang="en-US" sz="1400" dirty="0" smtClean="0">
                <a:solidFill>
                  <a:schemeClr val="tx1"/>
                </a:solidFill>
              </a:rPr>
              <a:t>学校→市町村教育委員会</a:t>
            </a:r>
            <a:endParaRPr kumimoji="1" lang="ja-JP" altLang="en-US" sz="1400" dirty="0">
              <a:solidFill>
                <a:schemeClr val="tx1"/>
              </a:solidFill>
            </a:endParaRPr>
          </a:p>
        </p:txBody>
      </p:sp>
      <p:sp>
        <p:nvSpPr>
          <p:cNvPr id="14" name="下矢印 13"/>
          <p:cNvSpPr/>
          <p:nvPr/>
        </p:nvSpPr>
        <p:spPr>
          <a:xfrm>
            <a:off x="1553792" y="4498302"/>
            <a:ext cx="672260" cy="271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988519" y="4866393"/>
            <a:ext cx="4719394" cy="1610034"/>
          </a:xfrm>
          <a:prstGeom prst="roundRect">
            <a:avLst/>
          </a:prstGeom>
          <a:solidFill>
            <a:srgbClr val="FFCCFF"/>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u="sng" dirty="0" smtClean="0">
                <a:solidFill>
                  <a:srgbClr val="FF0000"/>
                </a:solidFill>
              </a:rPr>
              <a:t>相談者の話を聞く</a:t>
            </a:r>
            <a:endParaRPr kumimoji="1" lang="en-US" altLang="ja-JP" u="sng" dirty="0" smtClean="0">
              <a:solidFill>
                <a:srgbClr val="FF0000"/>
              </a:solidFill>
            </a:endParaRPr>
          </a:p>
          <a:p>
            <a:pPr marL="285750" indent="-285750">
              <a:buFont typeface="Wingdings" panose="05000000000000000000" pitchFamily="2" charset="2"/>
              <a:buChar char="l"/>
            </a:pPr>
            <a:r>
              <a:rPr kumimoji="1" lang="ja-JP" altLang="en-US" sz="1600" dirty="0">
                <a:solidFill>
                  <a:schemeClr val="tx1"/>
                </a:solidFill>
              </a:rPr>
              <a:t>聞き取った内容について</a:t>
            </a:r>
            <a:r>
              <a:rPr kumimoji="1" lang="ja-JP" altLang="en-US" sz="1600" dirty="0" smtClean="0">
                <a:solidFill>
                  <a:schemeClr val="tx1"/>
                </a:solidFill>
              </a:rPr>
              <a:t>、必要に応じ事実確認等を行う。</a:t>
            </a:r>
            <a:endParaRPr kumimoji="1" lang="en-US" altLang="ja-JP" sz="1600" dirty="0" smtClean="0">
              <a:solidFill>
                <a:schemeClr val="tx1"/>
              </a:solidFill>
            </a:endParaRPr>
          </a:p>
          <a:p>
            <a:pPr marL="285750" indent="-285750">
              <a:buFont typeface="Wingdings" panose="05000000000000000000" pitchFamily="2" charset="2"/>
              <a:buChar char="l"/>
            </a:pPr>
            <a:r>
              <a:rPr kumimoji="1" lang="ja-JP" altLang="en-US" sz="1600" dirty="0">
                <a:solidFill>
                  <a:schemeClr val="tx1"/>
                </a:solidFill>
              </a:rPr>
              <a:t>相談者</a:t>
            </a:r>
            <a:r>
              <a:rPr kumimoji="1" lang="ja-JP" altLang="en-US" sz="1600" dirty="0" smtClean="0">
                <a:solidFill>
                  <a:schemeClr val="tx1"/>
                </a:solidFill>
              </a:rPr>
              <a:t>の意向を確認の</a:t>
            </a:r>
            <a:r>
              <a:rPr kumimoji="1" lang="ja-JP" altLang="en-US" sz="1600" dirty="0">
                <a:solidFill>
                  <a:schemeClr val="tx1"/>
                </a:solidFill>
              </a:rPr>
              <a:t>上</a:t>
            </a:r>
            <a:r>
              <a:rPr kumimoji="1" lang="ja-JP" altLang="en-US" sz="1600" dirty="0" smtClean="0">
                <a:solidFill>
                  <a:schemeClr val="tx1"/>
                </a:solidFill>
              </a:rPr>
              <a:t>、評価者に伝達し、改善を促すなどの対応を行う。</a:t>
            </a:r>
            <a:endParaRPr kumimoji="1" lang="ja-JP" altLang="en-US" dirty="0">
              <a:solidFill>
                <a:schemeClr val="tx1"/>
              </a:solidFill>
            </a:endParaRPr>
          </a:p>
        </p:txBody>
      </p:sp>
      <p:sp>
        <p:nvSpPr>
          <p:cNvPr id="16" name="正方形/長方形 15"/>
          <p:cNvSpPr/>
          <p:nvPr/>
        </p:nvSpPr>
        <p:spPr>
          <a:xfrm>
            <a:off x="6397029" y="2127869"/>
            <a:ext cx="5613923" cy="4427621"/>
          </a:xfrm>
          <a:prstGeom prst="rect">
            <a:avLst/>
          </a:prstGeom>
          <a:solidFill>
            <a:srgbClr val="FFFFCC"/>
          </a:solid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472991" y="2184988"/>
            <a:ext cx="1643170" cy="3918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苦情処理</a:t>
            </a:r>
            <a:endParaRPr kumimoji="1" lang="ja-JP" altLang="en-US" sz="2000" dirty="0"/>
          </a:p>
        </p:txBody>
      </p:sp>
      <p:sp>
        <p:nvSpPr>
          <p:cNvPr id="18" name="正方形/長方形 17"/>
          <p:cNvSpPr/>
          <p:nvPr/>
        </p:nvSpPr>
        <p:spPr>
          <a:xfrm>
            <a:off x="8136368" y="2095502"/>
            <a:ext cx="3542230" cy="553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苦情相談で苦情処理の教示を受けた日から</a:t>
            </a:r>
            <a:r>
              <a:rPr kumimoji="1" lang="ja-JP" altLang="en-US" sz="1400" u="sng" dirty="0" smtClean="0">
                <a:solidFill>
                  <a:srgbClr val="FF0000"/>
                </a:solidFill>
              </a:rPr>
              <a:t>１週間以内に行う事。</a:t>
            </a:r>
            <a:endParaRPr kumimoji="1" lang="ja-JP" altLang="en-US" sz="1400" u="sng" dirty="0">
              <a:solidFill>
                <a:srgbClr val="FF0000"/>
              </a:solidFill>
            </a:endParaRPr>
          </a:p>
        </p:txBody>
      </p:sp>
      <p:sp>
        <p:nvSpPr>
          <p:cNvPr id="19" name="角丸四角形 18"/>
          <p:cNvSpPr/>
          <p:nvPr/>
        </p:nvSpPr>
        <p:spPr>
          <a:xfrm>
            <a:off x="6688050" y="2918229"/>
            <a:ext cx="2117558" cy="458919"/>
          </a:xfrm>
          <a:prstGeom prst="roundRect">
            <a:avLst/>
          </a:prstGeom>
          <a:solidFill>
            <a:srgbClr val="FFCCC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被評価者（申立人）</a:t>
            </a:r>
            <a:endParaRPr kumimoji="1" lang="ja-JP" altLang="en-US" dirty="0">
              <a:solidFill>
                <a:schemeClr val="tx1"/>
              </a:solidFill>
            </a:endParaRPr>
          </a:p>
        </p:txBody>
      </p:sp>
      <p:sp>
        <p:nvSpPr>
          <p:cNvPr id="20" name="下矢印 19"/>
          <p:cNvSpPr/>
          <p:nvPr/>
        </p:nvSpPr>
        <p:spPr>
          <a:xfrm>
            <a:off x="7228085" y="3478458"/>
            <a:ext cx="672260" cy="271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6736929" y="3835158"/>
            <a:ext cx="1753927" cy="458919"/>
          </a:xfrm>
          <a:prstGeom prst="roundRect">
            <a:avLst/>
          </a:prstGeom>
          <a:solidFill>
            <a:srgbClr val="CCFF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苦情処理窓口</a:t>
            </a:r>
            <a:endParaRPr kumimoji="1" lang="ja-JP" altLang="en-US" dirty="0">
              <a:solidFill>
                <a:schemeClr val="tx1"/>
              </a:solidFill>
            </a:endParaRPr>
          </a:p>
        </p:txBody>
      </p:sp>
      <p:sp>
        <p:nvSpPr>
          <p:cNvPr id="22" name="正方形/長方形 21"/>
          <p:cNvSpPr/>
          <p:nvPr/>
        </p:nvSpPr>
        <p:spPr>
          <a:xfrm>
            <a:off x="8486273" y="3781588"/>
            <a:ext cx="1757757" cy="566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u"/>
            </a:pPr>
            <a:r>
              <a:rPr kumimoji="1" lang="ja-JP" altLang="en-US" sz="1400" dirty="0" smtClean="0">
                <a:solidFill>
                  <a:schemeClr val="tx1"/>
                </a:solidFill>
              </a:rPr>
              <a:t>学校人事課</a:t>
            </a:r>
            <a:endParaRPr kumimoji="1" lang="ja-JP" altLang="en-US" sz="1400" dirty="0">
              <a:solidFill>
                <a:schemeClr val="tx1"/>
              </a:solidFill>
            </a:endParaRPr>
          </a:p>
        </p:txBody>
      </p:sp>
      <p:sp>
        <p:nvSpPr>
          <p:cNvPr id="23" name="正方形/長方形 22"/>
          <p:cNvSpPr/>
          <p:nvPr/>
        </p:nvSpPr>
        <p:spPr>
          <a:xfrm>
            <a:off x="7963761" y="3331023"/>
            <a:ext cx="1757757" cy="566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所定の様式による</a:t>
            </a:r>
            <a:endParaRPr kumimoji="1" lang="ja-JP" altLang="en-US" sz="1400" dirty="0">
              <a:solidFill>
                <a:schemeClr val="tx1"/>
              </a:solidFill>
            </a:endParaRPr>
          </a:p>
        </p:txBody>
      </p:sp>
      <p:sp>
        <p:nvSpPr>
          <p:cNvPr id="24" name="下矢印 23"/>
          <p:cNvSpPr/>
          <p:nvPr/>
        </p:nvSpPr>
        <p:spPr>
          <a:xfrm>
            <a:off x="7228085" y="4466315"/>
            <a:ext cx="672260" cy="271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874326" y="4257308"/>
            <a:ext cx="3638541" cy="566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事実調査を行い、評価結果の当・不当を審査</a:t>
            </a:r>
            <a:endParaRPr kumimoji="1" lang="ja-JP" altLang="en-US" sz="1400" dirty="0">
              <a:solidFill>
                <a:schemeClr val="tx1"/>
              </a:solidFill>
            </a:endParaRPr>
          </a:p>
        </p:txBody>
      </p:sp>
      <p:sp>
        <p:nvSpPr>
          <p:cNvPr id="26" name="角丸四角形 25"/>
          <p:cNvSpPr/>
          <p:nvPr/>
        </p:nvSpPr>
        <p:spPr>
          <a:xfrm>
            <a:off x="6484145" y="4888272"/>
            <a:ext cx="2691214" cy="1340762"/>
          </a:xfrm>
          <a:prstGeom prst="roundRect">
            <a:avLst/>
          </a:prstGeom>
          <a:solidFill>
            <a:srgbClr val="FFCCFF"/>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u="sng" dirty="0" smtClean="0">
                <a:solidFill>
                  <a:srgbClr val="FF0000"/>
                </a:solidFill>
              </a:rPr>
              <a:t>評価結果が不当な場合</a:t>
            </a:r>
            <a:endParaRPr kumimoji="1" lang="en-US" altLang="ja-JP" sz="1600" u="sng" dirty="0" smtClean="0">
              <a:solidFill>
                <a:srgbClr val="FF0000"/>
              </a:solidFill>
            </a:endParaRPr>
          </a:p>
          <a:p>
            <a:endParaRPr kumimoji="1" lang="en-US" altLang="ja-JP" sz="1600" u="sng" dirty="0">
              <a:solidFill>
                <a:srgbClr val="FF0000"/>
              </a:solidFill>
            </a:endParaRPr>
          </a:p>
          <a:p>
            <a:pPr marL="285750" indent="-285750">
              <a:buFont typeface="Wingdings" panose="05000000000000000000" pitchFamily="2" charset="2"/>
              <a:buChar char="l"/>
            </a:pPr>
            <a:r>
              <a:rPr kumimoji="1" lang="ja-JP" altLang="en-US" sz="1400" dirty="0" smtClean="0">
                <a:solidFill>
                  <a:schemeClr val="tx1"/>
                </a:solidFill>
              </a:rPr>
              <a:t>評価者に対し再評価を指示</a:t>
            </a:r>
            <a:endParaRPr kumimoji="1" lang="en-US" altLang="ja-JP" sz="1400" dirty="0" smtClean="0">
              <a:solidFill>
                <a:schemeClr val="tx1"/>
              </a:solidFill>
            </a:endParaRPr>
          </a:p>
          <a:p>
            <a:pPr marL="285750" indent="-285750">
              <a:buFont typeface="Wingdings" panose="05000000000000000000" pitchFamily="2" charset="2"/>
              <a:buChar char="l"/>
            </a:pPr>
            <a:r>
              <a:rPr kumimoji="1" lang="ja-JP" altLang="en-US" sz="1400" dirty="0">
                <a:solidFill>
                  <a:schemeClr val="tx1"/>
                </a:solidFill>
              </a:rPr>
              <a:t>申立人</a:t>
            </a:r>
            <a:r>
              <a:rPr kumimoji="1" lang="ja-JP" altLang="en-US" sz="1400" dirty="0" smtClean="0">
                <a:solidFill>
                  <a:schemeClr val="tx1"/>
                </a:solidFill>
              </a:rPr>
              <a:t>に対しその旨通知</a:t>
            </a:r>
            <a:endParaRPr kumimoji="1" lang="en-US" altLang="ja-JP" sz="1400" dirty="0" smtClean="0">
              <a:solidFill>
                <a:schemeClr val="tx1"/>
              </a:solidFill>
            </a:endParaRPr>
          </a:p>
        </p:txBody>
      </p:sp>
      <p:sp>
        <p:nvSpPr>
          <p:cNvPr id="27" name="角丸四角形 26"/>
          <p:cNvSpPr/>
          <p:nvPr/>
        </p:nvSpPr>
        <p:spPr>
          <a:xfrm>
            <a:off x="9262474" y="4902429"/>
            <a:ext cx="2691214" cy="1340762"/>
          </a:xfrm>
          <a:prstGeom prst="roundRect">
            <a:avLst/>
          </a:prstGeom>
          <a:solidFill>
            <a:srgbClr val="FFCCFF"/>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u="sng" dirty="0" smtClean="0">
                <a:solidFill>
                  <a:srgbClr val="FF0000"/>
                </a:solidFill>
              </a:rPr>
              <a:t>評価結果が妥当な場合</a:t>
            </a:r>
            <a:endParaRPr kumimoji="1" lang="en-US" altLang="ja-JP" sz="1600" u="sng" dirty="0" smtClean="0">
              <a:solidFill>
                <a:srgbClr val="FF0000"/>
              </a:solidFill>
            </a:endParaRPr>
          </a:p>
          <a:p>
            <a:endParaRPr kumimoji="1" lang="en-US" altLang="ja-JP" sz="1600" u="sng" dirty="0">
              <a:solidFill>
                <a:srgbClr val="FF0000"/>
              </a:solidFill>
            </a:endParaRPr>
          </a:p>
          <a:p>
            <a:pPr marL="285750" indent="-285750">
              <a:buFont typeface="Wingdings" panose="05000000000000000000" pitchFamily="2" charset="2"/>
              <a:buChar char="l"/>
            </a:pPr>
            <a:r>
              <a:rPr kumimoji="1" lang="ja-JP" altLang="en-US" sz="1400" dirty="0" smtClean="0">
                <a:solidFill>
                  <a:schemeClr val="tx1"/>
                </a:solidFill>
              </a:rPr>
              <a:t>申立人及び評価者に対し、評価が妥当である旨通知</a:t>
            </a:r>
            <a:endParaRPr kumimoji="1" lang="en-US" altLang="ja-JP" sz="1400" dirty="0" smtClean="0">
              <a:solidFill>
                <a:schemeClr val="tx1"/>
              </a:solidFill>
            </a:endParaRPr>
          </a:p>
        </p:txBody>
      </p:sp>
      <p:sp>
        <p:nvSpPr>
          <p:cNvPr id="28" name="右矢印 27"/>
          <p:cNvSpPr/>
          <p:nvPr/>
        </p:nvSpPr>
        <p:spPr>
          <a:xfrm>
            <a:off x="5919284" y="2552213"/>
            <a:ext cx="548167" cy="3438916"/>
          </a:xfrm>
          <a:prstGeom prst="rightArrow">
            <a:avLst>
              <a:gd name="adj1" fmla="val 59375"/>
              <a:gd name="adj2" fmla="val 50000"/>
            </a:avLst>
          </a:prstGeom>
          <a:solidFill>
            <a:srgbClr val="FF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納得できない場合</a:t>
            </a:r>
            <a:endParaRPr kumimoji="1" lang="ja-JP" altLang="en-US" sz="1600" dirty="0">
              <a:solidFill>
                <a:schemeClr val="tx1"/>
              </a:solidFill>
            </a:endParaRPr>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1379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4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97280" y="758952"/>
            <a:ext cx="10058400" cy="3043027"/>
          </a:xfrm>
        </p:spPr>
        <p:txBody>
          <a:bodyPr/>
          <a:lstStyle/>
          <a:p>
            <a:pPr algn="ctr"/>
            <a:r>
              <a:rPr kumimoji="1" lang="ja-JP" altLang="en-US" dirty="0" smtClean="0"/>
              <a:t>評価者研修</a:t>
            </a:r>
            <a:endParaRPr kumimoji="1" lang="ja-JP" altLang="en-US" dirty="0"/>
          </a:p>
        </p:txBody>
      </p:sp>
      <p:sp>
        <p:nvSpPr>
          <p:cNvPr id="3" name="サブタイトル 2"/>
          <p:cNvSpPr>
            <a:spLocks noGrp="1"/>
          </p:cNvSpPr>
          <p:nvPr>
            <p:ph type="subTitle" idx="1"/>
          </p:nvPr>
        </p:nvSpPr>
        <p:spPr>
          <a:xfrm>
            <a:off x="127462" y="4472245"/>
            <a:ext cx="11992494" cy="1770613"/>
          </a:xfrm>
        </p:spPr>
        <p:txBody>
          <a:bodyPr/>
          <a:lstStyle/>
          <a:p>
            <a:pPr algn="ctr"/>
            <a:r>
              <a:rPr lang="ja-JP" altLang="en-US" dirty="0" smtClean="0"/>
              <a:t>～教職員人事評価制度について～</a:t>
            </a:r>
            <a:endParaRPr lang="en-US" altLang="ja-JP" dirty="0" smtClean="0"/>
          </a:p>
          <a:p>
            <a:pPr algn="ctr"/>
            <a:endParaRPr kumimoji="1" lang="en-US" altLang="ja-JP" dirty="0"/>
          </a:p>
          <a:p>
            <a:pPr algn="r"/>
            <a:endParaRPr kumimoji="1" lang="en-US" altLang="ja-JP" sz="1600" dirty="0" smtClean="0"/>
          </a:p>
          <a:p>
            <a:pPr algn="r"/>
            <a:r>
              <a:rPr lang="ja-JP" altLang="en-US" sz="1600" dirty="0"/>
              <a:t>熊本県教育</a:t>
            </a:r>
            <a:r>
              <a:rPr lang="ja-JP" altLang="en-US" sz="1600" dirty="0" smtClean="0"/>
              <a:t>委員会　学校</a:t>
            </a:r>
            <a:r>
              <a:rPr kumimoji="1" lang="ja-JP" altLang="en-US" sz="1600" dirty="0" smtClean="0"/>
              <a:t>人事課　</a:t>
            </a:r>
            <a:endParaRPr kumimoji="1" lang="en-US" altLang="ja-JP" sz="1600" dirty="0" smtClean="0"/>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697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p:cNvGraphicFramePr>
            <a:graphicFrameLocks noGrp="1"/>
          </p:cNvGraphicFramePr>
          <p:nvPr>
            <p:extLst>
              <p:ext uri="{D42A27DB-BD31-4B8C-83A1-F6EECF244321}">
                <p14:modId xmlns:p14="http://schemas.microsoft.com/office/powerpoint/2010/main" val="1987082387"/>
              </p:ext>
            </p:extLst>
          </p:nvPr>
        </p:nvGraphicFramePr>
        <p:xfrm>
          <a:off x="524099" y="1126671"/>
          <a:ext cx="11239731" cy="5157251"/>
        </p:xfrm>
        <a:graphic>
          <a:graphicData uri="http://schemas.openxmlformats.org/drawingml/2006/table">
            <a:tbl>
              <a:tblPr firstRow="1" firstCol="1" bandRow="1">
                <a:tableStyleId>{BC89EF96-8CEA-46FF-86C4-4CE0E7609802}</a:tableStyleId>
              </a:tblPr>
              <a:tblGrid>
                <a:gridCol w="5567317">
                  <a:extLst>
                    <a:ext uri="{9D8B030D-6E8A-4147-A177-3AD203B41FA5}">
                      <a16:colId xmlns:a16="http://schemas.microsoft.com/office/drawing/2014/main" val="1262367661"/>
                    </a:ext>
                  </a:extLst>
                </a:gridCol>
                <a:gridCol w="2901330">
                  <a:extLst>
                    <a:ext uri="{9D8B030D-6E8A-4147-A177-3AD203B41FA5}">
                      <a16:colId xmlns:a16="http://schemas.microsoft.com/office/drawing/2014/main" val="1978082259"/>
                    </a:ext>
                  </a:extLst>
                </a:gridCol>
                <a:gridCol w="2771084">
                  <a:extLst>
                    <a:ext uri="{9D8B030D-6E8A-4147-A177-3AD203B41FA5}">
                      <a16:colId xmlns:a16="http://schemas.microsoft.com/office/drawing/2014/main" val="1781213756"/>
                    </a:ext>
                  </a:extLst>
                </a:gridCol>
              </a:tblGrid>
              <a:tr h="280386">
                <a:tc rowSpan="2">
                  <a:txBody>
                    <a:bodyPr/>
                    <a:lstStyle/>
                    <a:p>
                      <a:pPr algn="ctr" fontAlgn="base" hangingPunct="0">
                        <a:lnSpc>
                          <a:spcPts val="1300"/>
                        </a:lnSpc>
                        <a:spcAft>
                          <a:spcPts val="0"/>
                        </a:spcAft>
                      </a:pPr>
                      <a:endParaRPr lang="en-US" altLang="ja-JP" sz="2000" kern="0" dirty="0" smtClean="0">
                        <a:effectLst/>
                      </a:endParaRPr>
                    </a:p>
                    <a:p>
                      <a:pPr algn="ctr" fontAlgn="base" hangingPunct="0">
                        <a:lnSpc>
                          <a:spcPts val="1300"/>
                        </a:lnSpc>
                        <a:spcAft>
                          <a:spcPts val="0"/>
                        </a:spcAft>
                      </a:pPr>
                      <a:r>
                        <a:rPr lang="ja-JP" sz="2000" kern="0" dirty="0" smtClean="0">
                          <a:effectLst/>
                        </a:rPr>
                        <a:t>被</a:t>
                      </a:r>
                      <a:r>
                        <a:rPr lang="ja-JP" sz="2000" kern="0" dirty="0">
                          <a:effectLst/>
                        </a:rPr>
                        <a:t>評価者</a:t>
                      </a:r>
                      <a:endParaRPr lang="ja-JP" sz="20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2">
                  <a:txBody>
                    <a:bodyPr/>
                    <a:lstStyle/>
                    <a:p>
                      <a:pPr algn="ctr" fontAlgn="base" hangingPunct="0">
                        <a:lnSpc>
                          <a:spcPts val="1300"/>
                        </a:lnSpc>
                        <a:spcAft>
                          <a:spcPts val="0"/>
                        </a:spcAft>
                      </a:pPr>
                      <a:r>
                        <a:rPr lang="ja-JP" altLang="en-US" sz="1400" kern="0" dirty="0" smtClean="0">
                          <a:effectLst/>
                          <a:latin typeface="+mn-ea"/>
                          <a:ea typeface="+mn-ea"/>
                        </a:rPr>
                        <a:t>評価者</a:t>
                      </a:r>
                      <a:endParaRPr lang="en-US" altLang="ja-JP" sz="1400" kern="0" dirty="0" smtClean="0">
                        <a:effectLst/>
                        <a:latin typeface="+mn-ea"/>
                        <a:ea typeface="+mn-ea"/>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fontAlgn="base" hangingPunct="0">
                        <a:lnSpc>
                          <a:spcPts val="1300"/>
                        </a:lnSpc>
                        <a:spcAft>
                          <a:spcPts val="0"/>
                        </a:spcAft>
                      </a:pPr>
                      <a:endParaRPr lang="en-US" altLang="ja-JP" sz="2000" kern="0" dirty="0" smtClean="0">
                        <a:effectLst/>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265360574"/>
                  </a:ext>
                </a:extLst>
              </a:tr>
              <a:tr h="280386">
                <a:tc vMerge="1">
                  <a:txBody>
                    <a:bodyPr/>
                    <a:lstStyle/>
                    <a:p>
                      <a:endParaRPr kumimoji="1" lang="ja-JP" altLang="en-US"/>
                    </a:p>
                  </a:txBody>
                  <a:tcPr/>
                </a:tc>
                <a:tc>
                  <a:txBody>
                    <a:bodyPr/>
                    <a:lstStyle/>
                    <a:p>
                      <a:pPr algn="ctr" fontAlgn="base" hangingPunct="0">
                        <a:lnSpc>
                          <a:spcPts val="1300"/>
                        </a:lnSpc>
                        <a:spcAft>
                          <a:spcPts val="0"/>
                        </a:spcAft>
                      </a:pP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１次評価者</a:t>
                      </a: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ase" hangingPunct="0">
                        <a:lnSpc>
                          <a:spcPts val="1300"/>
                        </a:lnSpc>
                        <a:spcAft>
                          <a:spcPts val="0"/>
                        </a:spcAft>
                      </a:pP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最終評価者</a:t>
                      </a: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772202513"/>
                  </a:ext>
                </a:extLst>
              </a:tr>
              <a:tr h="613126">
                <a:tc>
                  <a:txBody>
                    <a:bodyPr/>
                    <a:lstStyle/>
                    <a:p>
                      <a:pPr algn="l" fontAlgn="base" hangingPunct="0">
                        <a:lnSpc>
                          <a:spcPts val="1800"/>
                        </a:lnSpc>
                        <a:spcAft>
                          <a:spcPts val="0"/>
                        </a:spcAft>
                      </a:pPr>
                      <a:r>
                        <a:rPr lang="ja-JP" sz="1800" b="0" kern="0" dirty="0">
                          <a:effectLst/>
                        </a:rPr>
                        <a:t>校長</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hangingPunct="0">
                        <a:lnSpc>
                          <a:spcPts val="1800"/>
                        </a:lnSpc>
                        <a:spcAft>
                          <a:spcPts val="0"/>
                        </a:spcAft>
                      </a:pPr>
                      <a:r>
                        <a:rPr lang="ja-JP" altLang="en-US" sz="1800" kern="0" dirty="0" smtClean="0">
                          <a:effectLst/>
                        </a:rPr>
                        <a:t>熊本県</a:t>
                      </a:r>
                      <a:r>
                        <a:rPr lang="ja-JP" sz="1800" kern="0" dirty="0" smtClean="0">
                          <a:effectLst/>
                        </a:rPr>
                        <a:t>教育</a:t>
                      </a:r>
                      <a:r>
                        <a:rPr lang="ja-JP" sz="1800" kern="0" dirty="0">
                          <a:effectLst/>
                        </a:rPr>
                        <a:t>長（県立）</a:t>
                      </a:r>
                      <a:endParaRPr lang="ja-JP" sz="1800" kern="100" dirty="0">
                        <a:effectLst/>
                      </a:endParaRPr>
                    </a:p>
                    <a:p>
                      <a:pPr algn="l" fontAlgn="base" hangingPunct="0">
                        <a:lnSpc>
                          <a:spcPts val="1800"/>
                        </a:lnSpc>
                        <a:spcAft>
                          <a:spcPts val="0"/>
                        </a:spcAft>
                      </a:pPr>
                      <a:r>
                        <a:rPr lang="ja-JP" sz="1800" kern="0" dirty="0">
                          <a:effectLst/>
                        </a:rPr>
                        <a:t>市町村教育長（市町村立）</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3925554"/>
                  </a:ext>
                </a:extLst>
              </a:tr>
              <a:tr h="478752">
                <a:tc>
                  <a:txBody>
                    <a:bodyPr/>
                    <a:lstStyle/>
                    <a:p>
                      <a:pPr algn="l" fontAlgn="base" hangingPunct="0">
                        <a:lnSpc>
                          <a:spcPts val="1800"/>
                        </a:lnSpc>
                        <a:spcAft>
                          <a:spcPts val="0"/>
                        </a:spcAft>
                      </a:pPr>
                      <a:r>
                        <a:rPr lang="ja-JP" sz="1800" b="0" kern="0" dirty="0" smtClean="0">
                          <a:effectLst/>
                        </a:rPr>
                        <a:t>副校長</a:t>
                      </a:r>
                      <a:r>
                        <a:rPr lang="ja-JP" sz="1800" b="0" kern="0" dirty="0">
                          <a:effectLst/>
                        </a:rPr>
                        <a:t>、教頭、事務長</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spc="50" dirty="0">
                          <a:effectLst/>
                        </a:rPr>
                        <a:t>校長</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06188"/>
                  </a:ext>
                </a:extLst>
              </a:tr>
              <a:tr h="846017">
                <a:tc>
                  <a:txBody>
                    <a:bodyPr/>
                    <a:lstStyle/>
                    <a:p>
                      <a:pPr algn="l" fontAlgn="base" hangingPunct="0">
                        <a:lnSpc>
                          <a:spcPts val="1800"/>
                        </a:lnSpc>
                        <a:spcAft>
                          <a:spcPts val="0"/>
                        </a:spcAft>
                      </a:pPr>
                      <a:r>
                        <a:rPr lang="ja-JP" sz="1800" b="0" kern="0" dirty="0" smtClean="0">
                          <a:effectLst/>
                        </a:rPr>
                        <a:t>主幹</a:t>
                      </a:r>
                      <a:r>
                        <a:rPr lang="ja-JP" sz="1800" b="0" kern="0" dirty="0">
                          <a:effectLst/>
                        </a:rPr>
                        <a:t>教諭、指導教諭、学部主事</a:t>
                      </a:r>
                      <a:r>
                        <a:rPr lang="ja-JP" sz="1800" b="0" kern="0" dirty="0" smtClean="0">
                          <a:effectLst/>
                        </a:rPr>
                        <a:t>、</a:t>
                      </a:r>
                      <a:endParaRPr lang="en-US" altLang="ja-JP" sz="1800" b="0" kern="0" dirty="0" smtClean="0">
                        <a:effectLst/>
                      </a:endParaRPr>
                    </a:p>
                    <a:p>
                      <a:pPr algn="l" fontAlgn="base" hangingPunct="0">
                        <a:lnSpc>
                          <a:spcPts val="1800"/>
                        </a:lnSpc>
                        <a:spcAft>
                          <a:spcPts val="0"/>
                        </a:spcAft>
                      </a:pPr>
                      <a:r>
                        <a:rPr lang="ja-JP" sz="1800" b="0" kern="0" dirty="0" smtClean="0">
                          <a:effectLst/>
                        </a:rPr>
                        <a:t>教諭</a:t>
                      </a:r>
                      <a:r>
                        <a:rPr lang="ja-JP" sz="1800" b="0" kern="0" dirty="0">
                          <a:effectLst/>
                        </a:rPr>
                        <a:t>（主任・主事）、養護教諭（主任・主事）</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副校長、</a:t>
                      </a:r>
                      <a:r>
                        <a:rPr lang="ja-JP" sz="1800" kern="0" dirty="0" smtClean="0">
                          <a:effectLst/>
                        </a:rPr>
                        <a:t>教頭</a:t>
                      </a:r>
                      <a:endParaRPr lang="en-US" altLang="ja-JP" sz="1800" kern="0" dirty="0" smtClean="0">
                        <a:effectLst/>
                      </a:endParaRPr>
                    </a:p>
                    <a:p>
                      <a:pPr algn="l" fontAlgn="base" hangingPunct="0">
                        <a:lnSpc>
                          <a:spcPts val="1800"/>
                        </a:lnSpc>
                        <a:spcAft>
                          <a:spcPts val="0"/>
                        </a:spcAft>
                      </a:pPr>
                      <a:r>
                        <a:rPr lang="ja-JP" sz="1400" kern="0" dirty="0" smtClean="0">
                          <a:effectLst/>
                        </a:rPr>
                        <a:t>（</a:t>
                      </a:r>
                      <a:r>
                        <a:rPr lang="ja-JP" sz="1400" kern="0" dirty="0">
                          <a:effectLst/>
                        </a:rPr>
                        <a:t>副校長を置く学校にあっては副校長に限る）</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校長</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577854"/>
                  </a:ext>
                </a:extLst>
              </a:tr>
              <a:tr h="693169">
                <a:tc>
                  <a:txBody>
                    <a:bodyPr/>
                    <a:lstStyle/>
                    <a:p>
                      <a:pPr algn="l" fontAlgn="base" hangingPunct="0">
                        <a:lnSpc>
                          <a:spcPts val="1800"/>
                        </a:lnSpc>
                        <a:spcAft>
                          <a:spcPts val="0"/>
                        </a:spcAft>
                      </a:pPr>
                      <a:r>
                        <a:rPr lang="ja-JP" sz="1800" b="0" kern="0" dirty="0" smtClean="0">
                          <a:effectLst/>
                        </a:rPr>
                        <a:t>教諭</a:t>
                      </a:r>
                      <a:r>
                        <a:rPr lang="ja-JP" sz="1800" b="0" kern="0" dirty="0">
                          <a:effectLst/>
                        </a:rPr>
                        <a:t>、講師、養護教諭、養護助教諭、栄養教諭</a:t>
                      </a:r>
                      <a:r>
                        <a:rPr lang="ja-JP" sz="1800" b="0" kern="0" dirty="0" smtClean="0">
                          <a:effectLst/>
                        </a:rPr>
                        <a:t>、</a:t>
                      </a:r>
                      <a:endParaRPr lang="en-US" altLang="ja-JP" sz="1800" b="0" kern="0" dirty="0" smtClean="0">
                        <a:effectLst/>
                      </a:endParaRPr>
                    </a:p>
                    <a:p>
                      <a:pPr algn="l" fontAlgn="base" hangingPunct="0">
                        <a:lnSpc>
                          <a:spcPts val="1800"/>
                        </a:lnSpc>
                        <a:spcAft>
                          <a:spcPts val="0"/>
                        </a:spcAft>
                      </a:pPr>
                      <a:r>
                        <a:rPr lang="ja-JP" sz="1800" b="0" u="none" kern="0" dirty="0" smtClean="0">
                          <a:effectLst/>
                        </a:rPr>
                        <a:t>実習</a:t>
                      </a:r>
                      <a:r>
                        <a:rPr lang="ja-JP" sz="1800" b="0" u="none" kern="0" dirty="0">
                          <a:effectLst/>
                        </a:rPr>
                        <a:t>助手、寄宿舎指導員</a:t>
                      </a:r>
                      <a:endParaRPr lang="ja-JP" sz="1800" b="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教頭</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校長</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9954416"/>
                  </a:ext>
                </a:extLst>
              </a:tr>
              <a:tr h="992460">
                <a:tc>
                  <a:txBody>
                    <a:bodyPr/>
                    <a:lstStyle/>
                    <a:p>
                      <a:pPr algn="l" fontAlgn="base" hangingPunct="0">
                        <a:lnSpc>
                          <a:spcPts val="1800"/>
                        </a:lnSpc>
                        <a:spcAft>
                          <a:spcPts val="0"/>
                        </a:spcAft>
                      </a:pPr>
                      <a:r>
                        <a:rPr lang="ja-JP" sz="1800" b="0" u="none" kern="0" dirty="0" smtClean="0">
                          <a:effectLst/>
                        </a:rPr>
                        <a:t>船長</a:t>
                      </a:r>
                      <a:r>
                        <a:rPr lang="ja-JP" sz="1800" b="0" u="none" kern="0" dirty="0">
                          <a:effectLst/>
                        </a:rPr>
                        <a:t>、学校図書館事務職員、学校栄養職員、航海士</a:t>
                      </a:r>
                      <a:r>
                        <a:rPr lang="ja-JP" sz="1800" b="0" u="none" kern="0" dirty="0" smtClean="0">
                          <a:effectLst/>
                        </a:rPr>
                        <a:t>、</a:t>
                      </a:r>
                      <a:endParaRPr lang="en-US" altLang="ja-JP" sz="1400" b="0" u="none" kern="0" dirty="0" smtClean="0">
                        <a:effectLst/>
                      </a:endParaRPr>
                    </a:p>
                    <a:p>
                      <a:pPr algn="l" fontAlgn="base" hangingPunct="0">
                        <a:lnSpc>
                          <a:spcPts val="1800"/>
                        </a:lnSpc>
                        <a:spcAft>
                          <a:spcPts val="0"/>
                        </a:spcAft>
                      </a:pPr>
                      <a:r>
                        <a:rPr lang="ja-JP" sz="1800" b="0" u="none" kern="0" dirty="0" smtClean="0">
                          <a:effectLst/>
                        </a:rPr>
                        <a:t>機関</a:t>
                      </a:r>
                      <a:r>
                        <a:rPr lang="ja-JP" sz="1800" b="0" u="none" kern="0" dirty="0">
                          <a:effectLst/>
                        </a:rPr>
                        <a:t>長</a:t>
                      </a:r>
                      <a:r>
                        <a:rPr lang="ja-JP" sz="1800" b="0" u="none" kern="0" dirty="0" smtClean="0">
                          <a:effectLst/>
                        </a:rPr>
                        <a:t>、機関士</a:t>
                      </a:r>
                      <a:r>
                        <a:rPr lang="ja-JP" sz="1800" b="0" u="none" kern="0" dirty="0">
                          <a:effectLst/>
                        </a:rPr>
                        <a:t>、通信士、甲板長、甲板員、機関員</a:t>
                      </a:r>
                      <a:r>
                        <a:rPr lang="ja-JP" sz="1800" b="0" u="none" kern="0" dirty="0" smtClean="0">
                          <a:effectLst/>
                        </a:rPr>
                        <a:t>、</a:t>
                      </a:r>
                      <a:endParaRPr lang="en-US" altLang="ja-JP" sz="1800" b="0" u="none" kern="0" dirty="0" smtClean="0">
                        <a:effectLst/>
                      </a:endParaRPr>
                    </a:p>
                    <a:p>
                      <a:pPr algn="l" fontAlgn="base" hangingPunct="0">
                        <a:lnSpc>
                          <a:spcPts val="1800"/>
                        </a:lnSpc>
                        <a:spcAft>
                          <a:spcPts val="0"/>
                        </a:spcAft>
                      </a:pPr>
                      <a:r>
                        <a:rPr lang="ja-JP" sz="1800" b="0" u="none" kern="0" dirty="0" smtClean="0">
                          <a:effectLst/>
                        </a:rPr>
                        <a:t>司</a:t>
                      </a:r>
                      <a:r>
                        <a:rPr lang="ja-JP" sz="1800" b="0" u="none" kern="0" dirty="0">
                          <a:effectLst/>
                        </a:rPr>
                        <a:t>厨長、司厨員</a:t>
                      </a:r>
                      <a:r>
                        <a:rPr lang="ja-JP" sz="1800" b="0" u="none" kern="0" dirty="0" smtClean="0">
                          <a:effectLst/>
                        </a:rPr>
                        <a:t>、技能</a:t>
                      </a:r>
                      <a:r>
                        <a:rPr lang="ja-JP" sz="1800" b="0" u="none" kern="0" dirty="0">
                          <a:effectLst/>
                        </a:rPr>
                        <a:t>労務職員</a:t>
                      </a:r>
                      <a:endParaRPr lang="ja-JP" sz="1800" b="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事務長（県立</a:t>
                      </a:r>
                      <a:r>
                        <a:rPr lang="ja-JP" sz="1800" kern="0" dirty="0" smtClean="0">
                          <a:effectLst/>
                        </a:rPr>
                        <a:t>）</a:t>
                      </a:r>
                      <a:endParaRPr lang="en-US" altLang="ja-JP" sz="1800" kern="0" dirty="0" smtClean="0">
                        <a:effectLst/>
                      </a:endParaRPr>
                    </a:p>
                    <a:p>
                      <a:pPr algn="ctr" fontAlgn="base" hangingPunct="0">
                        <a:lnSpc>
                          <a:spcPts val="1800"/>
                        </a:lnSpc>
                        <a:spcAft>
                          <a:spcPts val="0"/>
                        </a:spcAft>
                      </a:pPr>
                      <a:r>
                        <a:rPr lang="ja-JP" sz="1800" kern="100" dirty="0" smtClean="0">
                          <a:effectLst/>
                        </a:rPr>
                        <a:t>教頭</a:t>
                      </a:r>
                      <a:r>
                        <a:rPr lang="ja-JP" sz="1800" kern="100" dirty="0">
                          <a:effectLst/>
                        </a:rPr>
                        <a:t>（市町村立</a:t>
                      </a:r>
                      <a:r>
                        <a:rPr lang="ja-JP" sz="1800" kern="100" dirty="0" smtClean="0">
                          <a:effectLst/>
                        </a:rPr>
                        <a:t>）</a:t>
                      </a:r>
                      <a:r>
                        <a:rPr lang="en-US" sz="1800" kern="0" spc="50" dirty="0">
                          <a:effectLst/>
                        </a:rPr>
                        <a:t> </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校長</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072809"/>
                  </a:ext>
                </a:extLst>
              </a:tr>
              <a:tr h="972955">
                <a:tc>
                  <a:txBody>
                    <a:bodyPr/>
                    <a:lstStyle/>
                    <a:p>
                      <a:pPr algn="l" fontAlgn="base" hangingPunct="0">
                        <a:lnSpc>
                          <a:spcPts val="1800"/>
                        </a:lnSpc>
                        <a:spcAft>
                          <a:spcPts val="0"/>
                        </a:spcAft>
                      </a:pPr>
                      <a:r>
                        <a:rPr lang="ja-JP" sz="1800" b="0" kern="0" dirty="0" smtClean="0">
                          <a:effectLst/>
                        </a:rPr>
                        <a:t>事務職員</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100" dirty="0">
                          <a:effectLst/>
                        </a:rPr>
                        <a:t>事務</a:t>
                      </a:r>
                      <a:r>
                        <a:rPr lang="ja-JP" sz="1800" kern="100" dirty="0" smtClean="0">
                          <a:effectLst/>
                        </a:rPr>
                        <a:t>長</a:t>
                      </a:r>
                      <a:r>
                        <a:rPr lang="ja-JP" altLang="en-US" sz="1800" kern="100" dirty="0" smtClean="0">
                          <a:effectLst/>
                        </a:rPr>
                        <a:t>、</a:t>
                      </a:r>
                      <a:r>
                        <a:rPr lang="ja-JP" sz="1800" kern="100" dirty="0" smtClean="0">
                          <a:effectLst/>
                        </a:rPr>
                        <a:t>教頭</a:t>
                      </a:r>
                      <a:r>
                        <a:rPr lang="ja-JP" sz="1800" kern="100" dirty="0">
                          <a:effectLst/>
                        </a:rPr>
                        <a:t>（市町村立）</a:t>
                      </a:r>
                    </a:p>
                    <a:p>
                      <a:pPr algn="l" fontAlgn="base" hangingPunct="0">
                        <a:lnSpc>
                          <a:spcPts val="1800"/>
                        </a:lnSpc>
                        <a:spcAft>
                          <a:spcPts val="0"/>
                        </a:spcAft>
                      </a:pPr>
                      <a:r>
                        <a:rPr lang="ja-JP" sz="1400" kern="100" dirty="0">
                          <a:effectLst/>
                        </a:rPr>
                        <a:t>（事務長を置く市町村立学校にあっては事務長に限る）</a:t>
                      </a:r>
                      <a:endParaRPr lang="ja-JP" sz="14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lnSpc>
                          <a:spcPts val="1800"/>
                        </a:lnSpc>
                        <a:spcAft>
                          <a:spcPts val="0"/>
                        </a:spcAft>
                      </a:pPr>
                      <a:r>
                        <a:rPr lang="ja-JP" sz="1800" kern="0" dirty="0">
                          <a:effectLst/>
                        </a:rPr>
                        <a:t>校長</a:t>
                      </a:r>
                      <a:endParaRPr lang="ja-JP" sz="1800" b="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10740"/>
                  </a:ext>
                </a:extLst>
              </a:tr>
            </a:tbl>
          </a:graphicData>
        </a:graphic>
      </p:graphicFrame>
      <p:sp>
        <p:nvSpPr>
          <p:cNvPr id="5" name="タイトル 1"/>
          <p:cNvSpPr txBox="1">
            <a:spLocks/>
          </p:cNvSpPr>
          <p:nvPr/>
        </p:nvSpPr>
        <p:spPr>
          <a:xfrm>
            <a:off x="68939" y="162771"/>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人事評価制度の仕組み　３</a:t>
            </a:r>
            <a:endParaRPr lang="ja-JP" altLang="en-US" sz="2800" b="1" u="sng" dirty="0"/>
          </a:p>
        </p:txBody>
      </p:sp>
      <p:sp>
        <p:nvSpPr>
          <p:cNvPr id="6" name="正方形/長方形 5"/>
          <p:cNvSpPr/>
          <p:nvPr/>
        </p:nvSpPr>
        <p:spPr>
          <a:xfrm>
            <a:off x="-697645" y="707284"/>
            <a:ext cx="4936385"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kumimoji="1" lang="ja-JP" altLang="en-US" sz="2400" dirty="0" smtClean="0">
                <a:solidFill>
                  <a:schemeClr val="tx1"/>
                </a:solidFill>
              </a:rPr>
              <a:t>被評価者と評価者</a:t>
            </a:r>
            <a:endParaRPr kumimoji="1" lang="ja-JP" altLang="en-US" sz="2400" dirty="0">
              <a:solidFill>
                <a:schemeClr val="tx1"/>
              </a:solidFill>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904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 48"/>
          <p:cNvGraphicFramePr>
            <a:graphicFrameLocks noGrp="1"/>
          </p:cNvGraphicFramePr>
          <p:nvPr>
            <p:extLst>
              <p:ext uri="{D42A27DB-BD31-4B8C-83A1-F6EECF244321}">
                <p14:modId xmlns:p14="http://schemas.microsoft.com/office/powerpoint/2010/main" val="90704994"/>
              </p:ext>
            </p:extLst>
          </p:nvPr>
        </p:nvGraphicFramePr>
        <p:xfrm>
          <a:off x="122324" y="1230659"/>
          <a:ext cx="11948160" cy="4728260"/>
        </p:xfrm>
        <a:graphic>
          <a:graphicData uri="http://schemas.openxmlformats.org/drawingml/2006/table">
            <a:tbl>
              <a:tblPr firstRow="1" bandRow="1">
                <a:tableStyleId>{22838BEF-8BB2-4498-84A7-C5851F593DF1}</a:tableStyleId>
              </a:tblPr>
              <a:tblGrid>
                <a:gridCol w="5974080">
                  <a:extLst>
                    <a:ext uri="{9D8B030D-6E8A-4147-A177-3AD203B41FA5}">
                      <a16:colId xmlns:a16="http://schemas.microsoft.com/office/drawing/2014/main" val="2621702947"/>
                    </a:ext>
                  </a:extLst>
                </a:gridCol>
                <a:gridCol w="5974080">
                  <a:extLst>
                    <a:ext uri="{9D8B030D-6E8A-4147-A177-3AD203B41FA5}">
                      <a16:colId xmlns:a16="http://schemas.microsoft.com/office/drawing/2014/main" val="2851373896"/>
                    </a:ext>
                  </a:extLst>
                </a:gridCol>
              </a:tblGrid>
              <a:tr h="1003777">
                <a:tc>
                  <a:txBody>
                    <a:bodyPr/>
                    <a:lstStyle/>
                    <a:p>
                      <a:pPr algn="ctr"/>
                      <a:r>
                        <a:rPr kumimoji="1" lang="ja-JP" altLang="en-US" sz="2000" dirty="0" smtClean="0"/>
                        <a:t>業績評価</a:t>
                      </a:r>
                      <a:endParaRPr kumimoji="1" lang="en-US" altLang="ja-JP" sz="2000" dirty="0" smtClean="0"/>
                    </a:p>
                    <a:p>
                      <a:pPr algn="l"/>
                      <a:r>
                        <a:rPr kumimoji="1" lang="ja-JP" altLang="en-US" sz="1600" b="0" dirty="0" smtClean="0"/>
                        <a:t>職員が果たすべき職務をどの程度達成したかを把握して、</a:t>
                      </a:r>
                      <a:r>
                        <a:rPr kumimoji="1" lang="ja-JP" altLang="en-US" sz="1600" b="0" u="sng" dirty="0" smtClean="0">
                          <a:solidFill>
                            <a:srgbClr val="FF0000"/>
                          </a:solidFill>
                        </a:rPr>
                        <a:t>あげた業績</a:t>
                      </a:r>
                      <a:r>
                        <a:rPr kumimoji="1" lang="ja-JP" altLang="en-US" sz="1600" b="0" dirty="0" smtClean="0"/>
                        <a:t>を評価する</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kumimoji="1" lang="ja-JP" altLang="en-US" sz="2000" dirty="0" smtClean="0"/>
                        <a:t>能力評価</a:t>
                      </a:r>
                      <a:endParaRPr kumimoji="1" lang="en-US" altLang="ja-JP" sz="2000" dirty="0" smtClean="0"/>
                    </a:p>
                    <a:p>
                      <a:pPr algn="ctr"/>
                      <a:r>
                        <a:rPr kumimoji="1" lang="ja-JP" altLang="en-US" sz="1600" b="0" dirty="0" smtClean="0"/>
                        <a:t>職員の職務上の行動等を通じて、</a:t>
                      </a:r>
                      <a:r>
                        <a:rPr kumimoji="1" lang="ja-JP" altLang="en-US" sz="1600" b="0" u="sng" dirty="0" smtClean="0">
                          <a:solidFill>
                            <a:srgbClr val="FF0000"/>
                          </a:solidFill>
                        </a:rPr>
                        <a:t>発揮した能力</a:t>
                      </a:r>
                      <a:r>
                        <a:rPr kumimoji="1" lang="ja-JP" altLang="en-US" sz="1600" b="0" dirty="0" smtClean="0"/>
                        <a:t>を把握して行う</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016972682"/>
                  </a:ext>
                </a:extLst>
              </a:tr>
              <a:tr h="3724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effectLst/>
                        </a:rPr>
                        <a:t>　</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effectLst/>
                        </a:rPr>
                        <a:t>　</a:t>
                      </a:r>
                      <a:endParaRPr lang="en-US" altLang="ja-JP" sz="800" kern="100" dirty="0" smtClean="0">
                        <a:effectLst/>
                      </a:endParaRPr>
                    </a:p>
                    <a:p>
                      <a:endParaRPr lang="en-US" altLang="ja-JP" sz="800" kern="100" dirty="0" smtClean="0">
                        <a:effectLst/>
                      </a:endParaRPr>
                    </a:p>
                    <a:p>
                      <a:r>
                        <a:rPr lang="ja-JP" altLang="en-US" sz="800" kern="100" dirty="0" smtClean="0">
                          <a:effectLst/>
                        </a:rPr>
                        <a:t>　　　　　　　　　　　　</a:t>
                      </a:r>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endParaRPr lang="en-US" altLang="ja-JP" sz="800" kern="100" dirty="0" smtClean="0">
                        <a:effectLst/>
                      </a:endParaRPr>
                    </a:p>
                    <a:p>
                      <a:r>
                        <a:rPr lang="ja-JP" altLang="en-US" sz="800" kern="100" dirty="0" smtClean="0">
                          <a:effectLst/>
                        </a:rPr>
                        <a:t>　　　　　　　　　　　　　　　</a:t>
                      </a:r>
                      <a:endParaRPr lang="en-US" altLang="ja-JP" sz="1200" kern="100" dirty="0" smtClean="0">
                        <a:effectLst/>
                      </a:endParaRPr>
                    </a:p>
                    <a:p>
                      <a:endParaRPr lang="en-US" altLang="ja-JP" sz="1200" kern="100" dirty="0" smtClean="0">
                        <a:effectLst/>
                      </a:endParaRPr>
                    </a:p>
                    <a:p>
                      <a:r>
                        <a:rPr lang="en-US" altLang="ja-JP" sz="1400" kern="100" dirty="0" smtClean="0">
                          <a:effectLst/>
                        </a:rPr>
                        <a:t>※</a:t>
                      </a:r>
                      <a:r>
                        <a:rPr lang="ja-JP" altLang="en-US" sz="1400" kern="100" dirty="0" smtClean="0">
                          <a:effectLst/>
                        </a:rPr>
                        <a:t>　</a:t>
                      </a:r>
                      <a:r>
                        <a:rPr lang="ja-JP" altLang="ja-JP" sz="1400" kern="100" dirty="0" smtClean="0">
                          <a:effectLst/>
                        </a:rPr>
                        <a:t>評価者又は被評価者が異動した場合も評価を引き継ぐことができるよう</a:t>
                      </a:r>
                      <a:r>
                        <a:rPr lang="ja-JP" altLang="en-US" sz="1400" kern="100" dirty="0" smtClean="0">
                          <a:effectLst/>
                        </a:rPr>
                        <a:t>、</a:t>
                      </a:r>
                      <a:r>
                        <a:rPr lang="ja-JP" altLang="en-US" sz="1400" kern="100" baseline="0" dirty="0" smtClean="0">
                          <a:effectLst/>
                        </a:rPr>
                        <a:t> </a:t>
                      </a:r>
                      <a:r>
                        <a:rPr lang="ja-JP" altLang="en-US" sz="1400" kern="100" dirty="0" smtClean="0">
                          <a:effectLst/>
                        </a:rPr>
                        <a:t>１０</a:t>
                      </a:r>
                      <a:r>
                        <a:rPr lang="ja-JP" altLang="ja-JP" sz="1400" kern="100" dirty="0" smtClean="0">
                          <a:effectLst/>
                        </a:rPr>
                        <a:t>月</a:t>
                      </a:r>
                      <a:r>
                        <a:rPr lang="ja-JP" altLang="en-US" sz="1400" kern="100" dirty="0" smtClean="0">
                          <a:effectLst/>
                        </a:rPr>
                        <a:t>１</a:t>
                      </a:r>
                      <a:r>
                        <a:rPr lang="ja-JP" altLang="ja-JP" sz="1400" kern="100" dirty="0" smtClean="0">
                          <a:effectLst/>
                        </a:rPr>
                        <a:t>日～</a:t>
                      </a:r>
                      <a:r>
                        <a:rPr lang="ja-JP" altLang="en-US" sz="1400" kern="100" dirty="0" smtClean="0">
                          <a:effectLst/>
                        </a:rPr>
                        <a:t>３</a:t>
                      </a:r>
                      <a:r>
                        <a:rPr lang="ja-JP" altLang="ja-JP" sz="1400" kern="100" dirty="0" smtClean="0">
                          <a:effectLst/>
                        </a:rPr>
                        <a:t>月末日までの期間</a:t>
                      </a:r>
                      <a:r>
                        <a:rPr lang="ja-JP" altLang="en-US" sz="1400" kern="100" dirty="0" smtClean="0">
                          <a:effectLst/>
                        </a:rPr>
                        <a:t>は</a:t>
                      </a:r>
                      <a:r>
                        <a:rPr lang="ja-JP" altLang="ja-JP" sz="1400" kern="100" dirty="0" smtClean="0">
                          <a:effectLst/>
                        </a:rPr>
                        <a:t>仮評価を行</a:t>
                      </a:r>
                      <a:r>
                        <a:rPr lang="ja-JP" altLang="en-US" sz="1400" kern="100" dirty="0" smtClean="0">
                          <a:effectLst/>
                        </a:rPr>
                        <a:t>い、次の評価者へ引き継ぐ。</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67036903"/>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3454382789"/>
              </p:ext>
            </p:extLst>
          </p:nvPr>
        </p:nvGraphicFramePr>
        <p:xfrm>
          <a:off x="295582" y="2540833"/>
          <a:ext cx="5621049" cy="1127202"/>
        </p:xfrm>
        <a:graphic>
          <a:graphicData uri="http://schemas.openxmlformats.org/drawingml/2006/table">
            <a:tbl>
              <a:tblPr firstRow="1" bandRow="1">
                <a:tableStyleId>{5940675A-B579-460E-94D1-54222C63F5DA}</a:tableStyleId>
              </a:tblPr>
              <a:tblGrid>
                <a:gridCol w="1625499">
                  <a:extLst>
                    <a:ext uri="{9D8B030D-6E8A-4147-A177-3AD203B41FA5}">
                      <a16:colId xmlns:a16="http://schemas.microsoft.com/office/drawing/2014/main" val="1175969927"/>
                    </a:ext>
                  </a:extLst>
                </a:gridCol>
                <a:gridCol w="1997775">
                  <a:extLst>
                    <a:ext uri="{9D8B030D-6E8A-4147-A177-3AD203B41FA5}">
                      <a16:colId xmlns:a16="http://schemas.microsoft.com/office/drawing/2014/main" val="3097441631"/>
                    </a:ext>
                  </a:extLst>
                </a:gridCol>
                <a:gridCol w="1997775">
                  <a:extLst>
                    <a:ext uri="{9D8B030D-6E8A-4147-A177-3AD203B41FA5}">
                      <a16:colId xmlns:a16="http://schemas.microsoft.com/office/drawing/2014/main" val="1994294690"/>
                    </a:ext>
                  </a:extLst>
                </a:gridCol>
              </a:tblGrid>
              <a:tr h="197841">
                <a:tc>
                  <a:txBody>
                    <a:bodyPr/>
                    <a:lstStyle/>
                    <a:p>
                      <a:pPr algn="ctr"/>
                      <a:endParaRPr kumimoji="1" lang="ja-JP" altLang="en-US" dirty="0"/>
                    </a:p>
                  </a:txBody>
                  <a:tcPr anchor="ctr">
                    <a:solidFill>
                      <a:srgbClr val="FFFF99"/>
                    </a:solidFill>
                  </a:tcPr>
                </a:tc>
                <a:tc>
                  <a:txBody>
                    <a:bodyPr/>
                    <a:lstStyle/>
                    <a:p>
                      <a:pPr algn="ctr"/>
                      <a:r>
                        <a:rPr kumimoji="1" lang="ja-JP" altLang="en-US" dirty="0" smtClean="0"/>
                        <a:t>評価期間</a:t>
                      </a:r>
                      <a:endParaRPr kumimoji="1" lang="ja-JP" altLang="en-US" dirty="0"/>
                    </a:p>
                  </a:txBody>
                  <a:tcPr>
                    <a:solidFill>
                      <a:schemeClr val="bg1"/>
                    </a:solidFill>
                  </a:tcPr>
                </a:tc>
                <a:tc>
                  <a:txBody>
                    <a:bodyPr/>
                    <a:lstStyle/>
                    <a:p>
                      <a:pPr algn="ctr"/>
                      <a:r>
                        <a:rPr kumimoji="1" lang="ja-JP" altLang="en-US" dirty="0" smtClean="0"/>
                        <a:t>評価基準日</a:t>
                      </a:r>
                      <a:endParaRPr kumimoji="1" lang="ja-JP" altLang="en-US" dirty="0"/>
                    </a:p>
                  </a:txBody>
                  <a:tcPr>
                    <a:solidFill>
                      <a:schemeClr val="bg1"/>
                    </a:solidFill>
                  </a:tcPr>
                </a:tc>
                <a:extLst>
                  <a:ext uri="{0D108BD9-81ED-4DB2-BD59-A6C34878D82A}">
                    <a16:rowId xmlns:a16="http://schemas.microsoft.com/office/drawing/2014/main" val="3902456830"/>
                  </a:ext>
                </a:extLst>
              </a:tr>
              <a:tr h="1978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上期評価</a:t>
                      </a:r>
                      <a:endParaRPr kumimoji="1" lang="ja-JP" altLang="en-US" dirty="0"/>
                    </a:p>
                  </a:txBody>
                  <a:tcPr anchor="ctr">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t>4/1</a:t>
                      </a:r>
                      <a:r>
                        <a:rPr kumimoji="1" lang="ja-JP" altLang="en-US" dirty="0" smtClean="0"/>
                        <a:t>～</a:t>
                      </a:r>
                      <a:r>
                        <a:rPr kumimoji="1" lang="en-US" altLang="ja-JP" dirty="0" smtClean="0"/>
                        <a:t>9</a:t>
                      </a:r>
                      <a:r>
                        <a:rPr kumimoji="1" lang="ja-JP" altLang="en-US" dirty="0" smtClean="0"/>
                        <a:t>月末</a:t>
                      </a:r>
                      <a:endParaRPr kumimoji="1" lang="ja-JP" altLang="en-US" dirty="0"/>
                    </a:p>
                  </a:txBody>
                  <a:tcPr>
                    <a:solidFill>
                      <a:schemeClr val="bg1"/>
                    </a:solidFill>
                  </a:tcPr>
                </a:tc>
                <a:tc>
                  <a:txBody>
                    <a:bodyPr/>
                    <a:lstStyle/>
                    <a:p>
                      <a:pPr algn="ctr"/>
                      <a:r>
                        <a:rPr kumimoji="1" lang="en-US" altLang="ja-JP" dirty="0" smtClean="0"/>
                        <a:t>10/1</a:t>
                      </a:r>
                      <a:endParaRPr kumimoji="1" lang="ja-JP" altLang="en-US" dirty="0"/>
                    </a:p>
                  </a:txBody>
                  <a:tcPr>
                    <a:solidFill>
                      <a:schemeClr val="bg1"/>
                    </a:solidFill>
                  </a:tcPr>
                </a:tc>
                <a:extLst>
                  <a:ext uri="{0D108BD9-81ED-4DB2-BD59-A6C34878D82A}">
                    <a16:rowId xmlns:a16="http://schemas.microsoft.com/office/drawing/2014/main" val="3102281404"/>
                  </a:ext>
                </a:extLst>
              </a:tr>
              <a:tr h="395682">
                <a:tc>
                  <a:txBody>
                    <a:bodyPr/>
                    <a:lstStyle/>
                    <a:p>
                      <a:pPr algn="ctr"/>
                      <a:r>
                        <a:rPr kumimoji="1" lang="ja-JP" altLang="en-US" dirty="0" smtClean="0"/>
                        <a:t>下期評価</a:t>
                      </a:r>
                      <a:endParaRPr kumimoji="1" lang="ja-JP" altLang="en-US" dirty="0"/>
                    </a:p>
                  </a:txBody>
                  <a:tcPr anchor="ctr">
                    <a:solidFill>
                      <a:srgbClr val="FFFF99"/>
                    </a:solidFill>
                  </a:tcPr>
                </a:tc>
                <a:tc>
                  <a:txBody>
                    <a:bodyPr/>
                    <a:lstStyle/>
                    <a:p>
                      <a:pPr algn="ctr"/>
                      <a:r>
                        <a:rPr kumimoji="1" lang="en-US" altLang="ja-JP" dirty="0" smtClean="0"/>
                        <a:t>10/1</a:t>
                      </a:r>
                      <a:r>
                        <a:rPr kumimoji="1" lang="ja-JP" altLang="en-US" dirty="0" smtClean="0"/>
                        <a:t>～</a:t>
                      </a:r>
                      <a:r>
                        <a:rPr kumimoji="1" lang="en-US" altLang="ja-JP" dirty="0" smtClean="0"/>
                        <a:t>3</a:t>
                      </a:r>
                      <a:r>
                        <a:rPr kumimoji="1" lang="ja-JP" altLang="en-US" dirty="0" smtClean="0"/>
                        <a:t>月末</a:t>
                      </a:r>
                      <a:endParaRPr kumimoji="1" lang="ja-JP" altLang="en-US" dirty="0"/>
                    </a:p>
                  </a:txBody>
                  <a:tcPr>
                    <a:solidFill>
                      <a:schemeClr val="bg1"/>
                    </a:solidFill>
                  </a:tcPr>
                </a:tc>
                <a:tc>
                  <a:txBody>
                    <a:bodyPr/>
                    <a:lstStyle/>
                    <a:p>
                      <a:pPr algn="ctr"/>
                      <a:r>
                        <a:rPr kumimoji="1" lang="en-US" altLang="ja-JP" dirty="0" smtClean="0"/>
                        <a:t>2/1</a:t>
                      </a:r>
                      <a:endParaRPr kumimoji="1" lang="ja-JP" altLang="en-US" dirty="0"/>
                    </a:p>
                  </a:txBody>
                  <a:tcPr>
                    <a:solidFill>
                      <a:schemeClr val="bg1"/>
                    </a:solidFill>
                  </a:tcPr>
                </a:tc>
                <a:extLst>
                  <a:ext uri="{0D108BD9-81ED-4DB2-BD59-A6C34878D82A}">
                    <a16:rowId xmlns:a16="http://schemas.microsoft.com/office/drawing/2014/main" val="177868005"/>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801425336"/>
              </p:ext>
            </p:extLst>
          </p:nvPr>
        </p:nvGraphicFramePr>
        <p:xfrm>
          <a:off x="6270295" y="2919014"/>
          <a:ext cx="5644406" cy="370840"/>
        </p:xfrm>
        <a:graphic>
          <a:graphicData uri="http://schemas.openxmlformats.org/drawingml/2006/table">
            <a:tbl>
              <a:tblPr firstRow="1" bandRow="1">
                <a:tableStyleId>{5C22544A-7EE6-4342-B048-85BDC9FD1C3A}</a:tableStyleId>
              </a:tblPr>
              <a:tblGrid>
                <a:gridCol w="2822203">
                  <a:extLst>
                    <a:ext uri="{9D8B030D-6E8A-4147-A177-3AD203B41FA5}">
                      <a16:colId xmlns:a16="http://schemas.microsoft.com/office/drawing/2014/main" val="1622778782"/>
                    </a:ext>
                  </a:extLst>
                </a:gridCol>
                <a:gridCol w="2822203">
                  <a:extLst>
                    <a:ext uri="{9D8B030D-6E8A-4147-A177-3AD203B41FA5}">
                      <a16:colId xmlns:a16="http://schemas.microsoft.com/office/drawing/2014/main" val="1333783179"/>
                    </a:ext>
                  </a:extLst>
                </a:gridCol>
              </a:tblGrid>
              <a:tr h="370840">
                <a:tc>
                  <a:txBody>
                    <a:bodyPr/>
                    <a:lstStyle/>
                    <a:p>
                      <a:pPr algn="ctr"/>
                      <a:r>
                        <a:rPr kumimoji="1" lang="ja-JP" altLang="en-US" b="0" dirty="0" smtClean="0">
                          <a:solidFill>
                            <a:schemeClr val="tx1"/>
                          </a:solidFill>
                        </a:rPr>
                        <a:t>評価期間</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b="0" dirty="0" smtClean="0">
                          <a:solidFill>
                            <a:schemeClr val="tx1"/>
                          </a:solidFill>
                        </a:rPr>
                        <a:t>10/1</a:t>
                      </a:r>
                      <a:r>
                        <a:rPr kumimoji="1" lang="ja-JP" altLang="en-US" b="0" dirty="0" smtClean="0">
                          <a:solidFill>
                            <a:schemeClr val="tx1"/>
                          </a:solidFill>
                        </a:rPr>
                        <a:t>～</a:t>
                      </a:r>
                      <a:r>
                        <a:rPr kumimoji="1" lang="en-US" altLang="ja-JP" b="0" dirty="0" smtClean="0">
                          <a:solidFill>
                            <a:schemeClr val="tx1"/>
                          </a:solidFill>
                        </a:rPr>
                        <a:t>9</a:t>
                      </a:r>
                      <a:r>
                        <a:rPr kumimoji="1" lang="ja-JP" altLang="en-US" b="0" dirty="0" smtClean="0">
                          <a:solidFill>
                            <a:schemeClr val="tx1"/>
                          </a:solidFill>
                        </a:rPr>
                        <a:t>月末</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983549"/>
                  </a:ext>
                </a:extLst>
              </a:tr>
            </a:tbl>
          </a:graphicData>
        </a:graphic>
      </p:graphicFrame>
      <p:graphicFrame>
        <p:nvGraphicFramePr>
          <p:cNvPr id="13" name="図表 12"/>
          <p:cNvGraphicFramePr/>
          <p:nvPr>
            <p:extLst>
              <p:ext uri="{D42A27DB-BD31-4B8C-83A1-F6EECF244321}">
                <p14:modId xmlns:p14="http://schemas.microsoft.com/office/powerpoint/2010/main" val="1835884354"/>
              </p:ext>
            </p:extLst>
          </p:nvPr>
        </p:nvGraphicFramePr>
        <p:xfrm>
          <a:off x="203299" y="3829556"/>
          <a:ext cx="5805614" cy="19678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図表 2"/>
          <p:cNvGraphicFramePr/>
          <p:nvPr>
            <p:extLst>
              <p:ext uri="{D42A27DB-BD31-4B8C-83A1-F6EECF244321}">
                <p14:modId xmlns:p14="http://schemas.microsoft.com/office/powerpoint/2010/main" val="2915097837"/>
              </p:ext>
            </p:extLst>
          </p:nvPr>
        </p:nvGraphicFramePr>
        <p:xfrm>
          <a:off x="6848125" y="3227978"/>
          <a:ext cx="4290864" cy="300445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タイトル 1"/>
          <p:cNvSpPr txBox="1">
            <a:spLocks/>
          </p:cNvSpPr>
          <p:nvPr/>
        </p:nvSpPr>
        <p:spPr>
          <a:xfrm>
            <a:off x="68939" y="162771"/>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人事評価制度の仕組み　４</a:t>
            </a:r>
            <a:endParaRPr lang="ja-JP" altLang="en-US" sz="2800" b="1" u="sng" dirty="0"/>
          </a:p>
        </p:txBody>
      </p:sp>
      <p:sp>
        <p:nvSpPr>
          <p:cNvPr id="10" name="正方形/長方形 9"/>
          <p:cNvSpPr/>
          <p:nvPr/>
        </p:nvSpPr>
        <p:spPr>
          <a:xfrm>
            <a:off x="122325" y="707284"/>
            <a:ext cx="3720906"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評価の概要と評価期間</a:t>
            </a:r>
            <a:endParaRPr kumimoji="1" lang="ja-JP" altLang="en-US" sz="2400" dirty="0">
              <a:solidFill>
                <a:schemeClr val="tx1"/>
              </a:solidFill>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1162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013461109"/>
              </p:ext>
            </p:extLst>
          </p:nvPr>
        </p:nvGraphicFramePr>
        <p:xfrm>
          <a:off x="1258159" y="1017603"/>
          <a:ext cx="10402160" cy="5120640"/>
        </p:xfrm>
        <a:graphic>
          <a:graphicData uri="http://schemas.openxmlformats.org/drawingml/2006/table">
            <a:tbl>
              <a:tblPr firstRow="1" bandRow="1">
                <a:tableStyleId>{22838BEF-8BB2-4498-84A7-C5851F593DF1}</a:tableStyleId>
              </a:tblPr>
              <a:tblGrid>
                <a:gridCol w="1138957">
                  <a:extLst>
                    <a:ext uri="{9D8B030D-6E8A-4147-A177-3AD203B41FA5}">
                      <a16:colId xmlns:a16="http://schemas.microsoft.com/office/drawing/2014/main" val="265740800"/>
                    </a:ext>
                  </a:extLst>
                </a:gridCol>
                <a:gridCol w="2393279">
                  <a:extLst>
                    <a:ext uri="{9D8B030D-6E8A-4147-A177-3AD203B41FA5}">
                      <a16:colId xmlns:a16="http://schemas.microsoft.com/office/drawing/2014/main" val="3114621696"/>
                    </a:ext>
                  </a:extLst>
                </a:gridCol>
                <a:gridCol w="2655434">
                  <a:extLst>
                    <a:ext uri="{9D8B030D-6E8A-4147-A177-3AD203B41FA5}">
                      <a16:colId xmlns:a16="http://schemas.microsoft.com/office/drawing/2014/main" val="4248183316"/>
                    </a:ext>
                  </a:extLst>
                </a:gridCol>
                <a:gridCol w="4214490">
                  <a:extLst>
                    <a:ext uri="{9D8B030D-6E8A-4147-A177-3AD203B41FA5}">
                      <a16:colId xmlns:a16="http://schemas.microsoft.com/office/drawing/2014/main" val="4128842265"/>
                    </a:ext>
                  </a:extLst>
                </a:gridCol>
              </a:tblGrid>
              <a:tr h="185420">
                <a:tc rowSpan="2">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kumimoji="1" lang="ja-JP" altLang="en-US" b="0" dirty="0" smtClean="0"/>
                        <a:t>業績評価</a:t>
                      </a:r>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hMerge="1">
                  <a:txBody>
                    <a:bodyPr/>
                    <a:lstStyle/>
                    <a:p>
                      <a:endParaRPr kumimoji="1" lang="ja-JP" altLang="en-US" dirty="0"/>
                    </a:p>
                  </a:txBody>
                  <a:tcPr/>
                </a:tc>
                <a:tc rowSpan="2">
                  <a:txBody>
                    <a:bodyPr/>
                    <a:lstStyle/>
                    <a:p>
                      <a:pPr algn="ctr"/>
                      <a:r>
                        <a:rPr kumimoji="1" lang="ja-JP" altLang="en-US" b="0" dirty="0" smtClean="0"/>
                        <a:t>能力評価</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715830"/>
                  </a:ext>
                </a:extLst>
              </a:tr>
              <a:tr h="185420">
                <a:tc vMerge="1">
                  <a:txBody>
                    <a:bodyPr/>
                    <a:lstStyle/>
                    <a:p>
                      <a:endParaRPr kumimoji="1" lang="ja-JP" altLang="en-US"/>
                    </a:p>
                  </a:txBody>
                  <a:tcPr/>
                </a:tc>
                <a:tc>
                  <a:txBody>
                    <a:bodyPr/>
                    <a:lstStyle/>
                    <a:p>
                      <a:pPr algn="ctr"/>
                      <a:r>
                        <a:rPr kumimoji="1" lang="ja-JP" altLang="en-US" b="0" dirty="0" smtClean="0"/>
                        <a:t>上期</a:t>
                      </a:r>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kumimoji="1" lang="ja-JP" altLang="en-US" b="0" dirty="0" smtClean="0"/>
                        <a:t>下期</a:t>
                      </a:r>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vMerge="1">
                  <a:txBody>
                    <a:bodyPr/>
                    <a:lstStyle/>
                    <a:p>
                      <a:endParaRPr kumimoji="1" lang="ja-JP" altLang="en-US"/>
                    </a:p>
                  </a:txBody>
                  <a:tcPr/>
                </a:tc>
                <a:extLst>
                  <a:ext uri="{0D108BD9-81ED-4DB2-BD59-A6C34878D82A}">
                    <a16:rowId xmlns:a16="http://schemas.microsoft.com/office/drawing/2014/main" val="1789298133"/>
                  </a:ext>
                </a:extLst>
              </a:tr>
              <a:tr h="185420">
                <a:tc>
                  <a:txBody>
                    <a:bodyPr/>
                    <a:lstStyle/>
                    <a:p>
                      <a:pPr algn="ctr"/>
                      <a:r>
                        <a:rPr kumimoji="1" lang="ja-JP" altLang="en-US" dirty="0" smtClean="0"/>
                        <a:t>４月</a:t>
                      </a:r>
                      <a:endParaRPr kumimoji="1" lang="en-US" altLang="ja-JP"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29820"/>
                  </a:ext>
                </a:extLst>
              </a:tr>
              <a:tr h="185420">
                <a:tc>
                  <a:txBody>
                    <a:bodyPr/>
                    <a:lstStyle/>
                    <a:p>
                      <a:pPr algn="ctr"/>
                      <a:r>
                        <a:rPr kumimoji="1" lang="ja-JP" altLang="en-US" dirty="0" smtClean="0"/>
                        <a:t>５月</a:t>
                      </a:r>
                      <a:endParaRPr kumimoji="1" lang="en-US" altLang="ja-JP"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862032"/>
                  </a:ext>
                </a:extLst>
              </a:tr>
              <a:tr h="185420">
                <a:tc>
                  <a:txBody>
                    <a:bodyPr/>
                    <a:lstStyle/>
                    <a:p>
                      <a:pPr algn="ctr"/>
                      <a:r>
                        <a:rPr kumimoji="1" lang="ja-JP" altLang="en-US" dirty="0" smtClean="0"/>
                        <a:t>６月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10766"/>
                  </a:ext>
                </a:extLst>
              </a:tr>
              <a:tr h="185420">
                <a:tc>
                  <a:txBody>
                    <a:bodyPr/>
                    <a:lstStyle/>
                    <a:p>
                      <a:pPr algn="ctr"/>
                      <a:r>
                        <a:rPr kumimoji="1" lang="ja-JP" altLang="en-US" dirty="0" smtClean="0"/>
                        <a:t>７月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872805"/>
                  </a:ext>
                </a:extLst>
              </a:tr>
              <a:tr h="185420">
                <a:tc>
                  <a:txBody>
                    <a:bodyPr/>
                    <a:lstStyle/>
                    <a:p>
                      <a:pPr algn="ctr"/>
                      <a:r>
                        <a:rPr kumimoji="1" lang="ja-JP" altLang="en-US" dirty="0" smtClean="0"/>
                        <a:t>８月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4478405"/>
                  </a:ext>
                </a:extLst>
              </a:tr>
              <a:tr h="185420">
                <a:tc>
                  <a:txBody>
                    <a:bodyPr/>
                    <a:lstStyle/>
                    <a:p>
                      <a:pPr algn="ctr"/>
                      <a:r>
                        <a:rPr kumimoji="1" lang="ja-JP" altLang="en-US" dirty="0" smtClean="0"/>
                        <a:t>９月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7338359"/>
                  </a:ext>
                </a:extLst>
              </a:tr>
              <a:tr h="185420">
                <a:tc>
                  <a:txBody>
                    <a:bodyPr/>
                    <a:lstStyle/>
                    <a:p>
                      <a:pPr algn="ctr"/>
                      <a:r>
                        <a:rPr kumimoji="1" lang="ja-JP" altLang="en-US" dirty="0" smtClean="0"/>
                        <a:t>１０月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9410816"/>
                  </a:ext>
                </a:extLst>
              </a:tr>
              <a:tr h="185420">
                <a:tc>
                  <a:txBody>
                    <a:bodyPr/>
                    <a:lstStyle/>
                    <a:p>
                      <a:pPr algn="ctr"/>
                      <a:r>
                        <a:rPr kumimoji="1" lang="ja-JP" altLang="en-US" dirty="0" smtClean="0"/>
                        <a:t>１１月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260995"/>
                  </a:ext>
                </a:extLst>
              </a:tr>
              <a:tr h="185420">
                <a:tc>
                  <a:txBody>
                    <a:bodyPr/>
                    <a:lstStyle/>
                    <a:p>
                      <a:pPr algn="ctr"/>
                      <a:r>
                        <a:rPr kumimoji="1" lang="ja-JP" altLang="en-US" dirty="0" smtClean="0"/>
                        <a:t>１２月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6258145"/>
                  </a:ext>
                </a:extLst>
              </a:tr>
              <a:tr h="185420">
                <a:tc>
                  <a:txBody>
                    <a:bodyPr/>
                    <a:lstStyle/>
                    <a:p>
                      <a:pPr algn="ctr"/>
                      <a:r>
                        <a:rPr kumimoji="1" lang="ja-JP" altLang="en-US" dirty="0" smtClean="0"/>
                        <a:t>１月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9750190"/>
                  </a:ext>
                </a:extLst>
              </a:tr>
              <a:tr h="185420">
                <a:tc>
                  <a:txBody>
                    <a:bodyPr/>
                    <a:lstStyle/>
                    <a:p>
                      <a:pPr algn="ctr"/>
                      <a:r>
                        <a:rPr kumimoji="1" lang="ja-JP" altLang="en-US" dirty="0" smtClean="0"/>
                        <a:t>２月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703327"/>
                  </a:ext>
                </a:extLst>
              </a:tr>
              <a:tr h="185420">
                <a:tc>
                  <a:txBody>
                    <a:bodyPr/>
                    <a:lstStyle/>
                    <a:p>
                      <a:pPr algn="ctr"/>
                      <a:r>
                        <a:rPr kumimoji="1" lang="ja-JP" altLang="en-US" dirty="0" smtClean="0"/>
                        <a:t>３月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098408"/>
                  </a:ext>
                </a:extLst>
              </a:tr>
            </a:tbl>
          </a:graphicData>
        </a:graphic>
      </p:graphicFrame>
      <p:sp>
        <p:nvSpPr>
          <p:cNvPr id="5" name="上下矢印 4"/>
          <p:cNvSpPr/>
          <p:nvPr/>
        </p:nvSpPr>
        <p:spPr>
          <a:xfrm>
            <a:off x="2479775" y="1760613"/>
            <a:ext cx="378137" cy="2171634"/>
          </a:xfrm>
          <a:prstGeom prst="upDownArrow">
            <a:avLst>
              <a:gd name="adj1" fmla="val 58823"/>
              <a:gd name="adj2" fmla="val 514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評価期間</a:t>
            </a:r>
            <a:endParaRPr kumimoji="1" lang="ja-JP" altLang="en-US" sz="1400" dirty="0">
              <a:solidFill>
                <a:schemeClr val="tx1"/>
              </a:solidFill>
            </a:endParaRPr>
          </a:p>
        </p:txBody>
      </p:sp>
      <p:sp>
        <p:nvSpPr>
          <p:cNvPr id="8" name="上下矢印 7"/>
          <p:cNvSpPr/>
          <p:nvPr/>
        </p:nvSpPr>
        <p:spPr>
          <a:xfrm>
            <a:off x="4889327" y="3959834"/>
            <a:ext cx="378137" cy="2171634"/>
          </a:xfrm>
          <a:prstGeom prst="upDownArrow">
            <a:avLst>
              <a:gd name="adj1" fmla="val 58823"/>
              <a:gd name="adj2" fmla="val 514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評価期間</a:t>
            </a:r>
            <a:endParaRPr kumimoji="1" lang="ja-JP" altLang="en-US" sz="1400" dirty="0">
              <a:solidFill>
                <a:schemeClr val="tx1"/>
              </a:solidFill>
            </a:endParaRPr>
          </a:p>
        </p:txBody>
      </p:sp>
      <p:sp>
        <p:nvSpPr>
          <p:cNvPr id="6" name="下矢印 5"/>
          <p:cNvSpPr/>
          <p:nvPr/>
        </p:nvSpPr>
        <p:spPr>
          <a:xfrm>
            <a:off x="8040688" y="3966609"/>
            <a:ext cx="398761" cy="2171634"/>
          </a:xfrm>
          <a:prstGeom prst="down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評価期間</a:t>
            </a:r>
            <a:endParaRPr kumimoji="1" lang="ja-JP" altLang="en-US" sz="1400" dirty="0">
              <a:solidFill>
                <a:schemeClr val="tx1"/>
              </a:solidFill>
            </a:endParaRPr>
          </a:p>
        </p:txBody>
      </p:sp>
      <p:sp>
        <p:nvSpPr>
          <p:cNvPr id="11" name="下矢印 10"/>
          <p:cNvSpPr/>
          <p:nvPr/>
        </p:nvSpPr>
        <p:spPr>
          <a:xfrm>
            <a:off x="8040688" y="1775732"/>
            <a:ext cx="398761" cy="2171634"/>
          </a:xfrm>
          <a:prstGeom prst="down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評価期間</a:t>
            </a:r>
            <a:endParaRPr kumimoji="1" lang="ja-JP" altLang="en-US" sz="1400" dirty="0">
              <a:solidFill>
                <a:schemeClr val="tx1"/>
              </a:solidFill>
            </a:endParaRPr>
          </a:p>
        </p:txBody>
      </p:sp>
      <p:sp>
        <p:nvSpPr>
          <p:cNvPr id="10" name="四角形吹き出し 9"/>
          <p:cNvSpPr/>
          <p:nvPr/>
        </p:nvSpPr>
        <p:spPr>
          <a:xfrm>
            <a:off x="8318151" y="1775732"/>
            <a:ext cx="1251285" cy="254382"/>
          </a:xfrm>
          <a:prstGeom prst="wedgeRectCallout">
            <a:avLst>
              <a:gd name="adj1" fmla="val -52957"/>
              <a:gd name="adj2" fmla="val 108214"/>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前年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から</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13" name="四角形吹き出し 12"/>
          <p:cNvSpPr/>
          <p:nvPr/>
        </p:nvSpPr>
        <p:spPr>
          <a:xfrm>
            <a:off x="8402373" y="5405906"/>
            <a:ext cx="1306288" cy="313261"/>
          </a:xfrm>
          <a:prstGeom prst="wedgeRectCallout">
            <a:avLst>
              <a:gd name="adj1" fmla="val -61014"/>
              <a:gd name="adj2" fmla="val -4569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翌年</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9</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月末まで</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12" name="角丸四角形 11"/>
          <p:cNvSpPr/>
          <p:nvPr/>
        </p:nvSpPr>
        <p:spPr>
          <a:xfrm>
            <a:off x="4136725" y="1833889"/>
            <a:ext cx="1384249" cy="49662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目標設定</a:t>
            </a:r>
            <a:endParaRPr kumimoji="1" lang="en-US" altLang="ja-JP" sz="1400" dirty="0" smtClean="0">
              <a:solidFill>
                <a:schemeClr val="tx1"/>
              </a:solidFill>
            </a:endParaRPr>
          </a:p>
          <a:p>
            <a:pPr algn="ctr"/>
            <a:r>
              <a:rPr kumimoji="1" lang="ja-JP" altLang="en-US" sz="1400" dirty="0" smtClean="0">
                <a:solidFill>
                  <a:schemeClr val="tx1"/>
                </a:solidFill>
              </a:rPr>
              <a:t>（上期・下期）</a:t>
            </a:r>
            <a:endParaRPr kumimoji="1" lang="ja-JP" altLang="en-US" sz="1400" dirty="0">
              <a:solidFill>
                <a:schemeClr val="tx1"/>
              </a:solidFill>
            </a:endParaRPr>
          </a:p>
        </p:txBody>
      </p:sp>
      <p:sp>
        <p:nvSpPr>
          <p:cNvPr id="14" name="正方形/長方形 13"/>
          <p:cNvSpPr/>
          <p:nvPr/>
        </p:nvSpPr>
        <p:spPr>
          <a:xfrm>
            <a:off x="2846749" y="2472043"/>
            <a:ext cx="1340661" cy="268132"/>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期首面談</a:t>
            </a:r>
            <a:endParaRPr kumimoji="1" lang="ja-JP" altLang="en-US" sz="1400" dirty="0">
              <a:solidFill>
                <a:schemeClr val="tx1"/>
              </a:solidFill>
            </a:endParaRPr>
          </a:p>
        </p:txBody>
      </p:sp>
      <p:sp>
        <p:nvSpPr>
          <p:cNvPr id="16" name="四角形吹き出し 15"/>
          <p:cNvSpPr/>
          <p:nvPr/>
        </p:nvSpPr>
        <p:spPr>
          <a:xfrm>
            <a:off x="4381361" y="2485793"/>
            <a:ext cx="1251285" cy="254382"/>
          </a:xfrm>
          <a:prstGeom prst="wedgeRectCallout">
            <a:avLst>
              <a:gd name="adj1" fmla="val -69990"/>
              <a:gd name="adj2" fmla="val 19025"/>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6/15</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までに</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17" name="正方形/長方形 16"/>
          <p:cNvSpPr/>
          <p:nvPr/>
        </p:nvSpPr>
        <p:spPr>
          <a:xfrm>
            <a:off x="3528189" y="3959834"/>
            <a:ext cx="1217075" cy="279617"/>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期末面談</a:t>
            </a:r>
            <a:endParaRPr kumimoji="1" lang="ja-JP" altLang="en-US" sz="1400" dirty="0">
              <a:solidFill>
                <a:schemeClr val="tx1"/>
              </a:solidFill>
            </a:endParaRPr>
          </a:p>
        </p:txBody>
      </p:sp>
      <p:sp>
        <p:nvSpPr>
          <p:cNvPr id="18" name="四角形吹き出し 17"/>
          <p:cNvSpPr/>
          <p:nvPr/>
        </p:nvSpPr>
        <p:spPr>
          <a:xfrm>
            <a:off x="3517080" y="4312709"/>
            <a:ext cx="1239291" cy="258979"/>
          </a:xfrm>
          <a:prstGeom prst="wedgeRectCallout">
            <a:avLst>
              <a:gd name="adj1" fmla="val 3088"/>
              <a:gd name="adj2" fmla="val -86381"/>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月末までに</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19" name="角丸四角形 18"/>
          <p:cNvSpPr/>
          <p:nvPr/>
        </p:nvSpPr>
        <p:spPr>
          <a:xfrm>
            <a:off x="5472830" y="3959834"/>
            <a:ext cx="1495033" cy="41776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下期目標の修正</a:t>
            </a:r>
            <a:endParaRPr kumimoji="1" lang="en-US" altLang="ja-JP" sz="1400" dirty="0" smtClean="0">
              <a:solidFill>
                <a:schemeClr val="tx1"/>
              </a:solidFill>
            </a:endParaRPr>
          </a:p>
          <a:p>
            <a:pPr algn="ctr"/>
            <a:r>
              <a:rPr kumimoji="1" lang="ja-JP" altLang="en-US" sz="1400" dirty="0" smtClean="0">
                <a:solidFill>
                  <a:schemeClr val="tx1"/>
                </a:solidFill>
              </a:rPr>
              <a:t>（必要</a:t>
            </a:r>
            <a:r>
              <a:rPr kumimoji="1" lang="ja-JP" altLang="en-US" sz="1400" dirty="0">
                <a:solidFill>
                  <a:schemeClr val="tx1"/>
                </a:solidFill>
              </a:rPr>
              <a:t>に</a:t>
            </a:r>
            <a:r>
              <a:rPr kumimoji="1" lang="ja-JP" altLang="en-US" sz="1400" dirty="0" smtClean="0">
                <a:solidFill>
                  <a:schemeClr val="tx1"/>
                </a:solidFill>
              </a:rPr>
              <a:t>応じ）</a:t>
            </a:r>
            <a:endParaRPr kumimoji="1" lang="ja-JP" altLang="en-US" sz="1400" dirty="0">
              <a:solidFill>
                <a:schemeClr val="tx1"/>
              </a:solidFill>
            </a:endParaRPr>
          </a:p>
        </p:txBody>
      </p:sp>
      <p:sp>
        <p:nvSpPr>
          <p:cNvPr id="20" name="正方形/長方形 19"/>
          <p:cNvSpPr/>
          <p:nvPr/>
        </p:nvSpPr>
        <p:spPr>
          <a:xfrm>
            <a:off x="6193577" y="5762931"/>
            <a:ext cx="1231043" cy="291058"/>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期末面談</a:t>
            </a:r>
            <a:endParaRPr kumimoji="1" lang="ja-JP" altLang="en-US" sz="1400" dirty="0">
              <a:solidFill>
                <a:schemeClr val="tx1"/>
              </a:solidFill>
            </a:endParaRPr>
          </a:p>
        </p:txBody>
      </p:sp>
      <p:sp>
        <p:nvSpPr>
          <p:cNvPr id="21" name="四角形吹き出し 20"/>
          <p:cNvSpPr/>
          <p:nvPr/>
        </p:nvSpPr>
        <p:spPr>
          <a:xfrm>
            <a:off x="6100521" y="5399195"/>
            <a:ext cx="1251285" cy="254382"/>
          </a:xfrm>
          <a:prstGeom prst="wedgeRectCallout">
            <a:avLst>
              <a:gd name="adj1" fmla="val 11879"/>
              <a:gd name="adj2" fmla="val 113620"/>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月末までに</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22" name="正方形/長方形 21"/>
          <p:cNvSpPr/>
          <p:nvPr/>
        </p:nvSpPr>
        <p:spPr>
          <a:xfrm>
            <a:off x="9655517" y="3959195"/>
            <a:ext cx="1284894" cy="268131"/>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期末面談</a:t>
            </a:r>
            <a:endParaRPr kumimoji="1" lang="ja-JP" altLang="en-US" sz="1400" dirty="0">
              <a:solidFill>
                <a:schemeClr val="tx1"/>
              </a:solidFill>
            </a:endParaRPr>
          </a:p>
        </p:txBody>
      </p:sp>
      <p:sp>
        <p:nvSpPr>
          <p:cNvPr id="23" name="四角形吹き出し 22"/>
          <p:cNvSpPr/>
          <p:nvPr/>
        </p:nvSpPr>
        <p:spPr>
          <a:xfrm>
            <a:off x="9961388" y="4304214"/>
            <a:ext cx="1251285" cy="254382"/>
          </a:xfrm>
          <a:prstGeom prst="wedgeRectCallout">
            <a:avLst>
              <a:gd name="adj1" fmla="val 3637"/>
              <a:gd name="adj2" fmla="val -94489"/>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月末までに</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15" name="右矢印吹き出し 14"/>
          <p:cNvSpPr/>
          <p:nvPr/>
        </p:nvSpPr>
        <p:spPr>
          <a:xfrm>
            <a:off x="2499836" y="3959834"/>
            <a:ext cx="996903" cy="311660"/>
          </a:xfrm>
          <a:prstGeom prst="rightArrowCallout">
            <a:avLst>
              <a:gd name="adj1" fmla="val 25000"/>
              <a:gd name="adj2" fmla="val 25000"/>
              <a:gd name="adj3" fmla="val 25000"/>
              <a:gd name="adj4" fmla="val 84287"/>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評価</a:t>
            </a:r>
            <a:endParaRPr kumimoji="1" lang="ja-JP" altLang="en-US" sz="1600" dirty="0">
              <a:solidFill>
                <a:schemeClr val="tx1"/>
              </a:solidFill>
            </a:endParaRPr>
          </a:p>
        </p:txBody>
      </p:sp>
      <p:sp>
        <p:nvSpPr>
          <p:cNvPr id="26" name="右矢印吹き出し 25"/>
          <p:cNvSpPr/>
          <p:nvPr/>
        </p:nvSpPr>
        <p:spPr>
          <a:xfrm>
            <a:off x="5195674" y="5773807"/>
            <a:ext cx="996903" cy="311660"/>
          </a:xfrm>
          <a:prstGeom prst="rightArrowCallout">
            <a:avLst>
              <a:gd name="adj1" fmla="val 25000"/>
              <a:gd name="adj2" fmla="val 25000"/>
              <a:gd name="adj3" fmla="val 25000"/>
              <a:gd name="adj4" fmla="val 84287"/>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評価</a:t>
            </a:r>
            <a:endParaRPr kumimoji="1" lang="ja-JP" altLang="en-US" sz="1600" dirty="0">
              <a:solidFill>
                <a:schemeClr val="tx1"/>
              </a:solidFill>
            </a:endParaRPr>
          </a:p>
        </p:txBody>
      </p:sp>
      <p:sp>
        <p:nvSpPr>
          <p:cNvPr id="27" name="右矢印吹き出し 26"/>
          <p:cNvSpPr/>
          <p:nvPr/>
        </p:nvSpPr>
        <p:spPr>
          <a:xfrm>
            <a:off x="8643220" y="3952320"/>
            <a:ext cx="996903" cy="311660"/>
          </a:xfrm>
          <a:prstGeom prst="rightArrowCallout">
            <a:avLst>
              <a:gd name="adj1" fmla="val 25000"/>
              <a:gd name="adj2" fmla="val 25000"/>
              <a:gd name="adj3" fmla="val 25000"/>
              <a:gd name="adj4" fmla="val 84287"/>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評価</a:t>
            </a:r>
            <a:endParaRPr kumimoji="1" lang="ja-JP" altLang="en-US" sz="1600" dirty="0">
              <a:solidFill>
                <a:schemeClr val="tx1"/>
              </a:solidFill>
            </a:endParaRPr>
          </a:p>
        </p:txBody>
      </p:sp>
      <p:sp>
        <p:nvSpPr>
          <p:cNvPr id="28" name="四角形吹き出し 27"/>
          <p:cNvSpPr/>
          <p:nvPr/>
        </p:nvSpPr>
        <p:spPr>
          <a:xfrm>
            <a:off x="8620544" y="3317647"/>
            <a:ext cx="2039157" cy="497622"/>
          </a:xfrm>
          <a:prstGeom prst="wedgeRectCallout">
            <a:avLst>
              <a:gd name="adj1" fmla="val -14109"/>
              <a:gd name="adj2" fmla="val 83334"/>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前年度</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3</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月末の仮評価を踏まえて評価</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24" name="正方形/長方形 23"/>
          <p:cNvSpPr/>
          <p:nvPr/>
        </p:nvSpPr>
        <p:spPr>
          <a:xfrm>
            <a:off x="8547516" y="5863093"/>
            <a:ext cx="2216002" cy="275150"/>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10/1</a:t>
            </a:r>
            <a:r>
              <a:rPr kumimoji="1" lang="ja-JP" altLang="en-US" sz="1400" dirty="0" smtClean="0">
                <a:solidFill>
                  <a:schemeClr val="tx1"/>
                </a:solidFill>
              </a:rPr>
              <a:t>～</a:t>
            </a:r>
            <a:r>
              <a:rPr kumimoji="1" lang="en-US" altLang="ja-JP" sz="1400" dirty="0" smtClean="0">
                <a:solidFill>
                  <a:schemeClr val="tx1"/>
                </a:solidFill>
              </a:rPr>
              <a:t>3</a:t>
            </a:r>
            <a:r>
              <a:rPr kumimoji="1" lang="ja-JP" altLang="en-US" sz="1400" dirty="0" smtClean="0">
                <a:solidFill>
                  <a:schemeClr val="tx1"/>
                </a:solidFill>
              </a:rPr>
              <a:t>月末までの仮評価</a:t>
            </a:r>
            <a:endParaRPr kumimoji="1" lang="ja-JP" altLang="en-US" sz="1400" dirty="0">
              <a:solidFill>
                <a:schemeClr val="tx1"/>
              </a:solidFill>
            </a:endParaRPr>
          </a:p>
        </p:txBody>
      </p:sp>
      <p:sp>
        <p:nvSpPr>
          <p:cNvPr id="29" name="正方形/長方形 28"/>
          <p:cNvSpPr/>
          <p:nvPr/>
        </p:nvSpPr>
        <p:spPr>
          <a:xfrm>
            <a:off x="151254" y="584422"/>
            <a:ext cx="4036156"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年間スケジュール</a:t>
            </a:r>
            <a:endParaRPr kumimoji="1" lang="ja-JP" altLang="en-US" sz="2400" dirty="0">
              <a:solidFill>
                <a:schemeClr val="tx1"/>
              </a:solidFill>
            </a:endParaRPr>
          </a:p>
        </p:txBody>
      </p:sp>
      <p:sp>
        <p:nvSpPr>
          <p:cNvPr id="30"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人事評価制度の仕組み　５</a:t>
            </a:r>
            <a:endParaRPr lang="ja-JP" altLang="en-US" sz="2800" b="1" u="sng" dirty="0"/>
          </a:p>
        </p:txBody>
      </p:sp>
      <p:sp>
        <p:nvSpPr>
          <p:cNvPr id="2" name="角丸四角形 1"/>
          <p:cNvSpPr/>
          <p:nvPr/>
        </p:nvSpPr>
        <p:spPr>
          <a:xfrm>
            <a:off x="6235589" y="3511371"/>
            <a:ext cx="1741390" cy="29563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併せて実施</a:t>
            </a:r>
            <a:endParaRPr kumimoji="1" lang="ja-JP" altLang="en-US" dirty="0">
              <a:solidFill>
                <a:schemeClr val="tx1"/>
              </a:solidFill>
            </a:endParaRPr>
          </a:p>
        </p:txBody>
      </p:sp>
      <p:cxnSp>
        <p:nvCxnSpPr>
          <p:cNvPr id="7" name="直線矢印コネクタ 6"/>
          <p:cNvCxnSpPr>
            <a:stCxn id="2" idx="1"/>
          </p:cNvCxnSpPr>
          <p:nvPr/>
        </p:nvCxnSpPr>
        <p:spPr>
          <a:xfrm flipH="1">
            <a:off x="4642315" y="3659188"/>
            <a:ext cx="1593274" cy="2438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 idx="3"/>
          </p:cNvCxnSpPr>
          <p:nvPr/>
        </p:nvCxnSpPr>
        <p:spPr>
          <a:xfrm>
            <a:off x="7976979" y="3659188"/>
            <a:ext cx="1731682" cy="2426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3717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表 28"/>
          <p:cNvGraphicFramePr>
            <a:graphicFrameLocks noGrp="1"/>
          </p:cNvGraphicFramePr>
          <p:nvPr>
            <p:extLst>
              <p:ext uri="{D42A27DB-BD31-4B8C-83A1-F6EECF244321}">
                <p14:modId xmlns:p14="http://schemas.microsoft.com/office/powerpoint/2010/main" val="1859334860"/>
              </p:ext>
            </p:extLst>
          </p:nvPr>
        </p:nvGraphicFramePr>
        <p:xfrm>
          <a:off x="6183849" y="1350349"/>
          <a:ext cx="5524605" cy="4769943"/>
        </p:xfrm>
        <a:graphic>
          <a:graphicData uri="http://schemas.openxmlformats.org/drawingml/2006/table">
            <a:tbl>
              <a:tblPr firstRow="1" bandRow="1">
                <a:tableStyleId>{22838BEF-8BB2-4498-84A7-C5851F593DF1}</a:tableStyleId>
              </a:tblPr>
              <a:tblGrid>
                <a:gridCol w="931971">
                  <a:extLst>
                    <a:ext uri="{9D8B030D-6E8A-4147-A177-3AD203B41FA5}">
                      <a16:colId xmlns:a16="http://schemas.microsoft.com/office/drawing/2014/main" val="265740800"/>
                    </a:ext>
                  </a:extLst>
                </a:gridCol>
                <a:gridCol w="4592634">
                  <a:extLst>
                    <a:ext uri="{9D8B030D-6E8A-4147-A177-3AD203B41FA5}">
                      <a16:colId xmlns:a16="http://schemas.microsoft.com/office/drawing/2014/main" val="4128842265"/>
                    </a:ext>
                  </a:extLst>
                </a:gridCol>
              </a:tblGrid>
              <a:tr h="37084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b="0" dirty="0" smtClean="0"/>
                        <a:t>能力評価</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715830"/>
                  </a:ext>
                </a:extLst>
              </a:tr>
              <a:tr h="185420">
                <a:tc>
                  <a:txBody>
                    <a:bodyPr/>
                    <a:lstStyle/>
                    <a:p>
                      <a:pPr algn="ctr"/>
                      <a:r>
                        <a:rPr kumimoji="1" lang="ja-JP" altLang="en-US" dirty="0" smtClean="0"/>
                        <a:t>４月</a:t>
                      </a:r>
                      <a:endParaRPr kumimoji="1" lang="en-US" altLang="ja-JP"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29820"/>
                  </a:ext>
                </a:extLst>
              </a:tr>
              <a:tr h="185420">
                <a:tc>
                  <a:txBody>
                    <a:bodyPr/>
                    <a:lstStyle/>
                    <a:p>
                      <a:pPr algn="ctr"/>
                      <a:r>
                        <a:rPr kumimoji="1" lang="ja-JP" altLang="en-US" dirty="0" smtClean="0"/>
                        <a:t>５月</a:t>
                      </a:r>
                      <a:endParaRPr kumimoji="1" lang="en-US" altLang="ja-JP"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862032"/>
                  </a:ext>
                </a:extLst>
              </a:tr>
              <a:tr h="185420">
                <a:tc>
                  <a:txBody>
                    <a:bodyPr/>
                    <a:lstStyle/>
                    <a:p>
                      <a:pPr algn="ctr"/>
                      <a:r>
                        <a:rPr kumimoji="1" lang="ja-JP" altLang="en-US" dirty="0" smtClean="0"/>
                        <a:t>６月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10766"/>
                  </a:ext>
                </a:extLst>
              </a:tr>
              <a:tr h="185420">
                <a:tc>
                  <a:txBody>
                    <a:bodyPr/>
                    <a:lstStyle/>
                    <a:p>
                      <a:pPr algn="ctr"/>
                      <a:r>
                        <a:rPr kumimoji="1" lang="ja-JP" altLang="en-US" dirty="0" smtClean="0"/>
                        <a:t>７月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872805"/>
                  </a:ext>
                </a:extLst>
              </a:tr>
              <a:tr h="185420">
                <a:tc>
                  <a:txBody>
                    <a:bodyPr/>
                    <a:lstStyle/>
                    <a:p>
                      <a:pPr algn="ctr"/>
                      <a:r>
                        <a:rPr kumimoji="1" lang="ja-JP" altLang="en-US" dirty="0" smtClean="0"/>
                        <a:t>８月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4478405"/>
                  </a:ext>
                </a:extLst>
              </a:tr>
              <a:tr h="185420">
                <a:tc>
                  <a:txBody>
                    <a:bodyPr/>
                    <a:lstStyle/>
                    <a:p>
                      <a:pPr algn="ctr"/>
                      <a:r>
                        <a:rPr kumimoji="1" lang="ja-JP" altLang="en-US" dirty="0" smtClean="0"/>
                        <a:t>９月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7338359"/>
                  </a:ext>
                </a:extLst>
              </a:tr>
              <a:tr h="185420">
                <a:tc>
                  <a:txBody>
                    <a:bodyPr/>
                    <a:lstStyle/>
                    <a:p>
                      <a:pPr algn="ctr"/>
                      <a:r>
                        <a:rPr kumimoji="1" lang="ja-JP" altLang="en-US" dirty="0" smtClean="0"/>
                        <a:t>１０月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9410816"/>
                  </a:ext>
                </a:extLst>
              </a:tr>
              <a:tr h="185420">
                <a:tc>
                  <a:txBody>
                    <a:bodyPr/>
                    <a:lstStyle/>
                    <a:p>
                      <a:pPr algn="ctr"/>
                      <a:r>
                        <a:rPr kumimoji="1" lang="ja-JP" altLang="en-US" dirty="0" smtClean="0"/>
                        <a:t>１１月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260995"/>
                  </a:ext>
                </a:extLst>
              </a:tr>
              <a:tr h="185420">
                <a:tc>
                  <a:txBody>
                    <a:bodyPr/>
                    <a:lstStyle/>
                    <a:p>
                      <a:pPr algn="ctr"/>
                      <a:r>
                        <a:rPr kumimoji="1" lang="ja-JP" altLang="en-US" dirty="0" smtClean="0"/>
                        <a:t>１２月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6258145"/>
                  </a:ext>
                </a:extLst>
              </a:tr>
              <a:tr h="185420">
                <a:tc>
                  <a:txBody>
                    <a:bodyPr/>
                    <a:lstStyle/>
                    <a:p>
                      <a:pPr algn="ctr"/>
                      <a:r>
                        <a:rPr kumimoji="1" lang="ja-JP" altLang="en-US" dirty="0" smtClean="0"/>
                        <a:t>１月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9750190"/>
                  </a:ext>
                </a:extLst>
              </a:tr>
              <a:tr h="375743">
                <a:tc>
                  <a:txBody>
                    <a:bodyPr/>
                    <a:lstStyle/>
                    <a:p>
                      <a:pPr algn="ctr"/>
                      <a:r>
                        <a:rPr kumimoji="1" lang="ja-JP" altLang="en-US" dirty="0" smtClean="0"/>
                        <a:t>２月</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703327"/>
                  </a:ext>
                </a:extLst>
              </a:tr>
              <a:tr h="185420">
                <a:tc>
                  <a:txBody>
                    <a:bodyPr/>
                    <a:lstStyle/>
                    <a:p>
                      <a:pPr algn="ctr"/>
                      <a:r>
                        <a:rPr kumimoji="1" lang="ja-JP" altLang="en-US" dirty="0" smtClean="0"/>
                        <a:t>３月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098408"/>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2392723870"/>
              </p:ext>
            </p:extLst>
          </p:nvPr>
        </p:nvGraphicFramePr>
        <p:xfrm>
          <a:off x="522263" y="1339364"/>
          <a:ext cx="5353447" cy="4759960"/>
        </p:xfrm>
        <a:graphic>
          <a:graphicData uri="http://schemas.openxmlformats.org/drawingml/2006/table">
            <a:tbl>
              <a:tblPr firstRow="1" bandRow="1">
                <a:tableStyleId>{22838BEF-8BB2-4498-84A7-C5851F593DF1}</a:tableStyleId>
              </a:tblPr>
              <a:tblGrid>
                <a:gridCol w="976528">
                  <a:extLst>
                    <a:ext uri="{9D8B030D-6E8A-4147-A177-3AD203B41FA5}">
                      <a16:colId xmlns:a16="http://schemas.microsoft.com/office/drawing/2014/main" val="265740800"/>
                    </a:ext>
                  </a:extLst>
                </a:gridCol>
                <a:gridCol w="4376919">
                  <a:extLst>
                    <a:ext uri="{9D8B030D-6E8A-4147-A177-3AD203B41FA5}">
                      <a16:colId xmlns:a16="http://schemas.microsoft.com/office/drawing/2014/main" val="4128842265"/>
                    </a:ext>
                  </a:extLst>
                </a:gridCol>
              </a:tblGrid>
              <a:tr h="37084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b="0" dirty="0" smtClean="0"/>
                        <a:t>能力評価</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715830"/>
                  </a:ext>
                </a:extLst>
              </a:tr>
              <a:tr h="185420">
                <a:tc>
                  <a:txBody>
                    <a:bodyPr/>
                    <a:lstStyle/>
                    <a:p>
                      <a:pPr algn="ctr"/>
                      <a:r>
                        <a:rPr kumimoji="1" lang="ja-JP" altLang="en-US" dirty="0" smtClean="0"/>
                        <a:t>４月</a:t>
                      </a:r>
                      <a:endParaRPr kumimoji="1" lang="en-US" altLang="ja-JP"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29820"/>
                  </a:ext>
                </a:extLst>
              </a:tr>
              <a:tr h="185420">
                <a:tc>
                  <a:txBody>
                    <a:bodyPr/>
                    <a:lstStyle/>
                    <a:p>
                      <a:pPr algn="ctr"/>
                      <a:r>
                        <a:rPr kumimoji="1" lang="ja-JP" altLang="en-US" dirty="0" smtClean="0"/>
                        <a:t>５月</a:t>
                      </a:r>
                      <a:endParaRPr kumimoji="1" lang="en-US" altLang="ja-JP"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862032"/>
                  </a:ext>
                </a:extLst>
              </a:tr>
              <a:tr h="185420">
                <a:tc>
                  <a:txBody>
                    <a:bodyPr/>
                    <a:lstStyle/>
                    <a:p>
                      <a:pPr algn="ctr"/>
                      <a:r>
                        <a:rPr kumimoji="1" lang="ja-JP" altLang="en-US" dirty="0" smtClean="0"/>
                        <a:t>６月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10766"/>
                  </a:ext>
                </a:extLst>
              </a:tr>
              <a:tr h="185420">
                <a:tc>
                  <a:txBody>
                    <a:bodyPr/>
                    <a:lstStyle/>
                    <a:p>
                      <a:pPr algn="ctr"/>
                      <a:r>
                        <a:rPr kumimoji="1" lang="ja-JP" altLang="en-US" dirty="0" smtClean="0"/>
                        <a:t>７月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872805"/>
                  </a:ext>
                </a:extLst>
              </a:tr>
              <a:tr h="185420">
                <a:tc>
                  <a:txBody>
                    <a:bodyPr/>
                    <a:lstStyle/>
                    <a:p>
                      <a:pPr algn="ctr"/>
                      <a:r>
                        <a:rPr kumimoji="1" lang="ja-JP" altLang="en-US" dirty="0" smtClean="0"/>
                        <a:t>８月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4478405"/>
                  </a:ext>
                </a:extLst>
              </a:tr>
              <a:tr h="185420">
                <a:tc>
                  <a:txBody>
                    <a:bodyPr/>
                    <a:lstStyle/>
                    <a:p>
                      <a:pPr algn="ctr"/>
                      <a:r>
                        <a:rPr kumimoji="1" lang="ja-JP" altLang="en-US" dirty="0" smtClean="0"/>
                        <a:t>９月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7338359"/>
                  </a:ext>
                </a:extLst>
              </a:tr>
              <a:tr h="185420">
                <a:tc>
                  <a:txBody>
                    <a:bodyPr/>
                    <a:lstStyle/>
                    <a:p>
                      <a:pPr algn="ctr"/>
                      <a:r>
                        <a:rPr kumimoji="1" lang="ja-JP" altLang="en-US" dirty="0" smtClean="0"/>
                        <a:t>１０月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9410816"/>
                  </a:ext>
                </a:extLst>
              </a:tr>
              <a:tr h="185420">
                <a:tc>
                  <a:txBody>
                    <a:bodyPr/>
                    <a:lstStyle/>
                    <a:p>
                      <a:pPr algn="ctr"/>
                      <a:r>
                        <a:rPr kumimoji="1" lang="ja-JP" altLang="en-US" dirty="0" smtClean="0"/>
                        <a:t>１１月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260995"/>
                  </a:ext>
                </a:extLst>
              </a:tr>
              <a:tr h="185420">
                <a:tc>
                  <a:txBody>
                    <a:bodyPr/>
                    <a:lstStyle/>
                    <a:p>
                      <a:pPr algn="ctr"/>
                      <a:r>
                        <a:rPr kumimoji="1" lang="ja-JP" altLang="en-US" dirty="0" smtClean="0"/>
                        <a:t>１２月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6258145"/>
                  </a:ext>
                </a:extLst>
              </a:tr>
              <a:tr h="185420">
                <a:tc>
                  <a:txBody>
                    <a:bodyPr/>
                    <a:lstStyle/>
                    <a:p>
                      <a:pPr algn="ctr"/>
                      <a:r>
                        <a:rPr kumimoji="1" lang="ja-JP" altLang="en-US" dirty="0" smtClean="0"/>
                        <a:t>１月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9750190"/>
                  </a:ext>
                </a:extLst>
              </a:tr>
              <a:tr h="185420">
                <a:tc>
                  <a:txBody>
                    <a:bodyPr/>
                    <a:lstStyle/>
                    <a:p>
                      <a:pPr algn="ctr"/>
                      <a:r>
                        <a:rPr kumimoji="1" lang="ja-JP" altLang="en-US" dirty="0" smtClean="0"/>
                        <a:t>２月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703327"/>
                  </a:ext>
                </a:extLst>
              </a:tr>
              <a:tr h="185420">
                <a:tc>
                  <a:txBody>
                    <a:bodyPr/>
                    <a:lstStyle/>
                    <a:p>
                      <a:pPr algn="ctr"/>
                      <a:r>
                        <a:rPr kumimoji="1" lang="ja-JP" altLang="en-US" dirty="0" smtClean="0"/>
                        <a:t>３月</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098408"/>
                  </a:ext>
                </a:extLst>
              </a:tr>
            </a:tbl>
          </a:graphicData>
        </a:graphic>
      </p:graphicFrame>
      <p:sp>
        <p:nvSpPr>
          <p:cNvPr id="22" name="正方形/長方形 21"/>
          <p:cNvSpPr/>
          <p:nvPr/>
        </p:nvSpPr>
        <p:spPr>
          <a:xfrm>
            <a:off x="4509304" y="3192761"/>
            <a:ext cx="1284894" cy="288757"/>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期末面談</a:t>
            </a:r>
            <a:endParaRPr kumimoji="1" lang="ja-JP" altLang="en-US" sz="1400" dirty="0">
              <a:solidFill>
                <a:schemeClr val="tx1"/>
              </a:solidFill>
            </a:endParaRPr>
          </a:p>
        </p:txBody>
      </p:sp>
      <p:sp>
        <p:nvSpPr>
          <p:cNvPr id="27" name="右矢印吹き出し 26"/>
          <p:cNvSpPr/>
          <p:nvPr/>
        </p:nvSpPr>
        <p:spPr>
          <a:xfrm>
            <a:off x="3468963" y="3169858"/>
            <a:ext cx="996903" cy="311660"/>
          </a:xfrm>
          <a:prstGeom prst="rightArrowCallout">
            <a:avLst>
              <a:gd name="adj1" fmla="val 25000"/>
              <a:gd name="adj2" fmla="val 25000"/>
              <a:gd name="adj3" fmla="val 25000"/>
              <a:gd name="adj4" fmla="val 84287"/>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評価</a:t>
            </a:r>
            <a:endParaRPr kumimoji="1" lang="ja-JP" altLang="en-US" sz="1600" dirty="0">
              <a:solidFill>
                <a:schemeClr val="tx1"/>
              </a:solidFill>
            </a:endParaRPr>
          </a:p>
        </p:txBody>
      </p:sp>
      <p:sp>
        <p:nvSpPr>
          <p:cNvPr id="24" name="正方形/長方形 23"/>
          <p:cNvSpPr/>
          <p:nvPr/>
        </p:nvSpPr>
        <p:spPr>
          <a:xfrm>
            <a:off x="2629503" y="5824174"/>
            <a:ext cx="2216002" cy="275150"/>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10/1</a:t>
            </a:r>
            <a:r>
              <a:rPr kumimoji="1" lang="ja-JP" altLang="en-US" sz="1400" dirty="0" smtClean="0">
                <a:solidFill>
                  <a:schemeClr val="tx1"/>
                </a:solidFill>
              </a:rPr>
              <a:t>～</a:t>
            </a:r>
            <a:r>
              <a:rPr kumimoji="1" lang="en-US" altLang="ja-JP" sz="1400" dirty="0" smtClean="0">
                <a:solidFill>
                  <a:schemeClr val="tx1"/>
                </a:solidFill>
              </a:rPr>
              <a:t>3</a:t>
            </a:r>
            <a:r>
              <a:rPr kumimoji="1" lang="ja-JP" altLang="en-US" sz="1400" dirty="0" smtClean="0">
                <a:solidFill>
                  <a:schemeClr val="tx1"/>
                </a:solidFill>
              </a:rPr>
              <a:t>月末までの仮評価</a:t>
            </a:r>
            <a:endParaRPr kumimoji="1" lang="ja-JP" altLang="en-US" sz="1400" dirty="0">
              <a:solidFill>
                <a:schemeClr val="tx1"/>
              </a:solidFill>
            </a:endParaRPr>
          </a:p>
        </p:txBody>
      </p:sp>
      <p:sp>
        <p:nvSpPr>
          <p:cNvPr id="30" name="テキスト ボックス 29"/>
          <p:cNvSpPr txBox="1"/>
          <p:nvPr/>
        </p:nvSpPr>
        <p:spPr>
          <a:xfrm>
            <a:off x="356802" y="1006036"/>
            <a:ext cx="5684368" cy="338554"/>
          </a:xfrm>
          <a:prstGeom prst="rect">
            <a:avLst/>
          </a:prstGeom>
          <a:noFill/>
        </p:spPr>
        <p:txBody>
          <a:bodyPr wrap="square" rtlCol="0">
            <a:spAutoFit/>
          </a:bodyPr>
          <a:lstStyle/>
          <a:p>
            <a:r>
              <a:rPr kumimoji="1" lang="ja-JP" altLang="en-US" sz="1600" dirty="0" smtClean="0"/>
              <a:t>（条件附採用期間が６月の者→養護教諭、栄養教諭、事務職員）</a:t>
            </a:r>
            <a:endParaRPr kumimoji="1" lang="ja-JP" altLang="en-US" sz="1600" dirty="0"/>
          </a:p>
        </p:txBody>
      </p:sp>
      <p:sp>
        <p:nvSpPr>
          <p:cNvPr id="31" name="テキスト ボックス 30"/>
          <p:cNvSpPr txBox="1"/>
          <p:nvPr/>
        </p:nvSpPr>
        <p:spPr>
          <a:xfrm>
            <a:off x="6913568" y="964368"/>
            <a:ext cx="4389241" cy="400110"/>
          </a:xfrm>
          <a:prstGeom prst="rect">
            <a:avLst/>
          </a:prstGeom>
          <a:noFill/>
        </p:spPr>
        <p:txBody>
          <a:bodyPr wrap="square" rtlCol="0">
            <a:spAutoFit/>
          </a:bodyPr>
          <a:lstStyle/>
          <a:p>
            <a:r>
              <a:rPr kumimoji="1" lang="ja-JP" altLang="en-US" sz="2000" dirty="0" smtClean="0"/>
              <a:t>（条件附採用期間が１年の者→教諭）</a:t>
            </a:r>
            <a:endParaRPr kumimoji="1" lang="ja-JP" altLang="en-US" sz="2000" dirty="0"/>
          </a:p>
        </p:txBody>
      </p:sp>
      <p:sp>
        <p:nvSpPr>
          <p:cNvPr id="7" name="正方形/長方形 6"/>
          <p:cNvSpPr/>
          <p:nvPr/>
        </p:nvSpPr>
        <p:spPr>
          <a:xfrm>
            <a:off x="1545960" y="3193156"/>
            <a:ext cx="1701609" cy="288757"/>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8/1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評価基準日</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32" name="下矢印 31"/>
          <p:cNvSpPr/>
          <p:nvPr/>
        </p:nvSpPr>
        <p:spPr>
          <a:xfrm>
            <a:off x="1706629" y="1720054"/>
            <a:ext cx="498451" cy="1472707"/>
          </a:xfrm>
          <a:prstGeom prst="down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条件評定評価期間</a:t>
            </a:r>
            <a:endParaRPr kumimoji="1" lang="ja-JP" altLang="en-US" sz="1200" dirty="0">
              <a:solidFill>
                <a:schemeClr val="tx1"/>
              </a:solidFill>
            </a:endParaRPr>
          </a:p>
        </p:txBody>
      </p:sp>
      <p:sp>
        <p:nvSpPr>
          <p:cNvPr id="33" name="下矢印 32"/>
          <p:cNvSpPr/>
          <p:nvPr/>
        </p:nvSpPr>
        <p:spPr>
          <a:xfrm>
            <a:off x="1731100" y="3927690"/>
            <a:ext cx="441001" cy="2171634"/>
          </a:xfrm>
          <a:prstGeom prst="down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評価期間</a:t>
            </a:r>
            <a:endParaRPr kumimoji="1" lang="ja-JP" altLang="en-US" sz="1400" dirty="0">
              <a:solidFill>
                <a:schemeClr val="tx1"/>
              </a:solidFill>
            </a:endParaRPr>
          </a:p>
        </p:txBody>
      </p:sp>
      <p:sp>
        <p:nvSpPr>
          <p:cNvPr id="34" name="正方形/長方形 33"/>
          <p:cNvSpPr/>
          <p:nvPr/>
        </p:nvSpPr>
        <p:spPr>
          <a:xfrm>
            <a:off x="2205080" y="3912658"/>
            <a:ext cx="1270426" cy="288757"/>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10/1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正式採用</a:t>
            </a:r>
          </a:p>
        </p:txBody>
      </p:sp>
      <p:sp>
        <p:nvSpPr>
          <p:cNvPr id="35" name="下矢印 34"/>
          <p:cNvSpPr/>
          <p:nvPr/>
        </p:nvSpPr>
        <p:spPr>
          <a:xfrm>
            <a:off x="7378418" y="1727570"/>
            <a:ext cx="572933" cy="4371754"/>
          </a:xfrm>
          <a:prstGeom prst="down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条件評定評価期間</a:t>
            </a:r>
            <a:endParaRPr kumimoji="1" lang="ja-JP" altLang="en-US" sz="1400" dirty="0">
              <a:solidFill>
                <a:schemeClr val="tx1"/>
              </a:solidFill>
            </a:endParaRPr>
          </a:p>
        </p:txBody>
      </p:sp>
      <p:sp>
        <p:nvSpPr>
          <p:cNvPr id="36" name="正方形/長方形 35"/>
          <p:cNvSpPr/>
          <p:nvPr/>
        </p:nvSpPr>
        <p:spPr>
          <a:xfrm>
            <a:off x="8070464" y="5380217"/>
            <a:ext cx="1358867" cy="288757"/>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a:t>
            </a: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smtClean="0">
                <a:solidFill>
                  <a:schemeClr val="tx1"/>
                </a:solidFill>
                <a:latin typeface="ＭＳ Ｐゴシック" panose="020B0600070205080204" pitchFamily="50" charset="-128"/>
                <a:ea typeface="ＭＳ Ｐゴシック" panose="020B0600070205080204" pitchFamily="50" charset="-128"/>
              </a:rPr>
              <a:t>評価基準日</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37" name="右矢印吹き出し 36"/>
          <p:cNvSpPr/>
          <p:nvPr/>
        </p:nvSpPr>
        <p:spPr>
          <a:xfrm>
            <a:off x="9571989" y="5380217"/>
            <a:ext cx="996903" cy="311660"/>
          </a:xfrm>
          <a:prstGeom prst="rightArrowCallout">
            <a:avLst>
              <a:gd name="adj1" fmla="val 25000"/>
              <a:gd name="adj2" fmla="val 25000"/>
              <a:gd name="adj3" fmla="val 25000"/>
              <a:gd name="adj4" fmla="val 84287"/>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評価</a:t>
            </a:r>
            <a:endParaRPr kumimoji="1" lang="ja-JP" altLang="en-US" sz="1600" dirty="0">
              <a:solidFill>
                <a:schemeClr val="tx1"/>
              </a:solidFill>
            </a:endParaRPr>
          </a:p>
        </p:txBody>
      </p:sp>
      <p:sp>
        <p:nvSpPr>
          <p:cNvPr id="38" name="正方形/長方形 37"/>
          <p:cNvSpPr/>
          <p:nvPr/>
        </p:nvSpPr>
        <p:spPr>
          <a:xfrm>
            <a:off x="10568892" y="5380217"/>
            <a:ext cx="1139562" cy="311660"/>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期末面談</a:t>
            </a:r>
            <a:endParaRPr kumimoji="1" lang="ja-JP" altLang="en-US" sz="1400" dirty="0">
              <a:solidFill>
                <a:schemeClr val="tx1"/>
              </a:solidFill>
            </a:endParaRPr>
          </a:p>
        </p:txBody>
      </p:sp>
      <p:sp>
        <p:nvSpPr>
          <p:cNvPr id="39" name="正方形/長方形 38"/>
          <p:cNvSpPr/>
          <p:nvPr/>
        </p:nvSpPr>
        <p:spPr>
          <a:xfrm>
            <a:off x="7218238" y="6128199"/>
            <a:ext cx="1270426" cy="288757"/>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latin typeface="ＭＳ Ｐゴシック" panose="020B0600070205080204" pitchFamily="50" charset="-128"/>
                <a:ea typeface="ＭＳ Ｐゴシック" panose="020B0600070205080204" pitchFamily="50" charset="-128"/>
              </a:rPr>
              <a:t>4/1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正式採用</a:t>
            </a:r>
          </a:p>
        </p:txBody>
      </p:sp>
      <p:sp>
        <p:nvSpPr>
          <p:cNvPr id="9" name="四角形吹き出し 8"/>
          <p:cNvSpPr/>
          <p:nvPr/>
        </p:nvSpPr>
        <p:spPr>
          <a:xfrm>
            <a:off x="2252846" y="1747572"/>
            <a:ext cx="3575098" cy="1175247"/>
          </a:xfrm>
          <a:prstGeom prst="wedgeRectCallout">
            <a:avLst>
              <a:gd name="adj1" fmla="val -25500"/>
              <a:gd name="adj2" fmla="val 81319"/>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　</a:t>
            </a:r>
            <a:r>
              <a:rPr kumimoji="1" lang="en-US" altLang="ja-JP" sz="1400" dirty="0" smtClean="0">
                <a:solidFill>
                  <a:schemeClr val="tx1"/>
                </a:solidFill>
              </a:rPr>
              <a:t>8/1</a:t>
            </a:r>
            <a:r>
              <a:rPr kumimoji="1" lang="ja-JP" altLang="en-US" sz="1400" dirty="0" err="1" smtClean="0">
                <a:solidFill>
                  <a:schemeClr val="tx1"/>
                </a:solidFill>
              </a:rPr>
              <a:t>までに</a:t>
            </a:r>
            <a:r>
              <a:rPr kumimoji="1" lang="ja-JP" altLang="en-US" sz="1400" dirty="0" smtClean="0">
                <a:solidFill>
                  <a:schemeClr val="tx1"/>
                </a:solidFill>
              </a:rPr>
              <a:t>勤務実績が</a:t>
            </a:r>
            <a:r>
              <a:rPr kumimoji="1" lang="en-US" altLang="ja-JP" sz="1400" dirty="0" smtClean="0">
                <a:solidFill>
                  <a:schemeClr val="tx1"/>
                </a:solidFill>
              </a:rPr>
              <a:t>90</a:t>
            </a:r>
            <a:r>
              <a:rPr kumimoji="1" lang="ja-JP" altLang="en-US" sz="1400" dirty="0" smtClean="0">
                <a:solidFill>
                  <a:schemeClr val="tx1"/>
                </a:solidFill>
              </a:rPr>
              <a:t>日に満たない場合は、</a:t>
            </a:r>
            <a:r>
              <a:rPr kumimoji="1" lang="en-US" altLang="ja-JP" sz="1400" dirty="0" smtClean="0">
                <a:solidFill>
                  <a:schemeClr val="tx1"/>
                </a:solidFill>
              </a:rPr>
              <a:t>90</a:t>
            </a:r>
            <a:r>
              <a:rPr kumimoji="1" lang="ja-JP" altLang="en-US" sz="1400" dirty="0" smtClean="0">
                <a:solidFill>
                  <a:schemeClr val="tx1"/>
                </a:solidFill>
              </a:rPr>
              <a:t>日に達した翌日を評価基準日とする。</a:t>
            </a:r>
            <a:endParaRPr kumimoji="1" lang="en-US" altLang="ja-JP" sz="1400" dirty="0" smtClean="0">
              <a:solidFill>
                <a:schemeClr val="tx1"/>
              </a:solidFill>
            </a:endParaRPr>
          </a:p>
          <a:p>
            <a:r>
              <a:rPr kumimoji="1" lang="ja-JP" altLang="en-US" sz="1400" dirty="0" smtClean="0">
                <a:solidFill>
                  <a:schemeClr val="tx1"/>
                </a:solidFill>
              </a:rPr>
              <a:t>・　条件附採用期間中に勤務実績が</a:t>
            </a:r>
            <a:r>
              <a:rPr kumimoji="1" lang="en-US" altLang="ja-JP" sz="1400" dirty="0" smtClean="0">
                <a:solidFill>
                  <a:schemeClr val="tx1"/>
                </a:solidFill>
              </a:rPr>
              <a:t>90</a:t>
            </a:r>
            <a:r>
              <a:rPr kumimoji="1" lang="ja-JP" altLang="en-US" sz="1400" dirty="0" smtClean="0">
                <a:solidFill>
                  <a:schemeClr val="tx1"/>
                </a:solidFill>
              </a:rPr>
              <a:t>日に満たない場合、</a:t>
            </a:r>
            <a:r>
              <a:rPr kumimoji="1" lang="en-US" altLang="ja-JP" sz="1400" dirty="0" smtClean="0">
                <a:solidFill>
                  <a:schemeClr val="tx1"/>
                </a:solidFill>
              </a:rPr>
              <a:t>90</a:t>
            </a:r>
            <a:r>
              <a:rPr kumimoji="1" lang="ja-JP" altLang="en-US" sz="1400" dirty="0" smtClean="0">
                <a:solidFill>
                  <a:schemeClr val="tx1"/>
                </a:solidFill>
              </a:rPr>
              <a:t>日に達するまで条件附採用期間を延長。</a:t>
            </a:r>
            <a:endParaRPr kumimoji="1" lang="ja-JP" altLang="en-US" sz="1400" dirty="0">
              <a:solidFill>
                <a:schemeClr val="tx1"/>
              </a:solidFill>
            </a:endParaRPr>
          </a:p>
        </p:txBody>
      </p:sp>
      <p:sp>
        <p:nvSpPr>
          <p:cNvPr id="41" name="四角形吹き出し 40"/>
          <p:cNvSpPr/>
          <p:nvPr/>
        </p:nvSpPr>
        <p:spPr>
          <a:xfrm>
            <a:off x="7951351" y="2990707"/>
            <a:ext cx="3694211" cy="2090471"/>
          </a:xfrm>
          <a:prstGeom prst="wedgeRectCallout">
            <a:avLst>
              <a:gd name="adj1" fmla="val -15500"/>
              <a:gd name="adj2" fmla="val 66032"/>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　</a:t>
            </a:r>
            <a:r>
              <a:rPr kumimoji="1" lang="en-US" altLang="ja-JP" sz="1400" dirty="0" smtClean="0">
                <a:solidFill>
                  <a:schemeClr val="tx1"/>
                </a:solidFill>
              </a:rPr>
              <a:t>2/1</a:t>
            </a:r>
            <a:r>
              <a:rPr kumimoji="1" lang="ja-JP" altLang="en-US" sz="1400" dirty="0" err="1" smtClean="0">
                <a:solidFill>
                  <a:schemeClr val="tx1"/>
                </a:solidFill>
              </a:rPr>
              <a:t>までに</a:t>
            </a:r>
            <a:r>
              <a:rPr kumimoji="1" lang="ja-JP" altLang="en-US" sz="1400" dirty="0" smtClean="0">
                <a:solidFill>
                  <a:schemeClr val="tx1"/>
                </a:solidFill>
              </a:rPr>
              <a:t>勤務実績が</a:t>
            </a:r>
            <a:r>
              <a:rPr kumimoji="1" lang="en-US" altLang="ja-JP" sz="1400" dirty="0" smtClean="0">
                <a:solidFill>
                  <a:schemeClr val="tx1"/>
                </a:solidFill>
              </a:rPr>
              <a:t>180</a:t>
            </a:r>
            <a:r>
              <a:rPr kumimoji="1" lang="ja-JP" altLang="en-US" sz="1400" dirty="0" smtClean="0">
                <a:solidFill>
                  <a:schemeClr val="tx1"/>
                </a:solidFill>
              </a:rPr>
              <a:t>日に満たない場合は、</a:t>
            </a:r>
            <a:r>
              <a:rPr kumimoji="1" lang="en-US" altLang="ja-JP" sz="1400" dirty="0" smtClean="0">
                <a:solidFill>
                  <a:schemeClr val="tx1"/>
                </a:solidFill>
              </a:rPr>
              <a:t>180</a:t>
            </a:r>
            <a:r>
              <a:rPr kumimoji="1" lang="ja-JP" altLang="en-US" sz="1400" dirty="0" smtClean="0">
                <a:solidFill>
                  <a:schemeClr val="tx1"/>
                </a:solidFill>
              </a:rPr>
              <a:t>日に達した翌日を評価基準日とする。</a:t>
            </a:r>
            <a:endParaRPr kumimoji="1" lang="en-US" altLang="ja-JP" sz="1400" dirty="0" smtClean="0">
              <a:solidFill>
                <a:schemeClr val="tx1"/>
              </a:solidFill>
            </a:endParaRPr>
          </a:p>
          <a:p>
            <a:r>
              <a:rPr kumimoji="1" lang="ja-JP" altLang="en-US" sz="1400" dirty="0" smtClean="0">
                <a:solidFill>
                  <a:schemeClr val="tx1"/>
                </a:solidFill>
              </a:rPr>
              <a:t>・　条件附採用期間中に勤務実績が</a:t>
            </a:r>
            <a:r>
              <a:rPr kumimoji="1" lang="en-US" altLang="ja-JP" sz="1400" dirty="0" smtClean="0">
                <a:solidFill>
                  <a:schemeClr val="tx1"/>
                </a:solidFill>
              </a:rPr>
              <a:t>180</a:t>
            </a:r>
            <a:r>
              <a:rPr kumimoji="1" lang="ja-JP" altLang="en-US" sz="1400" dirty="0" smtClean="0">
                <a:solidFill>
                  <a:schemeClr val="tx1"/>
                </a:solidFill>
              </a:rPr>
              <a:t>日に満たない場合、</a:t>
            </a:r>
            <a:r>
              <a:rPr kumimoji="1" lang="en-US" altLang="ja-JP" sz="1400" dirty="0" smtClean="0">
                <a:solidFill>
                  <a:schemeClr val="tx1"/>
                </a:solidFill>
              </a:rPr>
              <a:t>180</a:t>
            </a:r>
            <a:r>
              <a:rPr kumimoji="1" lang="ja-JP" altLang="en-US" sz="1400" dirty="0" smtClean="0">
                <a:solidFill>
                  <a:schemeClr val="tx1"/>
                </a:solidFill>
              </a:rPr>
              <a:t>日に達するまで条件附採用期間を延長し、県教育委員会が指定した日を評価基準日とする。</a:t>
            </a:r>
            <a:endParaRPr kumimoji="1" lang="en-US" altLang="ja-JP" sz="1400" dirty="0" smtClean="0">
              <a:solidFill>
                <a:schemeClr val="tx1"/>
              </a:solidFill>
            </a:endParaRPr>
          </a:p>
          <a:p>
            <a:r>
              <a:rPr kumimoji="1" lang="ja-JP" altLang="en-US" sz="1400" dirty="0" smtClean="0">
                <a:solidFill>
                  <a:schemeClr val="tx1"/>
                </a:solidFill>
              </a:rPr>
              <a:t>・　</a:t>
            </a:r>
            <a:r>
              <a:rPr kumimoji="1" lang="en-US" altLang="ja-JP" sz="1400" dirty="0" smtClean="0">
                <a:solidFill>
                  <a:schemeClr val="tx1"/>
                </a:solidFill>
              </a:rPr>
              <a:t>2</a:t>
            </a:r>
            <a:r>
              <a:rPr kumimoji="1" lang="ja-JP" altLang="en-US" sz="1400" dirty="0" smtClean="0">
                <a:solidFill>
                  <a:schemeClr val="tx1"/>
                </a:solidFill>
              </a:rPr>
              <a:t>月末日までに勤務実績が</a:t>
            </a:r>
            <a:r>
              <a:rPr kumimoji="1" lang="en-US" altLang="ja-JP" sz="1400" dirty="0" smtClean="0">
                <a:solidFill>
                  <a:schemeClr val="tx1"/>
                </a:solidFill>
              </a:rPr>
              <a:t>180</a:t>
            </a:r>
            <a:r>
              <a:rPr kumimoji="1" lang="ja-JP" altLang="en-US" sz="1400" dirty="0" smtClean="0">
                <a:solidFill>
                  <a:schemeClr val="tx1"/>
                </a:solidFill>
              </a:rPr>
              <a:t>日に満たない場合、</a:t>
            </a:r>
            <a:r>
              <a:rPr kumimoji="1" lang="en-US" altLang="ja-JP" sz="1400" dirty="0" smtClean="0">
                <a:solidFill>
                  <a:schemeClr val="tx1"/>
                </a:solidFill>
              </a:rPr>
              <a:t>3/1</a:t>
            </a:r>
            <a:r>
              <a:rPr kumimoji="1" lang="ja-JP" altLang="en-US" sz="1400" dirty="0" smtClean="0">
                <a:solidFill>
                  <a:schemeClr val="tx1"/>
                </a:solidFill>
              </a:rPr>
              <a:t>を評価基準日とする。</a:t>
            </a:r>
            <a:endParaRPr kumimoji="1" lang="ja-JP" altLang="en-US" sz="1400" dirty="0">
              <a:solidFill>
                <a:schemeClr val="tx1"/>
              </a:solidFill>
            </a:endParaRPr>
          </a:p>
        </p:txBody>
      </p:sp>
      <p:sp>
        <p:nvSpPr>
          <p:cNvPr id="42" name="タイトル 1"/>
          <p:cNvSpPr txBox="1">
            <a:spLocks/>
          </p:cNvSpPr>
          <p:nvPr/>
        </p:nvSpPr>
        <p:spPr>
          <a:xfrm>
            <a:off x="79485" y="69717"/>
            <a:ext cx="8215850"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人事評価制度の仕組み　６</a:t>
            </a:r>
            <a:endParaRPr lang="ja-JP" altLang="en-US" sz="2800" b="1" u="sng" dirty="0"/>
          </a:p>
        </p:txBody>
      </p:sp>
      <p:sp>
        <p:nvSpPr>
          <p:cNvPr id="43" name="正方形/長方形 42"/>
          <p:cNvSpPr/>
          <p:nvPr/>
        </p:nvSpPr>
        <p:spPr>
          <a:xfrm>
            <a:off x="171880" y="584422"/>
            <a:ext cx="6510804"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年間スケジュール（条件附採用期間中の職員）</a:t>
            </a:r>
            <a:endParaRPr kumimoji="1" lang="ja-JP" altLang="en-US" sz="2400" dirty="0">
              <a:solidFill>
                <a:schemeClr val="tx1"/>
              </a:solidFill>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209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7823964" y="933688"/>
            <a:ext cx="2997582" cy="3300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　目標設定のポイント３</a:t>
            </a:r>
            <a:endParaRPr kumimoji="1" lang="ja-JP" altLang="en-US" dirty="0">
              <a:solidFill>
                <a:schemeClr val="tx1"/>
              </a:solidFill>
            </a:endParaRPr>
          </a:p>
        </p:txBody>
      </p:sp>
      <p:sp>
        <p:nvSpPr>
          <p:cNvPr id="3" name="正方形/長方形 2"/>
          <p:cNvSpPr/>
          <p:nvPr/>
        </p:nvSpPr>
        <p:spPr>
          <a:xfrm>
            <a:off x="280875" y="936617"/>
            <a:ext cx="2997582" cy="3300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　目標設定のポイント１</a:t>
            </a:r>
            <a:endParaRPr kumimoji="1" lang="ja-JP" altLang="en-US" dirty="0">
              <a:solidFill>
                <a:schemeClr val="tx1"/>
              </a:solidFill>
            </a:endParaRPr>
          </a:p>
        </p:txBody>
      </p:sp>
      <p:sp>
        <p:nvSpPr>
          <p:cNvPr id="2" name="角丸四角形 1"/>
          <p:cNvSpPr/>
          <p:nvPr/>
        </p:nvSpPr>
        <p:spPr>
          <a:xfrm>
            <a:off x="581262" y="1405110"/>
            <a:ext cx="3991251" cy="4312755"/>
          </a:xfrm>
          <a:prstGeom prst="roundRect">
            <a:avLst/>
          </a:prstGeom>
          <a:solidFill>
            <a:schemeClr val="accent1">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79485" y="69717"/>
            <a:ext cx="5778175" cy="5445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b="1" u="sng" dirty="0" smtClean="0"/>
              <a:t>〇　業績評価の考え方と進め方　１　</a:t>
            </a:r>
            <a:endParaRPr lang="ja-JP" altLang="en-US" sz="2800" b="1" u="sng" dirty="0"/>
          </a:p>
        </p:txBody>
      </p:sp>
      <p:sp>
        <p:nvSpPr>
          <p:cNvPr id="8" name="正方形/長方形 7"/>
          <p:cNvSpPr/>
          <p:nvPr/>
        </p:nvSpPr>
        <p:spPr>
          <a:xfrm>
            <a:off x="178755" y="535543"/>
            <a:ext cx="3401437" cy="419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kumimoji="1" lang="ja-JP" altLang="en-US" sz="2400" dirty="0" smtClean="0">
                <a:solidFill>
                  <a:schemeClr val="tx1"/>
                </a:solidFill>
              </a:rPr>
              <a:t>目標の設定①</a:t>
            </a:r>
            <a:endParaRPr kumimoji="1" lang="ja-JP" altLang="en-US" sz="2400" dirty="0">
              <a:solidFill>
                <a:schemeClr val="tx1"/>
              </a:solidFill>
            </a:endParaRPr>
          </a:p>
        </p:txBody>
      </p:sp>
      <p:sp>
        <p:nvSpPr>
          <p:cNvPr id="19" name="正方形/長方形 18"/>
          <p:cNvSpPr/>
          <p:nvPr/>
        </p:nvSpPr>
        <p:spPr>
          <a:xfrm>
            <a:off x="878061" y="4043862"/>
            <a:ext cx="3397651" cy="1210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目標の方向は、</a:t>
            </a:r>
            <a:r>
              <a:rPr kumimoji="1" lang="ja-JP" altLang="en-US" u="sng" dirty="0" smtClean="0">
                <a:solidFill>
                  <a:srgbClr val="FF0000"/>
                </a:solidFill>
              </a:rPr>
              <a:t>学校教育目標を</a:t>
            </a:r>
            <a:endParaRPr kumimoji="1" lang="en-US" altLang="ja-JP" u="sng" dirty="0" smtClean="0">
              <a:solidFill>
                <a:srgbClr val="FF0000"/>
              </a:solidFill>
            </a:endParaRPr>
          </a:p>
          <a:p>
            <a:r>
              <a:rPr kumimoji="1" lang="ja-JP" altLang="en-US" u="sng" dirty="0" smtClean="0">
                <a:solidFill>
                  <a:srgbClr val="FF0000"/>
                </a:solidFill>
              </a:rPr>
              <a:t>踏まえたものでなければならない。</a:t>
            </a:r>
            <a:endParaRPr kumimoji="1" lang="ja-JP" altLang="en-US" u="sng" dirty="0">
              <a:solidFill>
                <a:srgbClr val="FF0000"/>
              </a:solidFill>
            </a:endParaRPr>
          </a:p>
        </p:txBody>
      </p:sp>
      <p:sp>
        <p:nvSpPr>
          <p:cNvPr id="20" name="正方形/長方形 19"/>
          <p:cNvSpPr/>
          <p:nvPr/>
        </p:nvSpPr>
        <p:spPr>
          <a:xfrm>
            <a:off x="4524647" y="941272"/>
            <a:ext cx="2997582" cy="3300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　目標設定のポイント２</a:t>
            </a:r>
            <a:endParaRPr kumimoji="1" lang="ja-JP" altLang="en-US" dirty="0">
              <a:solidFill>
                <a:schemeClr val="tx1"/>
              </a:solidFill>
            </a:endParaRPr>
          </a:p>
        </p:txBody>
      </p:sp>
      <p:sp>
        <p:nvSpPr>
          <p:cNvPr id="21" name="角丸四角形 20"/>
          <p:cNvSpPr/>
          <p:nvPr/>
        </p:nvSpPr>
        <p:spPr>
          <a:xfrm>
            <a:off x="4713658" y="1398910"/>
            <a:ext cx="3122057" cy="4318955"/>
          </a:xfrm>
          <a:prstGeom prst="roundRect">
            <a:avLst/>
          </a:prstGeom>
          <a:solidFill>
            <a:srgbClr val="CCFFFF"/>
          </a:solid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9605" y="2182592"/>
            <a:ext cx="1914526" cy="1869057"/>
          </a:xfrm>
          <a:prstGeom prst="rect">
            <a:avLst/>
          </a:prstGeom>
        </p:spPr>
      </p:pic>
      <p:sp>
        <p:nvSpPr>
          <p:cNvPr id="23" name="正方形/長方形 22"/>
          <p:cNvSpPr/>
          <p:nvPr/>
        </p:nvSpPr>
        <p:spPr>
          <a:xfrm>
            <a:off x="4961079" y="4155140"/>
            <a:ext cx="2651579" cy="9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u="sng" dirty="0" smtClean="0">
                <a:solidFill>
                  <a:srgbClr val="FF0000"/>
                </a:solidFill>
              </a:rPr>
              <a:t>頑張れば手の届くレベル</a:t>
            </a:r>
            <a:r>
              <a:rPr kumimoji="1" lang="ja-JP" altLang="en-US" dirty="0" smtClean="0">
                <a:solidFill>
                  <a:schemeClr val="tx1"/>
                </a:solidFill>
              </a:rPr>
              <a:t>に目標を設定。</a:t>
            </a:r>
            <a:endParaRPr kumimoji="1" lang="ja-JP" altLang="en-US" dirty="0">
              <a:solidFill>
                <a:schemeClr val="tx1"/>
              </a:solidFill>
            </a:endParaRPr>
          </a:p>
        </p:txBody>
      </p:sp>
      <p:sp>
        <p:nvSpPr>
          <p:cNvPr id="24" name="角丸四角形吹き出し 23"/>
          <p:cNvSpPr/>
          <p:nvPr/>
        </p:nvSpPr>
        <p:spPr>
          <a:xfrm>
            <a:off x="7204431" y="2868445"/>
            <a:ext cx="555561" cy="1066266"/>
          </a:xfrm>
          <a:prstGeom prst="wedgeRoundRectCallout">
            <a:avLst>
              <a:gd name="adj1" fmla="val -76288"/>
              <a:gd name="adj2" fmla="val 7328"/>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やる気</a:t>
            </a:r>
            <a:r>
              <a:rPr kumimoji="1" lang="en-US" altLang="ja-JP" sz="1400" dirty="0" smtClean="0">
                <a:solidFill>
                  <a:schemeClr val="tx1"/>
                </a:solidFill>
              </a:rPr>
              <a:t>UP</a:t>
            </a:r>
          </a:p>
          <a:p>
            <a:pPr algn="ctr"/>
            <a:r>
              <a:rPr kumimoji="1" lang="ja-JP" altLang="en-US" sz="1400" dirty="0">
                <a:solidFill>
                  <a:schemeClr val="tx1"/>
                </a:solidFill>
              </a:rPr>
              <a:t>！</a:t>
            </a:r>
          </a:p>
        </p:txBody>
      </p:sp>
      <p:sp>
        <p:nvSpPr>
          <p:cNvPr id="25" name="角丸四角形吹き出し 24"/>
          <p:cNvSpPr/>
          <p:nvPr/>
        </p:nvSpPr>
        <p:spPr>
          <a:xfrm>
            <a:off x="4793150" y="3058108"/>
            <a:ext cx="555561" cy="1066266"/>
          </a:xfrm>
          <a:prstGeom prst="wedgeRoundRectCallout">
            <a:avLst>
              <a:gd name="adj1" fmla="val 77165"/>
              <a:gd name="adj2" fmla="val 2814"/>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達成感！</a:t>
            </a:r>
            <a:endParaRPr kumimoji="1" lang="ja-JP" altLang="en-US" sz="1400" dirty="0">
              <a:solidFill>
                <a:schemeClr val="tx1"/>
              </a:solidFill>
            </a:endParaRPr>
          </a:p>
        </p:txBody>
      </p:sp>
      <p:sp>
        <p:nvSpPr>
          <p:cNvPr id="26" name="角丸四角形 25"/>
          <p:cNvSpPr/>
          <p:nvPr/>
        </p:nvSpPr>
        <p:spPr>
          <a:xfrm>
            <a:off x="8001221" y="1398910"/>
            <a:ext cx="3702762" cy="4328235"/>
          </a:xfrm>
          <a:prstGeom prst="roundRect">
            <a:avLst/>
          </a:prstGeom>
          <a:solidFill>
            <a:srgbClr val="FFFF99"/>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p:cNvSpPr/>
          <p:nvPr/>
        </p:nvSpPr>
        <p:spPr>
          <a:xfrm>
            <a:off x="8372301" y="4292319"/>
            <a:ext cx="2960601" cy="662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u="sng" dirty="0" smtClean="0">
                <a:solidFill>
                  <a:srgbClr val="FF0000"/>
                </a:solidFill>
              </a:rPr>
              <a:t>達成度を評価しやすいように目標を設定</a:t>
            </a:r>
            <a:r>
              <a:rPr kumimoji="1" lang="ja-JP" altLang="en-US" dirty="0" smtClean="0">
                <a:solidFill>
                  <a:schemeClr val="tx1"/>
                </a:solidFill>
              </a:rPr>
              <a:t>する。</a:t>
            </a:r>
            <a:endParaRPr kumimoji="1" lang="ja-JP" altLang="en-US" dirty="0">
              <a:solidFill>
                <a:schemeClr val="tx1"/>
              </a:solidFill>
            </a:endParaRPr>
          </a:p>
        </p:txBody>
      </p:sp>
      <p:sp>
        <p:nvSpPr>
          <p:cNvPr id="30" name="正方形/長方形 29"/>
          <p:cNvSpPr/>
          <p:nvPr/>
        </p:nvSpPr>
        <p:spPr>
          <a:xfrm>
            <a:off x="8255614" y="1662076"/>
            <a:ext cx="2651579" cy="182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u="sng" dirty="0" smtClean="0">
                <a:solidFill>
                  <a:schemeClr val="tx1"/>
                </a:solidFill>
              </a:rPr>
              <a:t>●　目標設定の３条件</a:t>
            </a:r>
            <a:endParaRPr kumimoji="1" lang="en-US" altLang="ja-JP" u="sng" dirty="0" smtClean="0">
              <a:solidFill>
                <a:schemeClr val="tx1"/>
              </a:solidFill>
            </a:endParaRPr>
          </a:p>
          <a:p>
            <a:endParaRPr kumimoji="1" lang="en-US" altLang="ja-JP" sz="1600" u="sng" dirty="0" smtClean="0">
              <a:solidFill>
                <a:schemeClr val="tx1"/>
              </a:solidFill>
            </a:endParaRPr>
          </a:p>
          <a:p>
            <a:endParaRPr kumimoji="1" lang="en-US" altLang="ja-JP" sz="1600" dirty="0" smtClean="0">
              <a:solidFill>
                <a:schemeClr val="tx1"/>
              </a:solidFill>
            </a:endParaRPr>
          </a:p>
          <a:p>
            <a:r>
              <a:rPr kumimoji="1" lang="ja-JP" altLang="en-US" sz="1600" dirty="0" smtClean="0">
                <a:solidFill>
                  <a:schemeClr val="tx1"/>
                </a:solidFill>
              </a:rPr>
              <a:t>・</a:t>
            </a:r>
            <a:r>
              <a:rPr kumimoji="1" lang="ja-JP" altLang="en-US" dirty="0" smtClean="0">
                <a:solidFill>
                  <a:schemeClr val="tx1"/>
                </a:solidFill>
              </a:rPr>
              <a:t>どのような現状について</a:t>
            </a:r>
            <a:endParaRPr kumimoji="1" lang="en-US" altLang="ja-JP" dirty="0" smtClean="0">
              <a:solidFill>
                <a:schemeClr val="tx1"/>
              </a:solidFill>
            </a:endParaRPr>
          </a:p>
          <a:p>
            <a:r>
              <a:rPr kumimoji="1" lang="ja-JP" altLang="en-US" dirty="0" smtClean="0">
                <a:solidFill>
                  <a:schemeClr val="tx1"/>
                </a:solidFill>
              </a:rPr>
              <a:t>・何を</a:t>
            </a:r>
            <a:endParaRPr kumimoji="1" lang="en-US" altLang="ja-JP" dirty="0" smtClean="0">
              <a:solidFill>
                <a:schemeClr val="tx1"/>
              </a:solidFill>
            </a:endParaRPr>
          </a:p>
          <a:p>
            <a:r>
              <a:rPr kumimoji="1" lang="ja-JP" altLang="en-US" dirty="0" smtClean="0">
                <a:solidFill>
                  <a:schemeClr val="tx1"/>
                </a:solidFill>
              </a:rPr>
              <a:t>・どのように</a:t>
            </a:r>
            <a:endParaRPr kumimoji="1" lang="ja-JP" altLang="en-US" dirty="0">
              <a:solidFill>
                <a:schemeClr val="tx1"/>
              </a:solidFill>
            </a:endParaRPr>
          </a:p>
        </p:txBody>
      </p:sp>
      <p:sp>
        <p:nvSpPr>
          <p:cNvPr id="31" name="角丸四角形 30"/>
          <p:cNvSpPr/>
          <p:nvPr/>
        </p:nvSpPr>
        <p:spPr>
          <a:xfrm>
            <a:off x="8217790" y="2252695"/>
            <a:ext cx="3269625" cy="1364520"/>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67380" y="2689694"/>
            <a:ext cx="1622154" cy="1609492"/>
          </a:xfrm>
          <a:prstGeom prst="rect">
            <a:avLst/>
          </a:prstGeom>
        </p:spPr>
      </p:pic>
      <p:grpSp>
        <p:nvGrpSpPr>
          <p:cNvPr id="4" name="Group 2"/>
          <p:cNvGrpSpPr>
            <a:grpSpLocks/>
          </p:cNvGrpSpPr>
          <p:nvPr/>
        </p:nvGrpSpPr>
        <p:grpSpPr bwMode="auto">
          <a:xfrm>
            <a:off x="684730" y="1999341"/>
            <a:ext cx="3871363" cy="1688033"/>
            <a:chOff x="639" y="3591"/>
            <a:chExt cx="11656" cy="5969"/>
          </a:xfrm>
        </p:grpSpPr>
        <p:grpSp>
          <p:nvGrpSpPr>
            <p:cNvPr id="5" name="Group 3"/>
            <p:cNvGrpSpPr>
              <a:grpSpLocks/>
            </p:cNvGrpSpPr>
            <p:nvPr/>
          </p:nvGrpSpPr>
          <p:grpSpPr bwMode="auto">
            <a:xfrm>
              <a:off x="4042" y="6432"/>
              <a:ext cx="440" cy="1516"/>
              <a:chOff x="1862" y="2573"/>
              <a:chExt cx="176" cy="606"/>
            </a:xfrm>
          </p:grpSpPr>
          <p:sp>
            <p:nvSpPr>
              <p:cNvPr id="17" name="Line 4"/>
              <p:cNvSpPr>
                <a:spLocks noChangeShapeType="1"/>
              </p:cNvSpPr>
              <p:nvPr/>
            </p:nvSpPr>
            <p:spPr bwMode="auto">
              <a:xfrm>
                <a:off x="1862" y="2573"/>
                <a:ext cx="0" cy="60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AutoShape 5"/>
              <p:cNvSpPr>
                <a:spLocks noChangeArrowheads="1"/>
              </p:cNvSpPr>
              <p:nvPr/>
            </p:nvSpPr>
            <p:spPr bwMode="auto">
              <a:xfrm rot="5400000">
                <a:off x="1869" y="2573"/>
                <a:ext cx="165" cy="172"/>
              </a:xfrm>
              <a:prstGeom prst="triangle">
                <a:avLst>
                  <a:gd name="adj" fmla="val 50000"/>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p>
            </p:txBody>
          </p:sp>
        </p:grpSp>
        <p:sp>
          <p:nvSpPr>
            <p:cNvPr id="6" name="Freeform 6"/>
            <p:cNvSpPr>
              <a:spLocks/>
            </p:cNvSpPr>
            <p:nvPr/>
          </p:nvSpPr>
          <p:spPr bwMode="auto">
            <a:xfrm>
              <a:off x="639" y="8117"/>
              <a:ext cx="3443" cy="1443"/>
            </a:xfrm>
            <a:custGeom>
              <a:avLst/>
              <a:gdLst>
                <a:gd name="T0" fmla="*/ 0 w 965"/>
                <a:gd name="T1" fmla="*/ 674 h 674"/>
                <a:gd name="T2" fmla="*/ 291 w 965"/>
                <a:gd name="T3" fmla="*/ 674 h 674"/>
                <a:gd name="T4" fmla="*/ 867 w 965"/>
                <a:gd name="T5" fmla="*/ 98 h 674"/>
                <a:gd name="T6" fmla="*/ 965 w 965"/>
                <a:gd name="T7" fmla="*/ 98 h 674"/>
                <a:gd name="T8" fmla="*/ 867 w 965"/>
                <a:gd name="T9" fmla="*/ 0 h 674"/>
                <a:gd name="T10" fmla="*/ 621 w 965"/>
                <a:gd name="T11" fmla="*/ 60 h 674"/>
                <a:gd name="T12" fmla="*/ 763 w 965"/>
                <a:gd name="T13" fmla="*/ 60 h 674"/>
                <a:gd name="T14" fmla="*/ 0 w 965"/>
                <a:gd name="T15" fmla="*/ 674 h 6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674">
                  <a:moveTo>
                    <a:pt x="0" y="674"/>
                  </a:moveTo>
                  <a:lnTo>
                    <a:pt x="291" y="674"/>
                  </a:lnTo>
                  <a:lnTo>
                    <a:pt x="867" y="98"/>
                  </a:lnTo>
                  <a:lnTo>
                    <a:pt x="965" y="98"/>
                  </a:lnTo>
                  <a:lnTo>
                    <a:pt x="867" y="0"/>
                  </a:lnTo>
                  <a:lnTo>
                    <a:pt x="621" y="60"/>
                  </a:lnTo>
                  <a:lnTo>
                    <a:pt x="763" y="60"/>
                  </a:lnTo>
                  <a:lnTo>
                    <a:pt x="0" y="674"/>
                  </a:lnTo>
                  <a:close/>
                </a:path>
              </a:pathLst>
            </a:custGeom>
            <a:solidFill>
              <a:srgbClr val="FFFF99"/>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 name="Freeform 7"/>
            <p:cNvSpPr>
              <a:spLocks/>
            </p:cNvSpPr>
            <p:nvPr/>
          </p:nvSpPr>
          <p:spPr bwMode="auto">
            <a:xfrm>
              <a:off x="4210" y="6603"/>
              <a:ext cx="2547" cy="1050"/>
            </a:xfrm>
            <a:custGeom>
              <a:avLst/>
              <a:gdLst>
                <a:gd name="T0" fmla="*/ 0 w 965"/>
                <a:gd name="T1" fmla="*/ 674 h 674"/>
                <a:gd name="T2" fmla="*/ 291 w 965"/>
                <a:gd name="T3" fmla="*/ 674 h 674"/>
                <a:gd name="T4" fmla="*/ 867 w 965"/>
                <a:gd name="T5" fmla="*/ 98 h 674"/>
                <a:gd name="T6" fmla="*/ 965 w 965"/>
                <a:gd name="T7" fmla="*/ 98 h 674"/>
                <a:gd name="T8" fmla="*/ 867 w 965"/>
                <a:gd name="T9" fmla="*/ 0 h 674"/>
                <a:gd name="T10" fmla="*/ 621 w 965"/>
                <a:gd name="T11" fmla="*/ 60 h 674"/>
                <a:gd name="T12" fmla="*/ 763 w 965"/>
                <a:gd name="T13" fmla="*/ 60 h 674"/>
                <a:gd name="T14" fmla="*/ 0 w 965"/>
                <a:gd name="T15" fmla="*/ 674 h 6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674">
                  <a:moveTo>
                    <a:pt x="0" y="674"/>
                  </a:moveTo>
                  <a:lnTo>
                    <a:pt x="291" y="674"/>
                  </a:lnTo>
                  <a:lnTo>
                    <a:pt x="867" y="98"/>
                  </a:lnTo>
                  <a:lnTo>
                    <a:pt x="965" y="98"/>
                  </a:lnTo>
                  <a:lnTo>
                    <a:pt x="867" y="0"/>
                  </a:lnTo>
                  <a:lnTo>
                    <a:pt x="621" y="60"/>
                  </a:lnTo>
                  <a:lnTo>
                    <a:pt x="763" y="60"/>
                  </a:lnTo>
                  <a:lnTo>
                    <a:pt x="0" y="674"/>
                  </a:lnTo>
                  <a:close/>
                </a:path>
              </a:pathLst>
            </a:custGeom>
            <a:solidFill>
              <a:srgbClr val="FFFF99"/>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 name="Group 8"/>
            <p:cNvGrpSpPr>
              <a:grpSpLocks/>
            </p:cNvGrpSpPr>
            <p:nvPr/>
          </p:nvGrpSpPr>
          <p:grpSpPr bwMode="auto">
            <a:xfrm>
              <a:off x="7718" y="3591"/>
              <a:ext cx="4577" cy="1932"/>
              <a:chOff x="3332" y="1435"/>
              <a:chExt cx="1830" cy="772"/>
            </a:xfrm>
          </p:grpSpPr>
          <p:sp>
            <p:nvSpPr>
              <p:cNvPr id="15" name="Oval 9"/>
              <p:cNvSpPr>
                <a:spLocks noChangeArrowheads="1"/>
              </p:cNvSpPr>
              <p:nvPr/>
            </p:nvSpPr>
            <p:spPr bwMode="auto">
              <a:xfrm>
                <a:off x="3447" y="1435"/>
                <a:ext cx="1681" cy="772"/>
              </a:xfrm>
              <a:prstGeom prst="ellipse">
                <a:avLst/>
              </a:prstGeom>
              <a:solidFill>
                <a:srgbClr val="00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p>
            </p:txBody>
          </p:sp>
          <p:sp>
            <p:nvSpPr>
              <p:cNvPr id="16" name="Text Box 10"/>
              <p:cNvSpPr txBox="1">
                <a:spLocks noChangeArrowheads="1"/>
              </p:cNvSpPr>
              <p:nvPr/>
            </p:nvSpPr>
            <p:spPr bwMode="auto">
              <a:xfrm>
                <a:off x="3332" y="1562"/>
                <a:ext cx="1830" cy="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smtClean="0">
                    <a:ln>
                      <a:noFill/>
                    </a:ln>
                    <a:solidFill>
                      <a:srgbClr val="000000"/>
                    </a:solidFill>
                    <a:effectLst/>
                    <a:latin typeface="Times New Roman" panose="02020603050405020304" pitchFamily="18" charset="0"/>
                    <a:ea typeface="ＭＳ Ｐゴシック" panose="020B0600070205080204" pitchFamily="50" charset="-128"/>
                  </a:rPr>
                  <a:t>学校教育目標</a:t>
                </a:r>
                <a:endParaRPr kumimoji="0" lang="ja-JP" altLang="ja-JP" sz="1600" b="0" i="0" u="none" strike="noStrike" cap="none" normalizeH="0" baseline="0" dirty="0" smtClean="0">
                  <a:ln>
                    <a:noFill/>
                  </a:ln>
                  <a:solidFill>
                    <a:schemeClr val="tx1"/>
                  </a:solidFill>
                  <a:effectLst/>
                  <a:latin typeface="Arial" panose="020B0604020202020204" pitchFamily="34" charset="0"/>
                </a:endParaRPr>
              </a:p>
            </p:txBody>
          </p:sp>
        </p:grpSp>
        <p:sp>
          <p:nvSpPr>
            <p:cNvPr id="11" name="Line 11"/>
            <p:cNvSpPr>
              <a:spLocks noChangeShapeType="1"/>
            </p:cNvSpPr>
            <p:nvPr/>
          </p:nvSpPr>
          <p:spPr bwMode="auto">
            <a:xfrm flipV="1">
              <a:off x="7287" y="5063"/>
              <a:ext cx="1828" cy="1162"/>
            </a:xfrm>
            <a:prstGeom prst="line">
              <a:avLst/>
            </a:prstGeom>
            <a:noFill/>
            <a:ln w="190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 name="Group 12"/>
            <p:cNvGrpSpPr>
              <a:grpSpLocks/>
            </p:cNvGrpSpPr>
            <p:nvPr/>
          </p:nvGrpSpPr>
          <p:grpSpPr bwMode="auto">
            <a:xfrm>
              <a:off x="6920" y="5493"/>
              <a:ext cx="312" cy="1052"/>
              <a:chOff x="1861" y="2573"/>
              <a:chExt cx="177" cy="606"/>
            </a:xfrm>
          </p:grpSpPr>
          <p:sp>
            <p:nvSpPr>
              <p:cNvPr id="13" name="Line 13"/>
              <p:cNvSpPr>
                <a:spLocks noChangeShapeType="1"/>
              </p:cNvSpPr>
              <p:nvPr/>
            </p:nvSpPr>
            <p:spPr bwMode="auto">
              <a:xfrm>
                <a:off x="1861" y="2573"/>
                <a:ext cx="0" cy="60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AutoShape 14"/>
              <p:cNvSpPr>
                <a:spLocks noChangeArrowheads="1"/>
              </p:cNvSpPr>
              <p:nvPr/>
            </p:nvSpPr>
            <p:spPr bwMode="auto">
              <a:xfrm rot="5400000">
                <a:off x="1869" y="2573"/>
                <a:ext cx="165" cy="172"/>
              </a:xfrm>
              <a:prstGeom prst="triangle">
                <a:avLst>
                  <a:gd name="adj" fmla="val 50000"/>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p>
            </p:txBody>
          </p:sp>
        </p:grpSp>
      </p:grpSp>
      <p:pic>
        <p:nvPicPr>
          <p:cNvPr id="28"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96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3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5022</TotalTime>
  <Words>6910</Words>
  <Application>Microsoft Office PowerPoint</Application>
  <PresentationFormat>ワイド画面</PresentationFormat>
  <Paragraphs>800</Paragraphs>
  <Slides>43</Slides>
  <Notes>43</Notes>
  <HiddenSlides>0</HiddenSlides>
  <MMClips>43</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55" baseType="lpstr">
      <vt:lpstr>ＭＳ Ｐゴシック</vt:lpstr>
      <vt:lpstr>ＭＳ ゴシック</vt:lpstr>
      <vt:lpstr>ＭＳ 明朝</vt:lpstr>
      <vt:lpstr>游ゴシック</vt:lpstr>
      <vt:lpstr>Arial</vt:lpstr>
      <vt:lpstr>Calibri</vt:lpstr>
      <vt:lpstr>Calibri Light</vt:lpstr>
      <vt:lpstr>Century</vt:lpstr>
      <vt:lpstr>Times New Roman</vt:lpstr>
      <vt:lpstr>Wingdings</vt:lpstr>
      <vt:lpstr>レトロスペクト</vt:lpstr>
      <vt:lpstr>ワークシート</vt:lpstr>
      <vt:lpstr>評価者研修</vt:lpstr>
      <vt:lpstr>〇　熊本県教育委員会の教職員人事評価制度の概要</vt:lpstr>
      <vt:lpstr>〇　人事評価制度の仕組み　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評価者研修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人事評価研修会</dc:title>
  <dc:creator>1835333</dc:creator>
  <cp:lastModifiedBy>1230286</cp:lastModifiedBy>
  <cp:revision>452</cp:revision>
  <cp:lastPrinted>2023-02-16T08:01:15Z</cp:lastPrinted>
  <dcterms:created xsi:type="dcterms:W3CDTF">2023-02-14T04:09:24Z</dcterms:created>
  <dcterms:modified xsi:type="dcterms:W3CDTF">2023-04-21T10:05:34Z</dcterms:modified>
</cp:coreProperties>
</file>