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CC"/>
    <a:srgbClr val="FFFF99"/>
    <a:srgbClr val="FFCCFF"/>
    <a:srgbClr val="66CCFF"/>
    <a:srgbClr val="CC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記入例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2F054-204A-446B-A701-D4E77403633B}" type="datetimeFigureOut">
              <a:rPr kumimoji="1" lang="ja-JP" altLang="en-US" smtClean="0"/>
              <a:pPr/>
              <a:t>2015/6/16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10DD1C-A46E-40FC-844D-934FCF06E79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814047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記入例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42E30-877C-42BB-9DD5-52EF9E78F8AF}" type="datetimeFigureOut">
              <a:rPr kumimoji="1" lang="ja-JP" altLang="en-US" smtClean="0"/>
              <a:pPr/>
              <a:t>2015/6/16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360A2-79E1-4565-8F4B-A213DD97286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854973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4B35-0A8A-49B3-9867-ADD5500368F5}" type="datetime1">
              <a:rPr kumimoji="1" lang="ja-JP" altLang="en-US" smtClean="0"/>
              <a:pPr/>
              <a:t>2015/6/16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11544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6E62-8A02-460F-B89E-FDE0138841B2}" type="datetime1">
              <a:rPr kumimoji="1" lang="ja-JP" altLang="en-US" smtClean="0"/>
              <a:pPr/>
              <a:t>2015/6/16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42061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05B-7CD0-4A81-BB2C-C8B5B5E9F8E1}" type="datetime1">
              <a:rPr kumimoji="1" lang="ja-JP" altLang="en-US" smtClean="0"/>
              <a:pPr/>
              <a:t>2015/6/16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762043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8C617-DF19-44D5-ADA0-A20B9F9CA609}" type="datetime1">
              <a:rPr kumimoji="1" lang="ja-JP" altLang="en-US" smtClean="0"/>
              <a:pPr/>
              <a:t>2015/6/16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6265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B3E2C-B67F-48A1-9535-EF125956399C}" type="datetime1">
              <a:rPr kumimoji="1" lang="ja-JP" altLang="en-US" smtClean="0"/>
              <a:pPr/>
              <a:t>2015/6/16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3283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6437-55D6-428B-BF5C-F831A277CF31}" type="datetime1">
              <a:rPr kumimoji="1" lang="ja-JP" altLang="en-US" smtClean="0"/>
              <a:pPr/>
              <a:t>2015/6/16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464134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8419-5967-41E2-B348-3F0B47C72F1A}" type="datetime1">
              <a:rPr kumimoji="1" lang="ja-JP" altLang="en-US" smtClean="0"/>
              <a:pPr/>
              <a:t>2015/6/16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38201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AC64-E2C3-45F6-8854-B846A5D38FBE}" type="datetime1">
              <a:rPr kumimoji="1" lang="ja-JP" altLang="en-US" smtClean="0"/>
              <a:pPr/>
              <a:t>2015/6/16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99691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87FD1-5815-4D8D-B5AD-17ED5E843FC1}" type="datetime1">
              <a:rPr kumimoji="1" lang="ja-JP" altLang="en-US" smtClean="0"/>
              <a:pPr/>
              <a:t>2015/6/16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8872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8B7F-17E7-4FAC-9E97-9E839D18471E}" type="datetime1">
              <a:rPr kumimoji="1" lang="ja-JP" altLang="en-US" smtClean="0"/>
              <a:pPr/>
              <a:t>2015/6/16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318208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0B10-0186-47EE-AF76-CC4EC0C5AE9E}" type="datetime1">
              <a:rPr kumimoji="1" lang="ja-JP" altLang="en-US" smtClean="0"/>
              <a:pPr/>
              <a:t>2015/6/16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9E2F-C5B4-4D3C-89A2-1DC16CFB0A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798003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A10DF-52B9-4E2B-ADBA-AB5870A59EDC}" type="datetime1">
              <a:rPr kumimoji="1" lang="ja-JP" altLang="en-US" smtClean="0"/>
              <a:pPr/>
              <a:t>2015/6/16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59E2F-C5B4-4D3C-89A2-1DC16CFB0A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52365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図 36" descr="IMG_55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80" y="6516216"/>
            <a:ext cx="2016224" cy="1512168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844824" y="251520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学校改革の取組み事例</a:t>
            </a:r>
            <a:endParaRPr kumimoji="1" lang="ja-JP" altLang="en-US" sz="1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3151" y="220742"/>
            <a:ext cx="1440160" cy="461665"/>
          </a:xfrm>
          <a:prstGeom prst="rect">
            <a:avLst/>
          </a:prstGeom>
          <a:solidFill>
            <a:srgbClr val="FF33CC"/>
          </a:solidFill>
          <a:ln cmpd="dbl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HG丸ｺﾞｼｯｸM-PRO" pitchFamily="50" charset="-128"/>
                <a:ea typeface="HG丸ｺﾞｼｯｸM-PRO" pitchFamily="50" charset="-128"/>
              </a:rPr>
              <a:t>授業</a:t>
            </a:r>
            <a:r>
              <a:rPr kumimoji="1" lang="ja-JP" altLang="en-US" sz="2400" b="1" dirty="0" smtClean="0">
                <a:latin typeface="HG丸ｺﾞｼｯｸM-PRO" pitchFamily="50" charset="-128"/>
                <a:ea typeface="HG丸ｺﾞｼｯｸM-PRO" pitchFamily="50" charset="-128"/>
              </a:rPr>
              <a:t>改革</a:t>
            </a:r>
            <a:endParaRPr kumimoji="1" lang="ja-JP" altLang="en-US" sz="2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96651" y="1331640"/>
            <a:ext cx="3093666" cy="1368152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・限られた時間の中で、充実した研修にしていくことが課題である。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・学年部での打合せ等の時間を確保しにくい。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392996" y="1331641"/>
            <a:ext cx="3132348" cy="1368152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・一人一人が目標をもち主体的に研修に参加したい。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・ワークショップ形式を取り入れてはどうか。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右矢印 8"/>
          <p:cNvSpPr/>
          <p:nvPr/>
        </p:nvSpPr>
        <p:spPr>
          <a:xfrm rot="5400000">
            <a:off x="3247640" y="2734457"/>
            <a:ext cx="288032" cy="2187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296652" y="2987824"/>
            <a:ext cx="6187330" cy="1656184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・</a:t>
            </a:r>
            <a:r>
              <a:rPr lang="ja-JP" altLang="en-US" dirty="0" smtClean="0">
                <a:solidFill>
                  <a:schemeClr val="tx1"/>
                </a:solidFill>
              </a:rPr>
              <a:t>校内研修における事前・事後研究会の協議をワークショップ形式にして、活発で多様な意見を出し合うようにした。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2" name="右矢印 11"/>
          <p:cNvSpPr/>
          <p:nvPr/>
        </p:nvSpPr>
        <p:spPr>
          <a:xfrm rot="5400000">
            <a:off x="2091565" y="4685298"/>
            <a:ext cx="306127" cy="2235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84076" y="4966320"/>
            <a:ext cx="3216932" cy="1333872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・ワークショップ形式の協議により、一人一人から意見が出され、活発な意見交換ができるようになった。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4" name="右矢印 13"/>
          <p:cNvSpPr/>
          <p:nvPr/>
        </p:nvSpPr>
        <p:spPr>
          <a:xfrm rot="5400000">
            <a:off x="5333404" y="4683819"/>
            <a:ext cx="295647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3501008" y="4950134"/>
            <a:ext cx="3024336" cy="1350058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・</a:t>
            </a:r>
            <a:r>
              <a:rPr lang="ja-JP" altLang="en-US" sz="1600" dirty="0" smtClean="0">
                <a:solidFill>
                  <a:schemeClr val="tx1"/>
                </a:solidFill>
              </a:rPr>
              <a:t>研究授業の際に事前に付箋紙を配付し、気づきをその場で記入するようにしている。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077072" y="251520"/>
            <a:ext cx="2592288" cy="307777"/>
          </a:xfrm>
          <a:prstGeom prst="rect">
            <a:avLst/>
          </a:prstGeom>
          <a:solidFill>
            <a:srgbClr val="FFCCFF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御船町立小坂小学校</a:t>
            </a:r>
            <a:endParaRPr kumimoji="1" lang="ja-JP" altLang="en-US" sz="1400" dirty="0"/>
          </a:p>
        </p:txBody>
      </p:sp>
      <p:sp>
        <p:nvSpPr>
          <p:cNvPr id="17" name="正方形/長方形 16"/>
          <p:cNvSpPr/>
          <p:nvPr/>
        </p:nvSpPr>
        <p:spPr>
          <a:xfrm>
            <a:off x="327880" y="6444208"/>
            <a:ext cx="6197463" cy="16561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横巻き 20"/>
          <p:cNvSpPr/>
          <p:nvPr/>
        </p:nvSpPr>
        <p:spPr>
          <a:xfrm>
            <a:off x="404664" y="1331640"/>
            <a:ext cx="1944216" cy="360040"/>
          </a:xfrm>
          <a:prstGeom prst="horizontalScroll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取組み前の状況</a:t>
            </a:r>
          </a:p>
        </p:txBody>
      </p:sp>
      <p:sp>
        <p:nvSpPr>
          <p:cNvPr id="22" name="横巻き 21"/>
          <p:cNvSpPr/>
          <p:nvPr/>
        </p:nvSpPr>
        <p:spPr>
          <a:xfrm>
            <a:off x="404664" y="2987824"/>
            <a:ext cx="3240360" cy="360040"/>
          </a:xfrm>
          <a:prstGeom prst="horizontalScroll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学校改革プランの取組み内容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3380" y="777062"/>
            <a:ext cx="6415980" cy="338554"/>
          </a:xfrm>
          <a:prstGeom prst="rect">
            <a:avLst/>
          </a:prstGeom>
          <a:ln w="12700">
            <a:solidFill>
              <a:srgbClr val="CC00C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取組み</a:t>
            </a:r>
            <a:r>
              <a:rPr lang="ja-JP" altLang="en-US" sz="1600" dirty="0" smtClean="0"/>
              <a:t>：各種調査の効果的活用と授業研究会による指導力向上</a:t>
            </a:r>
            <a:endParaRPr kumimoji="1" lang="ja-JP" altLang="en-US" sz="1600" dirty="0"/>
          </a:p>
        </p:txBody>
      </p:sp>
      <p:sp>
        <p:nvSpPr>
          <p:cNvPr id="28" name="横巻き 27"/>
          <p:cNvSpPr/>
          <p:nvPr/>
        </p:nvSpPr>
        <p:spPr>
          <a:xfrm>
            <a:off x="3501008" y="1331640"/>
            <a:ext cx="2880320" cy="360040"/>
          </a:xfrm>
          <a:prstGeom prst="horizontalScroll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</a:rPr>
              <a:t>ワークショップでの意見や要望</a:t>
            </a:r>
            <a:endParaRPr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29" name="横巻き 28"/>
          <p:cNvSpPr/>
          <p:nvPr/>
        </p:nvSpPr>
        <p:spPr>
          <a:xfrm>
            <a:off x="404664" y="4932040"/>
            <a:ext cx="1008112" cy="360040"/>
          </a:xfrm>
          <a:prstGeom prst="horizontalScroll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成　果</a:t>
            </a:r>
            <a:endParaRPr kumimoji="1" lang="ja-JP" altLang="en-US" dirty="0"/>
          </a:p>
        </p:txBody>
      </p:sp>
      <p:sp>
        <p:nvSpPr>
          <p:cNvPr id="30" name="角丸四角形吹き出し 29"/>
          <p:cNvSpPr/>
          <p:nvPr/>
        </p:nvSpPr>
        <p:spPr>
          <a:xfrm>
            <a:off x="2708920" y="6516216"/>
            <a:ext cx="1656184" cy="864096"/>
          </a:xfrm>
          <a:prstGeom prst="wedgeRoundRectCallout">
            <a:avLst>
              <a:gd name="adj1" fmla="val -70328"/>
              <a:gd name="adj2" fmla="val 3404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/>
              <a:t>少人数で話し合うことにより、一人一人の発言回数も増えた。</a:t>
            </a:r>
            <a:endParaRPr kumimoji="1" lang="ja-JP" altLang="en-US" sz="1400" dirty="0"/>
          </a:p>
        </p:txBody>
      </p:sp>
      <p:sp>
        <p:nvSpPr>
          <p:cNvPr id="24" name="横巻き 23"/>
          <p:cNvSpPr/>
          <p:nvPr/>
        </p:nvSpPr>
        <p:spPr>
          <a:xfrm>
            <a:off x="3645024" y="5004048"/>
            <a:ext cx="2016224" cy="288032"/>
          </a:xfrm>
          <a:prstGeom prst="horizontalScroll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成功の秘訣，課題，反省点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 flipH="1">
            <a:off x="70913" y="74628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①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 flipH="1">
            <a:off x="70913" y="133164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②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 flipH="1">
            <a:off x="3239265" y="133164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③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 flipH="1">
            <a:off x="44624" y="298782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④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 flipH="1">
            <a:off x="44624" y="493204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⑤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 flipH="1">
            <a:off x="3429000" y="499475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⑥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 flipH="1">
            <a:off x="70913" y="650692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⑦</a:t>
            </a:r>
            <a:endParaRPr kumimoji="1" lang="ja-JP" altLang="en-US" dirty="0"/>
          </a:p>
        </p:txBody>
      </p:sp>
      <p:pic>
        <p:nvPicPr>
          <p:cNvPr id="39" name="図 38" descr="CIMG627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9120" y="6516216"/>
            <a:ext cx="1916831" cy="1437623"/>
          </a:xfrm>
          <a:prstGeom prst="rect">
            <a:avLst/>
          </a:prstGeom>
        </p:spPr>
      </p:pic>
      <p:sp>
        <p:nvSpPr>
          <p:cNvPr id="38" name="角丸四角形吹き出し 37"/>
          <p:cNvSpPr/>
          <p:nvPr/>
        </p:nvSpPr>
        <p:spPr>
          <a:xfrm>
            <a:off x="2708920" y="7452320"/>
            <a:ext cx="1656184" cy="576064"/>
          </a:xfrm>
          <a:prstGeom prst="wedgeRoundRectCallout">
            <a:avLst>
              <a:gd name="adj1" fmla="val 80928"/>
              <a:gd name="adj2" fmla="val -7288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/>
              <a:t>研修の成果と課題の可視化（印刷室に常時掲示）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47346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44824" y="251520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学校改革の取組み事例</a:t>
            </a:r>
            <a:endParaRPr kumimoji="1" lang="ja-JP" altLang="en-US" sz="1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3151" y="220742"/>
            <a:ext cx="1440160" cy="461665"/>
          </a:xfrm>
          <a:prstGeom prst="rect">
            <a:avLst/>
          </a:prstGeom>
          <a:solidFill>
            <a:srgbClr val="FF33CC"/>
          </a:solidFill>
          <a:ln cmpd="dbl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HG丸ｺﾞｼｯｸM-PRO" pitchFamily="50" charset="-128"/>
                <a:ea typeface="HG丸ｺﾞｼｯｸM-PRO" pitchFamily="50" charset="-128"/>
              </a:rPr>
              <a:t>授業</a:t>
            </a:r>
            <a:r>
              <a:rPr kumimoji="1" lang="ja-JP" altLang="en-US" sz="2400" b="1" dirty="0" smtClean="0">
                <a:latin typeface="HG丸ｺﾞｼｯｸM-PRO" pitchFamily="50" charset="-128"/>
                <a:ea typeface="HG丸ｺﾞｼｯｸM-PRO" pitchFamily="50" charset="-128"/>
              </a:rPr>
              <a:t>改革</a:t>
            </a:r>
            <a:endParaRPr kumimoji="1" lang="ja-JP" altLang="en-US" sz="2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96651" y="1331640"/>
            <a:ext cx="3093666" cy="1368152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・話す・聞くなどの学習態度について、系統的な指導を続けていく必要がある。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392996" y="1331641"/>
            <a:ext cx="3132348" cy="1368152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・集中して学ぶ児童を育てたい。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・低・中・高学年ごとに学習態度の指標や発言スタイルを示してはどうか。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右矢印 8"/>
          <p:cNvSpPr/>
          <p:nvPr/>
        </p:nvSpPr>
        <p:spPr>
          <a:xfrm rot="5400000">
            <a:off x="3247640" y="2734457"/>
            <a:ext cx="288032" cy="2187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296652" y="2987824"/>
            <a:ext cx="6187330" cy="1656184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2400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・児童の学び方を統一するために「</a:t>
            </a:r>
            <a:r>
              <a:rPr lang="ja-JP" altLang="en-US" dirty="0" smtClean="0">
                <a:solidFill>
                  <a:schemeClr val="tx1"/>
                </a:solidFill>
              </a:rPr>
              <a:t>発表の約束」や「進級パスポート」</a:t>
            </a:r>
            <a:r>
              <a:rPr lang="ja-JP" altLang="en-US" dirty="0" smtClean="0">
                <a:solidFill>
                  <a:schemeClr val="tx1"/>
                </a:solidFill>
              </a:rPr>
              <a:t>を</a:t>
            </a:r>
            <a:r>
              <a:rPr lang="ja-JP" altLang="en-US" dirty="0" smtClean="0">
                <a:solidFill>
                  <a:schemeClr val="tx1"/>
                </a:solidFill>
              </a:rPr>
              <a:t>作成</a:t>
            </a:r>
            <a:r>
              <a:rPr lang="ja-JP" altLang="en-US" dirty="0" smtClean="0">
                <a:solidFill>
                  <a:schemeClr val="tx1"/>
                </a:solidFill>
              </a:rPr>
              <a:t>し、全職員で共通理解し徹底指導するようにした。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2" name="右矢印 11"/>
          <p:cNvSpPr/>
          <p:nvPr/>
        </p:nvSpPr>
        <p:spPr>
          <a:xfrm rot="5400000">
            <a:off x="2091565" y="4685298"/>
            <a:ext cx="306127" cy="2235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84076" y="4966320"/>
            <a:ext cx="3216932" cy="1333872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・授業中</a:t>
            </a:r>
            <a:r>
              <a:rPr lang="ja-JP" altLang="en-US" sz="1600" dirty="0" smtClean="0">
                <a:solidFill>
                  <a:schemeClr val="tx1"/>
                </a:solidFill>
              </a:rPr>
              <a:t>や全校集会等</a:t>
            </a:r>
            <a:r>
              <a:rPr lang="ja-JP" altLang="en-US" sz="1600" dirty="0" smtClean="0">
                <a:solidFill>
                  <a:schemeClr val="tx1"/>
                </a:solidFill>
              </a:rPr>
              <a:t>で、以前に比べ、児童の発表が活発になった。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4" name="右矢印 13"/>
          <p:cNvSpPr/>
          <p:nvPr/>
        </p:nvSpPr>
        <p:spPr>
          <a:xfrm rot="5400000">
            <a:off x="5333404" y="4683819"/>
            <a:ext cx="295647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3501008" y="4950134"/>
            <a:ext cx="3024336" cy="1350058"/>
          </a:xfrm>
          <a:prstGeom prst="roundRect">
            <a:avLst>
              <a:gd name="adj" fmla="val 65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・共通実践事項の取り組み方について、互いの実践を参考にしながら指導者の意識を高めていく。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077072" y="251520"/>
            <a:ext cx="2592288" cy="307777"/>
          </a:xfrm>
          <a:prstGeom prst="rect">
            <a:avLst/>
          </a:prstGeom>
          <a:solidFill>
            <a:srgbClr val="FFCCFF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御船町立小坂小学校</a:t>
            </a:r>
            <a:endParaRPr kumimoji="1" lang="ja-JP" altLang="en-US" sz="1400" dirty="0"/>
          </a:p>
        </p:txBody>
      </p:sp>
      <p:sp>
        <p:nvSpPr>
          <p:cNvPr id="17" name="正方形/長方形 16"/>
          <p:cNvSpPr/>
          <p:nvPr/>
        </p:nvSpPr>
        <p:spPr>
          <a:xfrm>
            <a:off x="327880" y="6444208"/>
            <a:ext cx="6197463" cy="16561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横巻き 20"/>
          <p:cNvSpPr/>
          <p:nvPr/>
        </p:nvSpPr>
        <p:spPr>
          <a:xfrm>
            <a:off x="404664" y="1331640"/>
            <a:ext cx="1944216" cy="360040"/>
          </a:xfrm>
          <a:prstGeom prst="horizontalScroll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取組み前の状況</a:t>
            </a:r>
          </a:p>
        </p:txBody>
      </p:sp>
      <p:sp>
        <p:nvSpPr>
          <p:cNvPr id="22" name="横巻き 21"/>
          <p:cNvSpPr/>
          <p:nvPr/>
        </p:nvSpPr>
        <p:spPr>
          <a:xfrm>
            <a:off x="404664" y="2987824"/>
            <a:ext cx="3240360" cy="360040"/>
          </a:xfrm>
          <a:prstGeom prst="horizontalScroll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学校改革プランの取組み内容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3380" y="777062"/>
            <a:ext cx="6415980" cy="338554"/>
          </a:xfrm>
          <a:prstGeom prst="rect">
            <a:avLst/>
          </a:prstGeom>
          <a:ln w="12700">
            <a:solidFill>
              <a:srgbClr val="CC00C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P創英角ｺﾞｼｯｸUB" pitchFamily="50" charset="-128"/>
                <a:ea typeface="HGP創英角ｺﾞｼｯｸUB" pitchFamily="50" charset="-128"/>
              </a:rPr>
              <a:t>取組み</a:t>
            </a:r>
            <a:r>
              <a:rPr lang="ja-JP" altLang="en-US" sz="1600" dirty="0" smtClean="0"/>
              <a:t>：学び方の工夫と改善</a:t>
            </a:r>
            <a:endParaRPr kumimoji="1" lang="ja-JP" altLang="en-US" sz="1600" dirty="0"/>
          </a:p>
        </p:txBody>
      </p:sp>
      <p:sp>
        <p:nvSpPr>
          <p:cNvPr id="28" name="横巻き 27"/>
          <p:cNvSpPr/>
          <p:nvPr/>
        </p:nvSpPr>
        <p:spPr>
          <a:xfrm>
            <a:off x="3501008" y="1331640"/>
            <a:ext cx="2880320" cy="360040"/>
          </a:xfrm>
          <a:prstGeom prst="horizontalScroll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</a:rPr>
              <a:t>ワークショップでの意見や要望</a:t>
            </a:r>
            <a:endParaRPr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29" name="横巻き 28"/>
          <p:cNvSpPr/>
          <p:nvPr/>
        </p:nvSpPr>
        <p:spPr>
          <a:xfrm>
            <a:off x="404664" y="4932040"/>
            <a:ext cx="1008112" cy="360040"/>
          </a:xfrm>
          <a:prstGeom prst="horizontalScroll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成　果</a:t>
            </a:r>
            <a:endParaRPr kumimoji="1" lang="ja-JP" altLang="en-US" dirty="0"/>
          </a:p>
        </p:txBody>
      </p:sp>
      <p:sp>
        <p:nvSpPr>
          <p:cNvPr id="30" name="角丸四角形吹き出し 29"/>
          <p:cNvSpPr/>
          <p:nvPr/>
        </p:nvSpPr>
        <p:spPr>
          <a:xfrm>
            <a:off x="2564904" y="7308304"/>
            <a:ext cx="1368152" cy="648072"/>
          </a:xfrm>
          <a:prstGeom prst="wedgeRoundRectCallout">
            <a:avLst>
              <a:gd name="adj1" fmla="val 65364"/>
              <a:gd name="adj2" fmla="val -74722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 smtClean="0"/>
              <a:t>児童集会で</a:t>
            </a:r>
            <a:r>
              <a:rPr kumimoji="1" lang="ja-JP" altLang="en-US" sz="1400" dirty="0" smtClean="0"/>
              <a:t>相手を見て話す・聞く児童の姿</a:t>
            </a:r>
            <a:endParaRPr kumimoji="1" lang="ja-JP" altLang="en-US" sz="1400" dirty="0"/>
          </a:p>
        </p:txBody>
      </p:sp>
      <p:sp>
        <p:nvSpPr>
          <p:cNvPr id="24" name="横巻き 23"/>
          <p:cNvSpPr/>
          <p:nvPr/>
        </p:nvSpPr>
        <p:spPr>
          <a:xfrm>
            <a:off x="3645024" y="5004048"/>
            <a:ext cx="2016224" cy="288032"/>
          </a:xfrm>
          <a:prstGeom prst="horizontalScroll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成功の秘訣，課題，反省点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 flipH="1">
            <a:off x="70913" y="74628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①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 flipH="1">
            <a:off x="70913" y="133164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②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 flipH="1">
            <a:off x="3239265" y="133164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③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 flipH="1">
            <a:off x="44624" y="298782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④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 flipH="1">
            <a:off x="44624" y="493204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⑤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 flipH="1">
            <a:off x="3429000" y="499475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⑥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 flipH="1">
            <a:off x="70913" y="650692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⑦</a:t>
            </a:r>
            <a:endParaRPr kumimoji="1" lang="ja-JP" altLang="en-US" dirty="0"/>
          </a:p>
        </p:txBody>
      </p:sp>
      <p:pic>
        <p:nvPicPr>
          <p:cNvPr id="37" name="図 36" descr="IMG_5861.JPG"/>
          <p:cNvPicPr>
            <a:picLocks noChangeAspect="1"/>
          </p:cNvPicPr>
          <p:nvPr/>
        </p:nvPicPr>
        <p:blipFill>
          <a:blip r:embed="rId2" cstate="print"/>
          <a:srcRect l="13333" t="15000"/>
          <a:stretch>
            <a:fillRect/>
          </a:stretch>
        </p:blipFill>
        <p:spPr>
          <a:xfrm>
            <a:off x="4005064" y="6516216"/>
            <a:ext cx="2304256" cy="1506629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35763" t="21635" r="37433" b="38982"/>
          <a:stretch>
            <a:fillRect/>
          </a:stretch>
        </p:blipFill>
        <p:spPr bwMode="auto">
          <a:xfrm>
            <a:off x="548680" y="6516216"/>
            <a:ext cx="1872208" cy="15466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8" name="角丸四角形吹き出し 37"/>
          <p:cNvSpPr/>
          <p:nvPr/>
        </p:nvSpPr>
        <p:spPr>
          <a:xfrm>
            <a:off x="2564904" y="6516216"/>
            <a:ext cx="1368152" cy="648072"/>
          </a:xfrm>
          <a:prstGeom prst="wedgeRoundRectCallout">
            <a:avLst>
              <a:gd name="adj1" fmla="val -73876"/>
              <a:gd name="adj2" fmla="val -2916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/>
              <a:t>低・中・高学年で系統的な指導を行っていく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47346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413</Words>
  <Application>Microsoft Office PowerPoint</Application>
  <PresentationFormat>画面に合わせる (4:3)</PresentationFormat>
  <Paragraphs>64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スライド 1</vt:lpstr>
      <vt:lpstr>スライド 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teacher</cp:lastModifiedBy>
  <cp:revision>60</cp:revision>
  <dcterms:created xsi:type="dcterms:W3CDTF">2014-05-09T05:45:50Z</dcterms:created>
  <dcterms:modified xsi:type="dcterms:W3CDTF">2015-06-16T00:14:58Z</dcterms:modified>
</cp:coreProperties>
</file>