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144000" type="screen4x3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CC"/>
    <a:srgbClr val="FFCCFF"/>
    <a:srgbClr val="66CC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555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記入例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3555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8BD2F054-204A-446B-A701-D4E77403633B}" type="datetimeFigureOut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7532"/>
            <a:ext cx="2918621" cy="493554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2" y="9377532"/>
            <a:ext cx="2918621" cy="493554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6910DD1C-A46E-40FC-844D-934FCF06E7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1990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555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記入例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3555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FDE42E30-877C-42BB-9DD5-52EF9E78F8AF}" type="datetimeFigureOut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41363"/>
            <a:ext cx="2773363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1" tIns="45341" rIns="90681" bIns="4534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891" y="4689554"/>
            <a:ext cx="5387982" cy="4441989"/>
          </a:xfrm>
          <a:prstGeom prst="rect">
            <a:avLst/>
          </a:prstGeom>
        </p:spPr>
        <p:txBody>
          <a:bodyPr vert="horz" lIns="90681" tIns="45341" rIns="90681" bIns="4534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7532"/>
            <a:ext cx="2918621" cy="493554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572" y="9377532"/>
            <a:ext cx="2918621" cy="493554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DCA360A2-79E1-4565-8F4B-A213DD9728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876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4B35-0A8A-49B3-9867-ADD5500368F5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44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6E62-8A02-460F-B89E-FDE0138841B2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61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05B-7CD0-4A81-BB2C-C8B5B5E9F8E1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04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C617-DF19-44D5-ADA0-A20B9F9CA609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65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B3E2C-B67F-48A1-9535-EF125956399C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83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6437-55D6-428B-BF5C-F831A277CF31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13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8419-5967-41E2-B348-3F0B47C72F1A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20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AC64-E2C3-45F6-8854-B846A5D38FBE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69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87FD1-5815-4D8D-B5AD-17ED5E843FC1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72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8B7F-17E7-4FAC-9E97-9E839D18471E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20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0B10-0186-47EE-AF76-CC4EC0C5AE9E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00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A10DF-52B9-4E2B-ADBA-AB5870A59EDC}" type="datetime1">
              <a:rPr kumimoji="1" lang="ja-JP" altLang="en-US" smtClean="0"/>
              <a:pPr/>
              <a:t>2015/6/18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59E2F-C5B4-4D3C-89A2-1DC16CFB0A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36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44824" y="25152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学校改革の取組み事例</a:t>
            </a: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3151" y="220742"/>
            <a:ext cx="1440160" cy="461665"/>
          </a:xfrm>
          <a:prstGeom prst="rect">
            <a:avLst/>
          </a:prstGeom>
          <a:solidFill>
            <a:schemeClr val="accent3"/>
          </a:solidFill>
          <a:ln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HG丸ｺﾞｼｯｸM-PRO" pitchFamily="50" charset="-128"/>
                <a:ea typeface="HG丸ｺﾞｼｯｸM-PRO" pitchFamily="50" charset="-128"/>
              </a:rPr>
              <a:t>校務改革</a:t>
            </a:r>
            <a:endParaRPr kumimoji="1" lang="ja-JP" altLang="en-US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81128" y="1137102"/>
            <a:ext cx="2088232" cy="338554"/>
          </a:xfrm>
          <a:prstGeom prst="rect">
            <a:avLst/>
          </a:prstGeom>
          <a:solidFill>
            <a:srgbClr val="FFFF99"/>
          </a:solidFill>
          <a:ln w="12700">
            <a:solidFill>
              <a:srgbClr val="CC00C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+mn-ea"/>
              </a:rPr>
              <a:t>分類</a:t>
            </a:r>
            <a:r>
              <a:rPr lang="en-US" altLang="ja-JP" sz="1600" b="1" dirty="0" smtClean="0">
                <a:latin typeface="+mn-ea"/>
              </a:rPr>
              <a:t>Ⅱ</a:t>
            </a:r>
            <a:r>
              <a:rPr lang="ja-JP" altLang="en-US" sz="1600" b="1" dirty="0" smtClean="0"/>
              <a:t>：始業前</a:t>
            </a:r>
            <a:endParaRPr kumimoji="1" lang="ja-JP" altLang="en-US" sz="1600" b="1" dirty="0"/>
          </a:p>
        </p:txBody>
      </p:sp>
      <p:sp>
        <p:nvSpPr>
          <p:cNvPr id="7" name="角丸四角形 6"/>
          <p:cNvSpPr/>
          <p:nvPr/>
        </p:nvSpPr>
        <p:spPr>
          <a:xfrm>
            <a:off x="296651" y="1619672"/>
            <a:ext cx="3093666" cy="1440160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・職員朝会が週３回あり、その時間は児童は自習を行っていた。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392996" y="1618953"/>
            <a:ext cx="3132348" cy="1440879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・朝の時間に、児童と向き合ったり基礎基本を定着させる時間がほしい。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 rot="5400000">
            <a:off x="3247640" y="3094497"/>
            <a:ext cx="288032" cy="218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296652" y="3347864"/>
            <a:ext cx="6187330" cy="1656184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・これまで週３回行っていた朝会を、週１回にした。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2" name="右矢印 11"/>
          <p:cNvSpPr/>
          <p:nvPr/>
        </p:nvSpPr>
        <p:spPr>
          <a:xfrm rot="5400000">
            <a:off x="2100612" y="5036291"/>
            <a:ext cx="288032" cy="2235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84076" y="5326360"/>
            <a:ext cx="3216932" cy="1333872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・朝の時間に学力充実や学級づくりの取組ができるようになった。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・ゆとりを持って１時間目の授業に入ることができるようになった。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 rot="5400000">
            <a:off x="5333404" y="5036244"/>
            <a:ext cx="29564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3501008" y="5310174"/>
            <a:ext cx="3024336" cy="1350058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・連絡事項は、ホワイトボードを活用して周知する。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・毎週木曜日を活用して、職員の打ち合わせを行う。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endParaRPr lang="en-US" altLang="ja-JP" sz="2000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77072" y="251520"/>
            <a:ext cx="2592288" cy="307777"/>
          </a:xfrm>
          <a:prstGeom prst="rect">
            <a:avLst/>
          </a:prstGeom>
          <a:solidFill>
            <a:srgbClr val="FFCCFF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御船町立小坂小学校</a:t>
            </a:r>
            <a:endParaRPr lang="en-US" altLang="ja-JP" sz="1400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327880" y="6732240"/>
            <a:ext cx="6197463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0648" y="1137102"/>
            <a:ext cx="4320480" cy="338554"/>
          </a:xfrm>
          <a:prstGeom prst="rect">
            <a:avLst/>
          </a:prstGeom>
          <a:solidFill>
            <a:srgbClr val="66CCFF"/>
          </a:solidFill>
          <a:ln w="127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+mn-ea"/>
              </a:rPr>
              <a:t>分類</a:t>
            </a:r>
            <a:r>
              <a:rPr lang="en-US" altLang="ja-JP" sz="1600" b="1" dirty="0" smtClean="0">
                <a:latin typeface="+mn-ea"/>
              </a:rPr>
              <a:t>Ⅰ</a:t>
            </a:r>
            <a:r>
              <a:rPr lang="ja-JP" altLang="en-US" sz="1600" b="1" dirty="0" smtClean="0"/>
              <a:t>：仕事の削減</a:t>
            </a:r>
          </a:p>
        </p:txBody>
      </p:sp>
      <p:sp>
        <p:nvSpPr>
          <p:cNvPr id="21" name="横巻き 20"/>
          <p:cNvSpPr/>
          <p:nvPr/>
        </p:nvSpPr>
        <p:spPr>
          <a:xfrm>
            <a:off x="404664" y="1619672"/>
            <a:ext cx="1944216" cy="360040"/>
          </a:xfrm>
          <a:prstGeom prst="horizontalScroll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取組み前の状況</a:t>
            </a:r>
          </a:p>
        </p:txBody>
      </p:sp>
      <p:sp>
        <p:nvSpPr>
          <p:cNvPr id="22" name="横巻き 21"/>
          <p:cNvSpPr/>
          <p:nvPr/>
        </p:nvSpPr>
        <p:spPr>
          <a:xfrm>
            <a:off x="404664" y="3347864"/>
            <a:ext cx="3240360" cy="360040"/>
          </a:xfrm>
          <a:prstGeom prst="horizontalScroll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学校改革プランの取組み内容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3380" y="777062"/>
            <a:ext cx="6415980" cy="338554"/>
          </a:xfrm>
          <a:prstGeom prst="rect">
            <a:avLst/>
          </a:prstGeom>
          <a:ln w="12700">
            <a:solidFill>
              <a:srgbClr val="CC00C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取組み</a:t>
            </a:r>
            <a:r>
              <a:rPr lang="ja-JP" altLang="en-US" sz="1600" dirty="0" smtClean="0"/>
              <a:t>：朝会の削減</a:t>
            </a:r>
            <a:endParaRPr kumimoji="1" lang="ja-JP" altLang="en-US" sz="1600" dirty="0"/>
          </a:p>
        </p:txBody>
      </p:sp>
      <p:sp>
        <p:nvSpPr>
          <p:cNvPr id="28" name="横巻き 27"/>
          <p:cNvSpPr/>
          <p:nvPr/>
        </p:nvSpPr>
        <p:spPr>
          <a:xfrm>
            <a:off x="3501008" y="1619672"/>
            <a:ext cx="2880320" cy="360040"/>
          </a:xfrm>
          <a:prstGeom prst="horizontalScroll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ワークショップでの意見や要望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29" name="横巻き 28"/>
          <p:cNvSpPr/>
          <p:nvPr/>
        </p:nvSpPr>
        <p:spPr>
          <a:xfrm>
            <a:off x="404664" y="5292080"/>
            <a:ext cx="1008112" cy="360040"/>
          </a:xfrm>
          <a:prstGeom prst="horizontalScroll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成　果</a:t>
            </a:r>
            <a:endParaRPr kumimoji="1" lang="ja-JP" altLang="en-US" dirty="0"/>
          </a:p>
        </p:txBody>
      </p:sp>
      <p:sp>
        <p:nvSpPr>
          <p:cNvPr id="24" name="横巻き 23"/>
          <p:cNvSpPr/>
          <p:nvPr/>
        </p:nvSpPr>
        <p:spPr>
          <a:xfrm>
            <a:off x="3645024" y="5364088"/>
            <a:ext cx="2016224" cy="288032"/>
          </a:xfrm>
          <a:prstGeom prst="horizontalScroll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成功の秘訣，課題，反省点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 flipH="1">
            <a:off x="70913" y="111561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②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 flipH="1">
            <a:off x="70913" y="75557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①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 flipH="1">
            <a:off x="4437112" y="111561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③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 flipH="1">
            <a:off x="70913" y="16196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④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 flipH="1">
            <a:off x="3527297" y="139435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⑤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 flipH="1">
            <a:off x="44624" y="348258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⑥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 flipH="1">
            <a:off x="44624" y="535479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⑦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 flipH="1">
            <a:off x="3501008" y="535479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⑧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 flipH="1">
            <a:off x="70913" y="650692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⑨</a:t>
            </a:r>
            <a:endParaRPr kumimoji="1" lang="ja-JP" altLang="en-US" dirty="0"/>
          </a:p>
        </p:txBody>
      </p:sp>
      <p:sp>
        <p:nvSpPr>
          <p:cNvPr id="37" name="メモ 36"/>
          <p:cNvSpPr/>
          <p:nvPr/>
        </p:nvSpPr>
        <p:spPr>
          <a:xfrm>
            <a:off x="332656" y="8244408"/>
            <a:ext cx="6192688" cy="720080"/>
          </a:xfrm>
          <a:prstGeom prst="foldedCorner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＜生み出された時間を活用した各学校の取組み等＞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600" dirty="0" smtClean="0"/>
              <a:t>・授業前に、児童と向き合う時間を十分確保し、学力充実や学習態度の育成、児童理解につなげる。</a:t>
            </a:r>
            <a:endParaRPr kumimoji="1" lang="ja-JP" altLang="en-US" sz="1600" dirty="0"/>
          </a:p>
        </p:txBody>
      </p:sp>
      <p:sp>
        <p:nvSpPr>
          <p:cNvPr id="38" name="テキスト ボックス 37"/>
          <p:cNvSpPr txBox="1"/>
          <p:nvPr/>
        </p:nvSpPr>
        <p:spPr>
          <a:xfrm flipH="1">
            <a:off x="70913" y="823511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⑩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412776" y="5285546"/>
            <a:ext cx="208823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solidFill>
                  <a:schemeClr val="tx2">
                    <a:lumMod val="75000"/>
                  </a:schemeClr>
                </a:solidFill>
              </a:rPr>
              <a:t>生み出された具体的な時間、または、教職員や児童生徒の意</a:t>
            </a:r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</a:rPr>
              <a:t>見</a:t>
            </a:r>
            <a:endParaRPr kumimoji="1"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\\ts-sv\share\２６年度\02 分掌部\02 研修部\H26校内研\9.18　校務改革写真\CIMG6855.JPG"/>
          <p:cNvPicPr>
            <a:picLocks noChangeAspect="1" noChangeArrowheads="1"/>
          </p:cNvPicPr>
          <p:nvPr/>
        </p:nvPicPr>
        <p:blipFill>
          <a:blip r:embed="rId2" cstate="print"/>
          <a:srcRect t="16000"/>
          <a:stretch>
            <a:fillRect/>
          </a:stretch>
        </p:blipFill>
        <p:spPr bwMode="auto">
          <a:xfrm>
            <a:off x="404664" y="6785526"/>
            <a:ext cx="1944216" cy="1224856"/>
          </a:xfrm>
          <a:prstGeom prst="rect">
            <a:avLst/>
          </a:prstGeom>
          <a:noFill/>
        </p:spPr>
      </p:pic>
      <p:pic>
        <p:nvPicPr>
          <p:cNvPr id="1028" name="Picture 4" descr="\\ts-sv\share\２６年度\02 分掌部\02 研修部\H26校内研\9.18　校務改革写真\CIMG6856.JPG"/>
          <p:cNvPicPr>
            <a:picLocks noChangeAspect="1" noChangeArrowheads="1"/>
          </p:cNvPicPr>
          <p:nvPr/>
        </p:nvPicPr>
        <p:blipFill>
          <a:blip r:embed="rId3" cstate="print"/>
          <a:srcRect t="13889" r="5458"/>
          <a:stretch>
            <a:fillRect/>
          </a:stretch>
        </p:blipFill>
        <p:spPr bwMode="auto">
          <a:xfrm>
            <a:off x="4581128" y="6804248"/>
            <a:ext cx="1897400" cy="1296144"/>
          </a:xfrm>
          <a:prstGeom prst="rect">
            <a:avLst/>
          </a:prstGeom>
          <a:noFill/>
        </p:spPr>
      </p:pic>
      <p:sp>
        <p:nvSpPr>
          <p:cNvPr id="30" name="角丸四角形吹き出し 29"/>
          <p:cNvSpPr/>
          <p:nvPr/>
        </p:nvSpPr>
        <p:spPr>
          <a:xfrm>
            <a:off x="2132856" y="6876256"/>
            <a:ext cx="1296144" cy="1152128"/>
          </a:xfrm>
          <a:prstGeom prst="wedgeRoundRectCallout">
            <a:avLst>
              <a:gd name="adj1" fmla="val -62379"/>
              <a:gd name="adj2" fmla="val 538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/>
              <a:t>行事・連絡事項はホワイトボードを活用して周知</a:t>
            </a:r>
            <a:endParaRPr kumimoji="1" lang="ja-JP" altLang="en-US" sz="1400" dirty="0"/>
          </a:p>
        </p:txBody>
      </p:sp>
      <p:sp>
        <p:nvSpPr>
          <p:cNvPr id="40" name="角丸四角形吹き出し 39"/>
          <p:cNvSpPr/>
          <p:nvPr/>
        </p:nvSpPr>
        <p:spPr>
          <a:xfrm flipH="1">
            <a:off x="3501008" y="6876256"/>
            <a:ext cx="1296144" cy="1152128"/>
          </a:xfrm>
          <a:prstGeom prst="wedgeRoundRectCallout">
            <a:avLst>
              <a:gd name="adj1" fmla="val -62379"/>
              <a:gd name="adj2" fmla="val 538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/>
              <a:t>定例行事や部活動計画等は簡易掲示板を使って周知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734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44824" y="25152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学校改革の取組み事例</a:t>
            </a: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3151" y="220742"/>
            <a:ext cx="1440160" cy="461665"/>
          </a:xfrm>
          <a:prstGeom prst="rect">
            <a:avLst/>
          </a:prstGeom>
          <a:solidFill>
            <a:schemeClr val="accent3"/>
          </a:solidFill>
          <a:ln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HG丸ｺﾞｼｯｸM-PRO" pitchFamily="50" charset="-128"/>
                <a:ea typeface="HG丸ｺﾞｼｯｸM-PRO" pitchFamily="50" charset="-128"/>
              </a:rPr>
              <a:t>校務改革</a:t>
            </a:r>
            <a:endParaRPr kumimoji="1" lang="ja-JP" altLang="en-US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81128" y="1137102"/>
            <a:ext cx="2088232" cy="338554"/>
          </a:xfrm>
          <a:prstGeom prst="rect">
            <a:avLst/>
          </a:prstGeom>
          <a:solidFill>
            <a:srgbClr val="FFFF99"/>
          </a:solidFill>
          <a:ln w="12700">
            <a:solidFill>
              <a:srgbClr val="CC00C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+mn-ea"/>
              </a:rPr>
              <a:t>分類</a:t>
            </a:r>
            <a:r>
              <a:rPr lang="en-US" altLang="ja-JP" sz="1600" b="1" dirty="0" smtClean="0">
                <a:latin typeface="+mn-ea"/>
              </a:rPr>
              <a:t>Ⅱ</a:t>
            </a:r>
            <a:r>
              <a:rPr lang="ja-JP" altLang="en-US" sz="1600" b="1" dirty="0" smtClean="0"/>
              <a:t>：放課後</a:t>
            </a:r>
            <a:endParaRPr lang="en-US" altLang="ja-JP" sz="1600" b="1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296651" y="1619672"/>
            <a:ext cx="3093666" cy="1440160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・年２０回職員会議が行われて</a:t>
            </a:r>
            <a:r>
              <a:rPr lang="ja-JP" altLang="en-US" dirty="0" smtClean="0">
                <a:solidFill>
                  <a:schemeClr val="tx1"/>
                </a:solidFill>
              </a:rPr>
              <a:t>いたが、内容の精選ができるものがあった。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392996" y="1618953"/>
            <a:ext cx="3132348" cy="1440879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・従来の慣行となっていた会議等を削減し、職員間で話し合う時間が確保したい。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 rot="5400000">
            <a:off x="3247640" y="3094497"/>
            <a:ext cx="288032" cy="218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296652" y="3347864"/>
            <a:ext cx="6187330" cy="1656184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・これまで年間２０回行われていた職員会議の議題を精選し、会議を年１３回に減らす。（平成２７年度は８回に）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2" name="右矢印 11"/>
          <p:cNvSpPr/>
          <p:nvPr/>
        </p:nvSpPr>
        <p:spPr>
          <a:xfrm rot="5400000">
            <a:off x="2100612" y="5036291"/>
            <a:ext cx="288032" cy="2235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84076" y="5326360"/>
            <a:ext cx="3216932" cy="1333872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・昨年度より校内研修の回数を多く確保でき、職員間で児童の姿や授業について話し合う時間が増えた。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 rot="5400000">
            <a:off x="5333404" y="5036244"/>
            <a:ext cx="29564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3501008" y="5310174"/>
            <a:ext cx="3024336" cy="1350058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・ポイントだけを提案し、内容に応じて紙面提案も活用する。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・提案前に、各部会で計画をしっかり練り上げてから提案をする。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77072" y="251520"/>
            <a:ext cx="2592288" cy="307777"/>
          </a:xfrm>
          <a:prstGeom prst="rect">
            <a:avLst/>
          </a:prstGeom>
          <a:solidFill>
            <a:srgbClr val="FFCCFF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御船町立小坂小学校</a:t>
            </a:r>
            <a:endParaRPr lang="en-US" altLang="ja-JP" sz="1400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327880" y="6732240"/>
            <a:ext cx="6197463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0648" y="1137102"/>
            <a:ext cx="4320480" cy="338554"/>
          </a:xfrm>
          <a:prstGeom prst="rect">
            <a:avLst/>
          </a:prstGeom>
          <a:solidFill>
            <a:srgbClr val="66CCFF"/>
          </a:solidFill>
          <a:ln w="127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+mn-ea"/>
              </a:rPr>
              <a:t>分類</a:t>
            </a:r>
            <a:r>
              <a:rPr lang="en-US" altLang="ja-JP" sz="1600" b="1" dirty="0" smtClean="0">
                <a:latin typeface="+mn-ea"/>
              </a:rPr>
              <a:t>Ⅰ</a:t>
            </a:r>
            <a:r>
              <a:rPr lang="ja-JP" altLang="en-US" sz="1600" b="1" dirty="0" smtClean="0"/>
              <a:t>：仕事の削減</a:t>
            </a:r>
          </a:p>
        </p:txBody>
      </p:sp>
      <p:sp>
        <p:nvSpPr>
          <p:cNvPr id="21" name="横巻き 20"/>
          <p:cNvSpPr/>
          <p:nvPr/>
        </p:nvSpPr>
        <p:spPr>
          <a:xfrm>
            <a:off x="404664" y="1619672"/>
            <a:ext cx="1944216" cy="360040"/>
          </a:xfrm>
          <a:prstGeom prst="horizontalScroll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取組み前の状況</a:t>
            </a:r>
          </a:p>
        </p:txBody>
      </p:sp>
      <p:sp>
        <p:nvSpPr>
          <p:cNvPr id="22" name="横巻き 21"/>
          <p:cNvSpPr/>
          <p:nvPr/>
        </p:nvSpPr>
        <p:spPr>
          <a:xfrm>
            <a:off x="404664" y="3347864"/>
            <a:ext cx="3240360" cy="360040"/>
          </a:xfrm>
          <a:prstGeom prst="horizontalScroll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学校改革プランの取組み内容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3380" y="777062"/>
            <a:ext cx="6415980" cy="338554"/>
          </a:xfrm>
          <a:prstGeom prst="rect">
            <a:avLst/>
          </a:prstGeom>
          <a:ln w="12700">
            <a:solidFill>
              <a:srgbClr val="CC00C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取組み</a:t>
            </a:r>
            <a:r>
              <a:rPr lang="ja-JP" altLang="en-US" sz="1600" dirty="0" smtClean="0"/>
              <a:t>：職員会議の削減</a:t>
            </a:r>
            <a:endParaRPr kumimoji="1" lang="ja-JP" altLang="en-US" sz="1600" dirty="0"/>
          </a:p>
        </p:txBody>
      </p:sp>
      <p:sp>
        <p:nvSpPr>
          <p:cNvPr id="28" name="横巻き 27"/>
          <p:cNvSpPr/>
          <p:nvPr/>
        </p:nvSpPr>
        <p:spPr>
          <a:xfrm>
            <a:off x="3501008" y="1619672"/>
            <a:ext cx="2880320" cy="360040"/>
          </a:xfrm>
          <a:prstGeom prst="horizontalScroll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ワークショップでの意見や要望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29" name="横巻き 28"/>
          <p:cNvSpPr/>
          <p:nvPr/>
        </p:nvSpPr>
        <p:spPr>
          <a:xfrm>
            <a:off x="404664" y="5292080"/>
            <a:ext cx="1008112" cy="360040"/>
          </a:xfrm>
          <a:prstGeom prst="horizontalScroll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成　果</a:t>
            </a:r>
            <a:endParaRPr kumimoji="1" lang="ja-JP" altLang="en-US" dirty="0"/>
          </a:p>
        </p:txBody>
      </p:sp>
      <p:sp>
        <p:nvSpPr>
          <p:cNvPr id="24" name="横巻き 23"/>
          <p:cNvSpPr/>
          <p:nvPr/>
        </p:nvSpPr>
        <p:spPr>
          <a:xfrm>
            <a:off x="3645024" y="5364088"/>
            <a:ext cx="2016224" cy="288032"/>
          </a:xfrm>
          <a:prstGeom prst="horizontalScroll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成功の秘訣，課題，反省点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 flipH="1">
            <a:off x="70913" y="111561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②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 flipH="1">
            <a:off x="70913" y="75557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①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 flipH="1">
            <a:off x="4437112" y="111561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③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 flipH="1">
            <a:off x="70913" y="16196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④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 flipH="1">
            <a:off x="3527297" y="139435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⑤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 flipH="1">
            <a:off x="44624" y="348258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⑥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 flipH="1">
            <a:off x="44624" y="535479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⑦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 flipH="1">
            <a:off x="3501008" y="535479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⑧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 flipH="1">
            <a:off x="70913" y="650692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⑨</a:t>
            </a:r>
            <a:endParaRPr kumimoji="1" lang="ja-JP" altLang="en-US" dirty="0"/>
          </a:p>
        </p:txBody>
      </p:sp>
      <p:sp>
        <p:nvSpPr>
          <p:cNvPr id="37" name="メモ 36"/>
          <p:cNvSpPr/>
          <p:nvPr/>
        </p:nvSpPr>
        <p:spPr>
          <a:xfrm>
            <a:off x="332656" y="8244408"/>
            <a:ext cx="6192688" cy="720080"/>
          </a:xfrm>
          <a:prstGeom prst="foldedCorner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＜生み出された時間を活用した各学校の取組み等＞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600" dirty="0" smtClean="0"/>
              <a:t>・職員会議の削減から生み出した時間を、職員間の向き合う時間や教材研究の時間へと生かすことができた。</a:t>
            </a:r>
            <a:endParaRPr kumimoji="1" lang="ja-JP" altLang="en-US" sz="1600" dirty="0"/>
          </a:p>
        </p:txBody>
      </p:sp>
      <p:sp>
        <p:nvSpPr>
          <p:cNvPr id="38" name="テキスト ボックス 37"/>
          <p:cNvSpPr txBox="1"/>
          <p:nvPr/>
        </p:nvSpPr>
        <p:spPr>
          <a:xfrm flipH="1">
            <a:off x="70913" y="823511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⑩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412776" y="5285546"/>
            <a:ext cx="208823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solidFill>
                  <a:schemeClr val="tx2">
                    <a:lumMod val="75000"/>
                  </a:schemeClr>
                </a:solidFill>
              </a:rPr>
              <a:t>生み出された具体的な時間、または、教職員や児童生徒の意</a:t>
            </a:r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</a:rPr>
              <a:t>見</a:t>
            </a:r>
            <a:endParaRPr kumimoji="1"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 descr="\\ts-sv\share\２６年度\02 分掌部\02 研修部\H26校内研\9.18　校務改革写真\CIMG6850.JPG"/>
          <p:cNvPicPr>
            <a:picLocks noChangeAspect="1" noChangeArrowheads="1"/>
          </p:cNvPicPr>
          <p:nvPr/>
        </p:nvPicPr>
        <p:blipFill>
          <a:blip r:embed="rId2" cstate="print"/>
          <a:srcRect t="35088" b="20468"/>
          <a:stretch>
            <a:fillRect/>
          </a:stretch>
        </p:blipFill>
        <p:spPr bwMode="auto">
          <a:xfrm>
            <a:off x="1772816" y="6804248"/>
            <a:ext cx="3744419" cy="1248140"/>
          </a:xfrm>
          <a:prstGeom prst="rect">
            <a:avLst/>
          </a:prstGeom>
          <a:noFill/>
        </p:spPr>
      </p:pic>
      <p:sp>
        <p:nvSpPr>
          <p:cNvPr id="30" name="角丸四角形吹き出し 29"/>
          <p:cNvSpPr/>
          <p:nvPr/>
        </p:nvSpPr>
        <p:spPr>
          <a:xfrm>
            <a:off x="2060848" y="7740352"/>
            <a:ext cx="3168352" cy="288032"/>
          </a:xfrm>
          <a:prstGeom prst="wedgeRoundRectCallout">
            <a:avLst>
              <a:gd name="adj1" fmla="val -48473"/>
              <a:gd name="adj2" fmla="val 317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職員室前方の黒板を利用して</a:t>
            </a:r>
            <a:endParaRPr kumimoji="1" lang="ja-JP" altLang="en-US" sz="1200" dirty="0"/>
          </a:p>
        </p:txBody>
      </p:sp>
      <p:sp>
        <p:nvSpPr>
          <p:cNvPr id="40" name="角丸四角形吹き出し 39"/>
          <p:cNvSpPr/>
          <p:nvPr/>
        </p:nvSpPr>
        <p:spPr>
          <a:xfrm>
            <a:off x="404664" y="6804248"/>
            <a:ext cx="1512168" cy="504056"/>
          </a:xfrm>
          <a:prstGeom prst="wedgeRoundRectCallout">
            <a:avLst>
              <a:gd name="adj1" fmla="val -48473"/>
              <a:gd name="adj2" fmla="val 317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/>
              <a:t>左側には年間カレンダーを掲示</a:t>
            </a:r>
            <a:endParaRPr kumimoji="1" lang="ja-JP" altLang="en-US" sz="1400" dirty="0"/>
          </a:p>
        </p:txBody>
      </p:sp>
      <p:sp>
        <p:nvSpPr>
          <p:cNvPr id="41" name="角丸四角形吹き出し 40"/>
          <p:cNvSpPr/>
          <p:nvPr/>
        </p:nvSpPr>
        <p:spPr>
          <a:xfrm>
            <a:off x="404664" y="7380312"/>
            <a:ext cx="1512168" cy="648072"/>
          </a:xfrm>
          <a:prstGeom prst="wedgeRoundRectCallout">
            <a:avLst>
              <a:gd name="adj1" fmla="val -48473"/>
              <a:gd name="adj2" fmla="val 317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/>
              <a:t>中央は学期の取組重点事項を掲示</a:t>
            </a:r>
            <a:endParaRPr kumimoji="1" lang="ja-JP" altLang="en-US" sz="1400" dirty="0"/>
          </a:p>
        </p:txBody>
      </p:sp>
      <p:sp>
        <p:nvSpPr>
          <p:cNvPr id="42" name="角丸四角形吹き出し 41"/>
          <p:cNvSpPr/>
          <p:nvPr/>
        </p:nvSpPr>
        <p:spPr>
          <a:xfrm>
            <a:off x="5373216" y="7308304"/>
            <a:ext cx="1152128" cy="720080"/>
          </a:xfrm>
          <a:prstGeom prst="wedgeRoundRectCallout">
            <a:avLst>
              <a:gd name="adj1" fmla="val -48473"/>
              <a:gd name="adj2" fmla="val 317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/>
              <a:t>右側には２ヶ月の月行事を掲示</a:t>
            </a:r>
            <a:endParaRPr kumimoji="1" lang="ja-JP" altLang="en-US" sz="1400" dirty="0"/>
          </a:p>
        </p:txBody>
      </p:sp>
      <p:sp>
        <p:nvSpPr>
          <p:cNvPr id="43" name="円形吹き出し 42"/>
          <p:cNvSpPr/>
          <p:nvPr/>
        </p:nvSpPr>
        <p:spPr>
          <a:xfrm>
            <a:off x="5301208" y="6660232"/>
            <a:ext cx="1296144" cy="720080"/>
          </a:xfrm>
          <a:prstGeom prst="wedgeEllipseCallout">
            <a:avLst>
              <a:gd name="adj1" fmla="val -59437"/>
              <a:gd name="adj2" fmla="val 26944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見通しを持つために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4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514</Words>
  <Application>Microsoft Office PowerPoint</Application>
  <PresentationFormat>画面に合わせる (4:3)</PresentationFormat>
  <Paragraphs>84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kumamoto</cp:lastModifiedBy>
  <cp:revision>74</cp:revision>
  <cp:lastPrinted>2015-06-16T09:25:54Z</cp:lastPrinted>
  <dcterms:created xsi:type="dcterms:W3CDTF">2014-05-09T05:45:50Z</dcterms:created>
  <dcterms:modified xsi:type="dcterms:W3CDTF">2015-06-18T10:01:11Z</dcterms:modified>
</cp:coreProperties>
</file>