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9" r:id="rId3"/>
    <p:sldId id="271" r:id="rId4"/>
    <p:sldId id="264" r:id="rId5"/>
    <p:sldId id="272" r:id="rId6"/>
    <p:sldId id="273" r:id="rId7"/>
    <p:sldId id="274" r:id="rId8"/>
    <p:sldId id="275" r:id="rId9"/>
    <p:sldId id="276" r:id="rId10"/>
    <p:sldId id="278" r:id="rId11"/>
    <p:sldId id="257" r:id="rId12"/>
    <p:sldId id="258" r:id="rId13"/>
    <p:sldId id="260" r:id="rId14"/>
    <p:sldId id="262" r:id="rId15"/>
    <p:sldId id="265" r:id="rId16"/>
    <p:sldId id="267" r:id="rId17"/>
    <p:sldId id="281" r:id="rId18"/>
    <p:sldId id="283" r:id="rId19"/>
    <p:sldId id="277" r:id="rId20"/>
    <p:sldId id="280" r:id="rId21"/>
    <p:sldId id="279" r:id="rId22"/>
    <p:sldId id="282" r:id="rId23"/>
    <p:sldId id="266" r:id="rId24"/>
  </p:sldIdLst>
  <p:sldSz cx="12192000" cy="6858000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1"/>
    <p:restoredTop sz="94660"/>
  </p:normalViewPr>
  <p:slideViewPr>
    <p:cSldViewPr snapToGrid="0">
      <p:cViewPr varScale="1">
        <p:scale>
          <a:sx n="68" d="100"/>
          <a:sy n="68" d="100"/>
        </p:scale>
        <p:origin x="7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258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06EA9-14B5-4F31-95CC-6AD91D20700D}" type="datetimeFigureOut">
              <a:rPr kumimoji="1" lang="ja-JP" altLang="en-US" smtClean="0"/>
              <a:t>2023/8/1</a:t>
            </a:fld>
            <a:endParaRPr kumimoji="1" lang="ja-JP" altLang="en-US"/>
          </a:p>
        </p:txBody>
      </p:sp>
      <p:sp>
        <p:nvSpPr>
          <p:cNvPr id="1259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89958" y="744498"/>
            <a:ext cx="6617759" cy="37224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1260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261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262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07EA6-0398-4990-8029-A74DB74122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32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103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0078-60FF-4D96-A03A-3704AD83CD30}" type="datetimeFigureOut">
              <a:rPr kumimoji="1" lang="ja-JP" altLang="en-US" smtClean="0"/>
              <a:t>2023/8/1</a:t>
            </a:fld>
            <a:endParaRPr kumimoji="1" lang="ja-JP" altLang="en-US"/>
          </a:p>
        </p:txBody>
      </p:sp>
      <p:sp>
        <p:nvSpPr>
          <p:cNvPr id="103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3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C5B3-BFC1-4097-8E15-ACDDD59DF9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1719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89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90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0078-60FF-4D96-A03A-3704AD83CD30}" type="datetimeFigureOut">
              <a:rPr kumimoji="1" lang="ja-JP" altLang="en-US" smtClean="0"/>
              <a:t>2023/8/1</a:t>
            </a:fld>
            <a:endParaRPr kumimoji="1" lang="ja-JP" altLang="en-US"/>
          </a:p>
        </p:txBody>
      </p:sp>
      <p:sp>
        <p:nvSpPr>
          <p:cNvPr id="1091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2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C5B3-BFC1-4097-8E15-ACDDD59DF9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7440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95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96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0078-60FF-4D96-A03A-3704AD83CD30}" type="datetimeFigureOut">
              <a:rPr kumimoji="1" lang="ja-JP" altLang="en-US" smtClean="0"/>
              <a:t>2023/8/1</a:t>
            </a:fld>
            <a:endParaRPr kumimoji="1" lang="ja-JP" altLang="en-US"/>
          </a:p>
        </p:txBody>
      </p:sp>
      <p:sp>
        <p:nvSpPr>
          <p:cNvPr id="1097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8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C5B3-BFC1-4097-8E15-ACDDD59DF9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0928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38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39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0078-60FF-4D96-A03A-3704AD83CD30}" type="datetimeFigureOut">
              <a:rPr kumimoji="1" lang="ja-JP" altLang="en-US" smtClean="0"/>
              <a:t>2023/8/1</a:t>
            </a:fld>
            <a:endParaRPr kumimoji="1" lang="ja-JP" altLang="en-US"/>
          </a:p>
        </p:txBody>
      </p:sp>
      <p:sp>
        <p:nvSpPr>
          <p:cNvPr id="1040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1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C5B3-BFC1-4097-8E15-ACDDD59DF9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8304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44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4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0078-60FF-4D96-A03A-3704AD83CD30}" type="datetimeFigureOut">
              <a:rPr kumimoji="1" lang="ja-JP" altLang="en-US" smtClean="0"/>
              <a:t>2023/8/1</a:t>
            </a:fld>
            <a:endParaRPr kumimoji="1" lang="ja-JP" altLang="en-US"/>
          </a:p>
        </p:txBody>
      </p:sp>
      <p:sp>
        <p:nvSpPr>
          <p:cNvPr id="104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C5B3-BFC1-4097-8E15-ACDDD59DF9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3376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50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51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52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0078-60FF-4D96-A03A-3704AD83CD30}" type="datetimeFigureOut">
              <a:rPr kumimoji="1" lang="ja-JP" altLang="en-US" smtClean="0"/>
              <a:t>2023/8/1</a:t>
            </a:fld>
            <a:endParaRPr kumimoji="1" lang="ja-JP" altLang="en-US"/>
          </a:p>
        </p:txBody>
      </p:sp>
      <p:sp>
        <p:nvSpPr>
          <p:cNvPr id="1053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54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C5B3-BFC1-4097-8E15-ACDDD59DF9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7747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57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58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59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60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61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0078-60FF-4D96-A03A-3704AD83CD30}" type="datetimeFigureOut">
              <a:rPr kumimoji="1" lang="ja-JP" altLang="en-US" smtClean="0"/>
              <a:t>2023/8/1</a:t>
            </a:fld>
            <a:endParaRPr kumimoji="1" lang="ja-JP" altLang="en-US"/>
          </a:p>
        </p:txBody>
      </p:sp>
      <p:sp>
        <p:nvSpPr>
          <p:cNvPr id="1062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3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C5B3-BFC1-4097-8E15-ACDDD59DF9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6501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66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0078-60FF-4D96-A03A-3704AD83CD30}" type="datetimeFigureOut">
              <a:rPr kumimoji="1" lang="ja-JP" altLang="en-US" smtClean="0"/>
              <a:t>2023/8/1</a:t>
            </a:fld>
            <a:endParaRPr kumimoji="1" lang="ja-JP" altLang="en-US"/>
          </a:p>
        </p:txBody>
      </p:sp>
      <p:sp>
        <p:nvSpPr>
          <p:cNvPr id="1067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8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C5B3-BFC1-4097-8E15-ACDDD59DF9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7081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0078-60FF-4D96-A03A-3704AD83CD30}" type="datetimeFigureOut">
              <a:rPr kumimoji="1" lang="ja-JP" altLang="en-US" smtClean="0"/>
              <a:t>2023/8/1</a:t>
            </a:fld>
            <a:endParaRPr kumimoji="1" lang="ja-JP" altLang="en-US"/>
          </a:p>
        </p:txBody>
      </p:sp>
      <p:sp>
        <p:nvSpPr>
          <p:cNvPr id="1071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2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C5B3-BFC1-4097-8E15-ACDDD59DF9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491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7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76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77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0078-60FF-4D96-A03A-3704AD83CD30}" type="datetimeFigureOut">
              <a:rPr kumimoji="1" lang="ja-JP" altLang="en-US" smtClean="0"/>
              <a:t>2023/8/1</a:t>
            </a:fld>
            <a:endParaRPr kumimoji="1" lang="ja-JP" altLang="en-US"/>
          </a:p>
        </p:txBody>
      </p:sp>
      <p:sp>
        <p:nvSpPr>
          <p:cNvPr id="1078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9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C5B3-BFC1-4097-8E15-ACDDD59DF9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2057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82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1083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84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0078-60FF-4D96-A03A-3704AD83CD30}" type="datetimeFigureOut">
              <a:rPr kumimoji="1" lang="ja-JP" altLang="en-US" smtClean="0"/>
              <a:t>2023/8/1</a:t>
            </a:fld>
            <a:endParaRPr kumimoji="1" lang="ja-JP" altLang="en-US"/>
          </a:p>
        </p:txBody>
      </p:sp>
      <p:sp>
        <p:nvSpPr>
          <p:cNvPr id="1085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86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C5B3-BFC1-4097-8E15-ACDDD59DF9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4020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26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27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30078-60FF-4D96-A03A-3704AD83CD30}" type="datetimeFigureOut">
              <a:rPr kumimoji="1" lang="ja-JP" altLang="en-US" smtClean="0"/>
              <a:t>2023/8/1</a:t>
            </a:fld>
            <a:endParaRPr kumimoji="1" lang="ja-JP" altLang="en-US"/>
          </a:p>
        </p:txBody>
      </p:sp>
      <p:sp>
        <p:nvSpPr>
          <p:cNvPr id="1028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029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EC5B3-BFC1-4097-8E15-ACDDD59DF9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301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hyperlink" Target="https://www.youtube.com/watch?v=P4NPF-lVmU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タイトル 1"/>
          <p:cNvSpPr>
            <a:spLocks noGrp="1"/>
          </p:cNvSpPr>
          <p:nvPr>
            <p:ph type="ctrTitle"/>
          </p:nvPr>
        </p:nvSpPr>
        <p:spPr>
          <a:xfrm>
            <a:off x="1559384" y="291090"/>
            <a:ext cx="9144000" cy="2387600"/>
          </a:xfrm>
        </p:spPr>
        <p:txBody>
          <a:bodyPr>
            <a:normAutofit/>
          </a:bodyPr>
          <a:lstStyle/>
          <a:p>
            <a:r>
              <a:rPr kumimoji="1" lang="ja-JP" altLang="en-US" sz="8000" dirty="0">
                <a:latin typeface="ＤＨＰ平成ゴシックW5" panose="020B0500000000000000" pitchFamily="50" charset="-128"/>
                <a:ea typeface="ＤＨＰ平成ゴシックW5" panose="020B0500000000000000" pitchFamily="50" charset="-128"/>
              </a:rPr>
              <a:t>合志楓の森小学校</a:t>
            </a:r>
            <a:br>
              <a:rPr kumimoji="1" lang="en-US" altLang="ja-JP" sz="8000" dirty="0">
                <a:latin typeface="ＤＨＰ平成ゴシックW5" panose="020B0500000000000000" pitchFamily="50" charset="-128"/>
                <a:ea typeface="ＤＨＰ平成ゴシックW5" panose="020B0500000000000000" pitchFamily="50" charset="-128"/>
              </a:rPr>
            </a:br>
            <a:r>
              <a:rPr kumimoji="1" lang="ja-JP" altLang="en-US" sz="8000" dirty="0">
                <a:latin typeface="ＤＨＰ平成ゴシックW5" panose="020B0500000000000000" pitchFamily="50" charset="-128"/>
                <a:ea typeface="ＤＨＰ平成ゴシックW5" panose="020B0500000000000000" pitchFamily="50" charset="-128"/>
              </a:rPr>
              <a:t>合志楓の森中学校</a:t>
            </a:r>
          </a:p>
        </p:txBody>
      </p:sp>
      <p:pic>
        <p:nvPicPr>
          <p:cNvPr id="1101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10" y="3466534"/>
            <a:ext cx="1316182" cy="1316182"/>
          </a:xfrm>
          <a:prstGeom prst="rect">
            <a:avLst/>
          </a:prstGeom>
        </p:spPr>
      </p:pic>
      <p:pic>
        <p:nvPicPr>
          <p:cNvPr id="1102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907" y="3509963"/>
            <a:ext cx="1333500" cy="1333500"/>
          </a:xfrm>
          <a:prstGeom prst="rect">
            <a:avLst/>
          </a:prstGeom>
        </p:spPr>
      </p:pic>
      <p:pic>
        <p:nvPicPr>
          <p:cNvPr id="1103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202" y="3509963"/>
            <a:ext cx="1303396" cy="1303396"/>
          </a:xfrm>
          <a:prstGeom prst="rect">
            <a:avLst/>
          </a:prstGeom>
        </p:spPr>
      </p:pic>
      <p:sp>
        <p:nvSpPr>
          <p:cNvPr id="1104" name="角丸四角形吹き出し 6"/>
          <p:cNvSpPr/>
          <p:nvPr/>
        </p:nvSpPr>
        <p:spPr>
          <a:xfrm>
            <a:off x="2227930" y="3466534"/>
            <a:ext cx="2352003" cy="1833677"/>
          </a:xfrm>
          <a:prstGeom prst="wedgeRoundRectCallout">
            <a:avLst>
              <a:gd name="adj1" fmla="val -64881"/>
              <a:gd name="adj2" fmla="val -21920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altLang="ja-JP" dirty="0"/>
          </a:p>
          <a:p>
            <a:pPr algn="ctr"/>
            <a:r>
              <a:rPr kumimoji="1" lang="ja-JP" altLang="en-US" dirty="0"/>
              <a:t>職歴</a:t>
            </a:r>
            <a:r>
              <a:rPr lang="en-US" altLang="ja-JP" dirty="0"/>
              <a:t>24</a:t>
            </a:r>
            <a:r>
              <a:rPr kumimoji="1" lang="ja-JP" altLang="en-US" dirty="0"/>
              <a:t>年　           中学校配属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中学校全般担当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得意分野：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企画立案、即行動</a:t>
            </a:r>
            <a:endParaRPr kumimoji="1" lang="en-US" altLang="ja-JP" dirty="0"/>
          </a:p>
          <a:p>
            <a:pPr algn="ctr"/>
            <a:endParaRPr kumimoji="1" lang="ja-JP" altLang="en-US" dirty="0"/>
          </a:p>
        </p:txBody>
      </p:sp>
      <p:sp>
        <p:nvSpPr>
          <p:cNvPr id="1105" name="角丸四角形吹き出し 8"/>
          <p:cNvSpPr/>
          <p:nvPr/>
        </p:nvSpPr>
        <p:spPr>
          <a:xfrm>
            <a:off x="9630406" y="3466534"/>
            <a:ext cx="2145957" cy="1833677"/>
          </a:xfrm>
          <a:prstGeom prst="wedgeRoundRectCallout">
            <a:avLst>
              <a:gd name="adj1" fmla="val -57587"/>
              <a:gd name="adj2" fmla="val -9791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700" dirty="0"/>
              <a:t>職歴</a:t>
            </a:r>
            <a:r>
              <a:rPr lang="en-US" altLang="ja-JP" sz="1700" dirty="0"/>
              <a:t>5</a:t>
            </a:r>
            <a:r>
              <a:rPr kumimoji="1" lang="ja-JP" altLang="en-US" sz="1700" dirty="0"/>
              <a:t>年</a:t>
            </a:r>
            <a:endParaRPr kumimoji="1" lang="en-US" altLang="ja-JP" sz="1700" dirty="0"/>
          </a:p>
          <a:p>
            <a:pPr algn="ctr"/>
            <a:r>
              <a:rPr kumimoji="1" lang="ja-JP" altLang="en-US" sz="1700" dirty="0"/>
              <a:t>小学校配属</a:t>
            </a:r>
            <a:endParaRPr kumimoji="1" lang="en-US" altLang="ja-JP" sz="1700" dirty="0"/>
          </a:p>
          <a:p>
            <a:pPr algn="ctr"/>
            <a:r>
              <a:rPr kumimoji="1" lang="ja-JP" altLang="en-US" sz="1700" dirty="0"/>
              <a:t>小学校の市費担当得意分野：丁寧な対応、ＩＣＴ</a:t>
            </a:r>
            <a:endParaRPr kumimoji="1" lang="en-US" altLang="ja-JP" sz="1700" dirty="0"/>
          </a:p>
        </p:txBody>
      </p:sp>
      <p:sp>
        <p:nvSpPr>
          <p:cNvPr id="1106" name="角丸四角形吹き出し 10"/>
          <p:cNvSpPr/>
          <p:nvPr/>
        </p:nvSpPr>
        <p:spPr>
          <a:xfrm>
            <a:off x="5869598" y="3482860"/>
            <a:ext cx="2341419" cy="1790248"/>
          </a:xfrm>
          <a:prstGeom prst="wedgeRoundRectCallout">
            <a:avLst>
              <a:gd name="adj1" fmla="val -54011"/>
              <a:gd name="adj2" fmla="val 2663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職歴</a:t>
            </a:r>
            <a:r>
              <a:rPr kumimoji="1" lang="en-US" altLang="ja-JP" dirty="0"/>
              <a:t>13</a:t>
            </a:r>
            <a:r>
              <a:rPr kumimoji="1" lang="ja-JP" altLang="en-US" dirty="0"/>
              <a:t>年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小学校配属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小学校の県費担当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得意分野：法的根拠、パワフル行動</a:t>
            </a:r>
            <a:endParaRPr kumimoji="1" lang="en-US" altLang="ja-JP" dirty="0"/>
          </a:p>
        </p:txBody>
      </p:sp>
      <p:sp>
        <p:nvSpPr>
          <p:cNvPr id="1107" name="テキスト ボックス 11"/>
          <p:cNvSpPr txBox="1"/>
          <p:nvPr/>
        </p:nvSpPr>
        <p:spPr>
          <a:xfrm>
            <a:off x="1731818" y="5674736"/>
            <a:ext cx="8853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　</a:t>
            </a:r>
            <a:r>
              <a:rPr kumimoji="1" lang="ja-JP" altLang="en-US" sz="2000" b="1" dirty="0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合志楓の森中学校区共同実施のモットー　</a:t>
            </a:r>
            <a:r>
              <a:rPr lang="ja-JP" altLang="en-US" sz="2000" b="1" dirty="0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得意なことを得意な人がする！</a:t>
            </a:r>
            <a:endParaRPr kumimoji="1" lang="ja-JP" altLang="en-US" sz="2000" b="1" dirty="0">
              <a:latin typeface="HGｺﾞｼｯｸM" panose="020B0609000000000000" pitchFamily="49" charset="-128"/>
              <a:ea typeface="HGｺﾞｼｯｸM" panose="020B0609000000000000" pitchFamily="49" charset="-128"/>
            </a:endParaRPr>
          </a:p>
        </p:txBody>
      </p:sp>
      <p:sp>
        <p:nvSpPr>
          <p:cNvPr id="1108" name="テキスト ボックス 12"/>
          <p:cNvSpPr txBox="1"/>
          <p:nvPr/>
        </p:nvSpPr>
        <p:spPr>
          <a:xfrm>
            <a:off x="824101" y="4994660"/>
            <a:ext cx="1182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　</a:t>
            </a:r>
            <a:r>
              <a:rPr kumimoji="1" lang="ja-JP" altLang="en-US" sz="1200" dirty="0"/>
              <a:t>事務主査　</a:t>
            </a:r>
            <a:r>
              <a:rPr kumimoji="1" lang="ja-JP" altLang="en-US" sz="1000" dirty="0"/>
              <a:t>　　</a:t>
            </a:r>
            <a:endParaRPr kumimoji="1" lang="ja-JP" altLang="en-US" dirty="0"/>
          </a:p>
        </p:txBody>
      </p:sp>
      <p:sp>
        <p:nvSpPr>
          <p:cNvPr id="1109" name="テキスト ボックス 13"/>
          <p:cNvSpPr txBox="1"/>
          <p:nvPr/>
        </p:nvSpPr>
        <p:spPr>
          <a:xfrm>
            <a:off x="4698184" y="5034008"/>
            <a:ext cx="1182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主任事務職員</a:t>
            </a:r>
            <a:endParaRPr kumimoji="1" lang="ja-JP" altLang="en-US" dirty="0"/>
          </a:p>
        </p:txBody>
      </p:sp>
      <p:sp>
        <p:nvSpPr>
          <p:cNvPr id="1110" name="テキスト ボックス 14"/>
          <p:cNvSpPr txBox="1"/>
          <p:nvPr/>
        </p:nvSpPr>
        <p:spPr>
          <a:xfrm>
            <a:off x="8447519" y="5034008"/>
            <a:ext cx="1182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　事務職員　</a:t>
            </a:r>
            <a:endParaRPr kumimoji="1" lang="ja-JP" altLang="en-US" dirty="0"/>
          </a:p>
        </p:txBody>
      </p:sp>
      <p:pic>
        <p:nvPicPr>
          <p:cNvPr id="1111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86" y="1644313"/>
            <a:ext cx="1115007" cy="1116541"/>
          </a:xfrm>
          <a:prstGeom prst="rect">
            <a:avLst/>
          </a:prstGeom>
        </p:spPr>
      </p:pic>
      <p:pic>
        <p:nvPicPr>
          <p:cNvPr id="1112" name="図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240" y="379165"/>
            <a:ext cx="1173301" cy="118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71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3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752" y="1308173"/>
            <a:ext cx="3092196" cy="3625968"/>
          </a:xfrm>
          <a:prstGeom prst="rect">
            <a:avLst/>
          </a:prstGeom>
        </p:spPr>
      </p:pic>
      <p:sp>
        <p:nvSpPr>
          <p:cNvPr id="1204" name="テキスト ボックス 2"/>
          <p:cNvSpPr txBox="1"/>
          <p:nvPr/>
        </p:nvSpPr>
        <p:spPr>
          <a:xfrm>
            <a:off x="4151376" y="1536107"/>
            <a:ext cx="61264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年目</a:t>
            </a:r>
          </a:p>
        </p:txBody>
      </p:sp>
    </p:spTree>
    <p:extLst>
      <p:ext uri="{BB962C8B-B14F-4D97-AF65-F5344CB8AC3E}">
        <p14:creationId xmlns:p14="http://schemas.microsoft.com/office/powerpoint/2010/main" val="393401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6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17" y="329044"/>
            <a:ext cx="8465127" cy="6348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07" name="テキスト ボックス 2"/>
          <p:cNvSpPr txBox="1"/>
          <p:nvPr/>
        </p:nvSpPr>
        <p:spPr>
          <a:xfrm>
            <a:off x="117761" y="352605"/>
            <a:ext cx="2757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ＤＨＰ平成ゴシックW5" panose="020B0500000000000000" pitchFamily="50" charset="-128"/>
                <a:ea typeface="ＤＨＰ平成ゴシックW5" panose="020B0500000000000000" pitchFamily="50" charset="-128"/>
              </a:rPr>
              <a:t>R</a:t>
            </a:r>
            <a:r>
              <a:rPr kumimoji="1" lang="ja-JP" altLang="en-US" dirty="0">
                <a:latin typeface="ＤＨＰ平成ゴシックW5" panose="020B0500000000000000" pitchFamily="50" charset="-128"/>
                <a:ea typeface="ＤＨＰ平成ゴシックW5" panose="020B0500000000000000" pitchFamily="50" charset="-128"/>
              </a:rPr>
              <a:t>３年</a:t>
            </a:r>
            <a:r>
              <a:rPr kumimoji="1" lang="en-US" altLang="ja-JP" dirty="0">
                <a:latin typeface="ＤＨＰ平成ゴシックW5" panose="020B0500000000000000" pitchFamily="50" charset="-128"/>
                <a:ea typeface="ＤＨＰ平成ゴシックW5" panose="020B0500000000000000" pitchFamily="50" charset="-128"/>
              </a:rPr>
              <a:t>4</a:t>
            </a:r>
            <a:r>
              <a:rPr kumimoji="1" lang="ja-JP" altLang="en-US" dirty="0">
                <a:latin typeface="ＤＨＰ平成ゴシックW5" panose="020B0500000000000000" pitchFamily="50" charset="-128"/>
                <a:ea typeface="ＤＨＰ平成ゴシックW5" panose="020B0500000000000000" pitchFamily="50" charset="-128"/>
              </a:rPr>
              <a:t>月６日の事務室</a:t>
            </a:r>
            <a:endParaRPr kumimoji="1" lang="en-US" altLang="ja-JP" dirty="0">
              <a:latin typeface="ＤＨＰ平成ゴシックW5" panose="020B0500000000000000" pitchFamily="50" charset="-128"/>
              <a:ea typeface="ＤＨＰ平成ゴシックW5" panose="020B0500000000000000" pitchFamily="50" charset="-128"/>
            </a:endParaRPr>
          </a:p>
        </p:txBody>
      </p:sp>
      <p:sp>
        <p:nvSpPr>
          <p:cNvPr id="1208" name="角丸四角形吹き出し 3"/>
          <p:cNvSpPr/>
          <p:nvPr/>
        </p:nvSpPr>
        <p:spPr>
          <a:xfrm>
            <a:off x="8631382" y="549441"/>
            <a:ext cx="2590800" cy="1057686"/>
          </a:xfrm>
          <a:prstGeom prst="wedgeRoundRectCallout">
            <a:avLst>
              <a:gd name="adj1" fmla="val -55592"/>
              <a:gd name="adj2" fmla="val 6119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学校にものがとにかくない！注文しなきゃ！</a:t>
            </a:r>
          </a:p>
        </p:txBody>
      </p:sp>
      <p:sp>
        <p:nvSpPr>
          <p:cNvPr id="1209" name="角丸四角形吹き出し 4"/>
          <p:cNvSpPr/>
          <p:nvPr/>
        </p:nvSpPr>
        <p:spPr>
          <a:xfrm>
            <a:off x="6040582" y="278091"/>
            <a:ext cx="2590800" cy="1057686"/>
          </a:xfrm>
          <a:prstGeom prst="wedgeRoundRectCallout">
            <a:avLst>
              <a:gd name="adj1" fmla="val -30993"/>
              <a:gd name="adj2" fmla="val 6773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ＤＨＰ平成ゴシックW5" panose="020B0500000000000000" pitchFamily="50" charset="-128"/>
                <a:ea typeface="ＤＨＰ平成ゴシックW5" panose="020B0500000000000000" pitchFamily="50" charset="-128"/>
              </a:rPr>
              <a:t>全員異動者！</a:t>
            </a:r>
            <a:endParaRPr kumimoji="1" lang="en-US" altLang="ja-JP" dirty="0">
              <a:latin typeface="ＤＨＰ平成ゴシックW5" panose="020B0500000000000000" pitchFamily="50" charset="-128"/>
              <a:ea typeface="ＤＨＰ平成ゴシックW5" panose="020B0500000000000000" pitchFamily="50" charset="-128"/>
            </a:endParaRPr>
          </a:p>
          <a:p>
            <a:pPr algn="ctr"/>
            <a:r>
              <a:rPr kumimoji="1" lang="ja-JP" altLang="en-US" dirty="0">
                <a:latin typeface="ＤＨＰ平成ゴシックW5" panose="020B0500000000000000" pitchFamily="50" charset="-128"/>
                <a:ea typeface="ＤＨＰ平成ゴシックW5" panose="020B0500000000000000" pitchFamily="50" charset="-128"/>
              </a:rPr>
              <a:t>諸手当認定は１５日以内！</a:t>
            </a:r>
          </a:p>
        </p:txBody>
      </p:sp>
      <p:sp>
        <p:nvSpPr>
          <p:cNvPr id="1210" name="角丸四角形吹き出し 5"/>
          <p:cNvSpPr/>
          <p:nvPr/>
        </p:nvSpPr>
        <p:spPr>
          <a:xfrm>
            <a:off x="9365672" y="1684418"/>
            <a:ext cx="2590800" cy="1057686"/>
          </a:xfrm>
          <a:prstGeom prst="wedgeRoundRectCallout">
            <a:avLst>
              <a:gd name="adj1" fmla="val -67357"/>
              <a:gd name="adj2" fmla="val 114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入学式は２日後！花を注文品しなきゃ。白布がない！</a:t>
            </a:r>
          </a:p>
        </p:txBody>
      </p:sp>
      <p:sp>
        <p:nvSpPr>
          <p:cNvPr id="1211" name="角丸四角形吹き出し 7"/>
          <p:cNvSpPr/>
          <p:nvPr/>
        </p:nvSpPr>
        <p:spPr>
          <a:xfrm>
            <a:off x="221673" y="803564"/>
            <a:ext cx="3304306" cy="1083023"/>
          </a:xfrm>
          <a:prstGeom prst="wedgeRoundRectCallout">
            <a:avLst>
              <a:gd name="adj1" fmla="val 58311"/>
              <a:gd name="adj2" fmla="val 4940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「ゴミはどうしたらいい？」　　　　　　「分かりません！」</a:t>
            </a:r>
          </a:p>
        </p:txBody>
      </p:sp>
      <p:sp>
        <p:nvSpPr>
          <p:cNvPr id="1212" name="角丸四角形吹き出し 8"/>
          <p:cNvSpPr/>
          <p:nvPr/>
        </p:nvSpPr>
        <p:spPr>
          <a:xfrm>
            <a:off x="221673" y="2035522"/>
            <a:ext cx="2590800" cy="1083023"/>
          </a:xfrm>
          <a:prstGeom prst="wedgeRoundRectCallout">
            <a:avLst>
              <a:gd name="adj1" fmla="val 65263"/>
              <a:gd name="adj2" fmla="val -2863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メールが</a:t>
            </a:r>
            <a:r>
              <a:rPr kumimoji="1" lang="en-US" altLang="ja-JP" dirty="0"/>
              <a:t>100</a:t>
            </a:r>
            <a:r>
              <a:rPr kumimoji="1" lang="ja-JP" altLang="en-US" dirty="0"/>
              <a:t>件超！　文字化け！</a:t>
            </a:r>
          </a:p>
        </p:txBody>
      </p:sp>
      <p:sp>
        <p:nvSpPr>
          <p:cNvPr id="1213" name="角丸四角形吹き出し 9"/>
          <p:cNvSpPr/>
          <p:nvPr/>
        </p:nvSpPr>
        <p:spPr>
          <a:xfrm>
            <a:off x="62345" y="4417495"/>
            <a:ext cx="2590800" cy="1083023"/>
          </a:xfrm>
          <a:prstGeom prst="wedgeRoundRectCallout">
            <a:avLst>
              <a:gd name="adj1" fmla="val 65263"/>
              <a:gd name="adj2" fmla="val -2863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ＤＨＰ平成ゴシックW5" panose="020B0500000000000000" pitchFamily="50" charset="-128"/>
                <a:ea typeface="ＤＨＰ平成ゴシックW5" panose="020B0500000000000000" pitchFamily="50" charset="-128"/>
              </a:rPr>
              <a:t>整理整頓！</a:t>
            </a:r>
            <a:endParaRPr kumimoji="1" lang="en-US" altLang="ja-JP" dirty="0">
              <a:latin typeface="ＤＨＰ平成ゴシックW5" panose="020B0500000000000000" pitchFamily="50" charset="-128"/>
              <a:ea typeface="ＤＨＰ平成ゴシックW5" panose="020B0500000000000000" pitchFamily="50" charset="-128"/>
            </a:endParaRPr>
          </a:p>
          <a:p>
            <a:pPr algn="ctr"/>
            <a:r>
              <a:rPr kumimoji="1" lang="ja-JP" altLang="en-US" dirty="0"/>
              <a:t>している場合じゃない（心の声）</a:t>
            </a:r>
          </a:p>
        </p:txBody>
      </p:sp>
      <p:sp>
        <p:nvSpPr>
          <p:cNvPr id="1214" name="角丸四角形吹き出し 10"/>
          <p:cNvSpPr/>
          <p:nvPr/>
        </p:nvSpPr>
        <p:spPr>
          <a:xfrm>
            <a:off x="723899" y="5570751"/>
            <a:ext cx="2590800" cy="1083023"/>
          </a:xfrm>
          <a:prstGeom prst="wedgeRoundRectCallout">
            <a:avLst>
              <a:gd name="adj1" fmla="val 64728"/>
              <a:gd name="adj2" fmla="val -5165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あれ！？　　　　　　電話がならない！</a:t>
            </a:r>
          </a:p>
        </p:txBody>
      </p:sp>
      <p:sp>
        <p:nvSpPr>
          <p:cNvPr id="1215" name="角丸四角形吹き出し 11"/>
          <p:cNvSpPr/>
          <p:nvPr/>
        </p:nvSpPr>
        <p:spPr>
          <a:xfrm>
            <a:off x="9365672" y="4822606"/>
            <a:ext cx="2590800" cy="1057686"/>
          </a:xfrm>
          <a:prstGeom prst="wedgeRoundRectCallout">
            <a:avLst>
              <a:gd name="adj1" fmla="val -58801"/>
              <a:gd name="adj2" fmla="val -5015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教科書の検査復命！</a:t>
            </a:r>
          </a:p>
        </p:txBody>
      </p:sp>
      <p:sp>
        <p:nvSpPr>
          <p:cNvPr id="1216" name="角丸四角形吹き出し 12"/>
          <p:cNvSpPr/>
          <p:nvPr/>
        </p:nvSpPr>
        <p:spPr>
          <a:xfrm>
            <a:off x="4135580" y="5699870"/>
            <a:ext cx="2590800" cy="1083023"/>
          </a:xfrm>
          <a:prstGeom prst="wedgeRoundRectCallout">
            <a:avLst>
              <a:gd name="adj1" fmla="val 36920"/>
              <a:gd name="adj2" fmla="val -6317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旅費システムが起動しない！</a:t>
            </a:r>
          </a:p>
        </p:txBody>
      </p:sp>
      <p:sp>
        <p:nvSpPr>
          <p:cNvPr id="1217" name="角丸四角形吹き出し 13"/>
          <p:cNvSpPr/>
          <p:nvPr/>
        </p:nvSpPr>
        <p:spPr>
          <a:xfrm>
            <a:off x="3463634" y="113117"/>
            <a:ext cx="2590800" cy="1083023"/>
          </a:xfrm>
          <a:prstGeom prst="wedgeRoundRectCallout">
            <a:avLst>
              <a:gd name="adj1" fmla="val 2161"/>
              <a:gd name="adj2" fmla="val 5707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人間ドック申込み！</a:t>
            </a:r>
          </a:p>
        </p:txBody>
      </p:sp>
      <p:sp>
        <p:nvSpPr>
          <p:cNvPr id="1218" name="角丸四角形吹き出し 14"/>
          <p:cNvSpPr/>
          <p:nvPr/>
        </p:nvSpPr>
        <p:spPr>
          <a:xfrm>
            <a:off x="117763" y="3229468"/>
            <a:ext cx="2590800" cy="1083023"/>
          </a:xfrm>
          <a:prstGeom prst="wedgeRoundRectCallout">
            <a:avLst>
              <a:gd name="adj1" fmla="val 57776"/>
              <a:gd name="adj2" fmla="val 3661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合志市の起票の仕方が分からない！マニュアルがない！</a:t>
            </a:r>
            <a:endParaRPr kumimoji="1" lang="en-US" altLang="ja-JP" dirty="0"/>
          </a:p>
        </p:txBody>
      </p:sp>
      <p:sp>
        <p:nvSpPr>
          <p:cNvPr id="1219" name="角丸四角形吹き出し 15"/>
          <p:cNvSpPr/>
          <p:nvPr/>
        </p:nvSpPr>
        <p:spPr>
          <a:xfrm>
            <a:off x="10224655" y="2821764"/>
            <a:ext cx="1856509" cy="865865"/>
          </a:xfrm>
          <a:prstGeom prst="wedgeRoundRectCallout">
            <a:avLst>
              <a:gd name="adj1" fmla="val -54937"/>
              <a:gd name="adj2" fmla="val -5146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/>
              <a:t>大判プリンターのパスワード！？</a:t>
            </a:r>
          </a:p>
        </p:txBody>
      </p:sp>
    </p:spTree>
    <p:extLst>
      <p:ext uri="{BB962C8B-B14F-4D97-AF65-F5344CB8AC3E}">
        <p14:creationId xmlns:p14="http://schemas.microsoft.com/office/powerpoint/2010/main" val="212445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テキスト ボックス 6"/>
          <p:cNvSpPr txBox="1"/>
          <p:nvPr/>
        </p:nvSpPr>
        <p:spPr>
          <a:xfrm>
            <a:off x="1652511" y="390956"/>
            <a:ext cx="5391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やるべきこと</a:t>
            </a:r>
            <a:endParaRPr kumimoji="1" lang="en-US" altLang="ja-JP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その１</a:t>
            </a:r>
          </a:p>
        </p:txBody>
      </p:sp>
      <p:pic>
        <p:nvPicPr>
          <p:cNvPr id="1222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59" y="471054"/>
            <a:ext cx="1108364" cy="1108364"/>
          </a:xfrm>
          <a:prstGeom prst="rect">
            <a:avLst/>
          </a:prstGeom>
        </p:spPr>
      </p:pic>
      <p:sp>
        <p:nvSpPr>
          <p:cNvPr id="1223" name="テキスト ボックス 8"/>
          <p:cNvSpPr txBox="1"/>
          <p:nvPr/>
        </p:nvSpPr>
        <p:spPr>
          <a:xfrm rot="21146028">
            <a:off x="1050932" y="2177716"/>
            <a:ext cx="4366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　</a:t>
            </a:r>
            <a:r>
              <a:rPr kumimoji="1" lang="en-US" altLang="ja-JP" sz="3200" b="1" dirty="0"/>
              <a:t>【</a:t>
            </a:r>
            <a:r>
              <a:rPr kumimoji="1" lang="ja-JP" altLang="en-US" sz="3200" b="1" dirty="0"/>
              <a:t>鍵の整理！</a:t>
            </a:r>
            <a:r>
              <a:rPr kumimoji="1" lang="en-US" altLang="ja-JP" sz="3200" b="1" dirty="0"/>
              <a:t>】</a:t>
            </a:r>
          </a:p>
        </p:txBody>
      </p:sp>
      <p:sp>
        <p:nvSpPr>
          <p:cNvPr id="1224" name="右矢印 11"/>
          <p:cNvSpPr/>
          <p:nvPr/>
        </p:nvSpPr>
        <p:spPr>
          <a:xfrm>
            <a:off x="5152247" y="3726657"/>
            <a:ext cx="775855" cy="6413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2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39" y="3224464"/>
            <a:ext cx="4532290" cy="2795206"/>
          </a:xfrm>
          <a:prstGeom prst="rect">
            <a:avLst/>
          </a:prstGeom>
        </p:spPr>
      </p:pic>
      <p:pic>
        <p:nvPicPr>
          <p:cNvPr id="122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102" y="1711539"/>
            <a:ext cx="6141879" cy="4253087"/>
          </a:xfrm>
          <a:prstGeom prst="rect">
            <a:avLst/>
          </a:prstGeom>
        </p:spPr>
      </p:pic>
      <p:sp>
        <p:nvSpPr>
          <p:cNvPr id="1227" name="角丸四角形吹き出し 1"/>
          <p:cNvSpPr/>
          <p:nvPr/>
        </p:nvSpPr>
        <p:spPr>
          <a:xfrm>
            <a:off x="1564105" y="390956"/>
            <a:ext cx="4090737" cy="1678476"/>
          </a:xfrm>
          <a:prstGeom prst="wedgeRoundRectCallout">
            <a:avLst>
              <a:gd name="adj1" fmla="val -56127"/>
              <a:gd name="adj2" fmla="val -22801"/>
              <a:gd name="adj3" fmla="val 166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28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34065">
            <a:off x="1374014" y="2688692"/>
            <a:ext cx="3253973" cy="27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95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テキスト ボックス 6"/>
          <p:cNvSpPr txBox="1"/>
          <p:nvPr/>
        </p:nvSpPr>
        <p:spPr>
          <a:xfrm>
            <a:off x="1784859" y="363331"/>
            <a:ext cx="5391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やるべきこと</a:t>
            </a:r>
            <a:endParaRPr kumimoji="1" lang="en-US" altLang="ja-JP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その２</a:t>
            </a:r>
          </a:p>
        </p:txBody>
      </p:sp>
      <p:pic>
        <p:nvPicPr>
          <p:cNvPr id="1231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59" y="471054"/>
            <a:ext cx="1108364" cy="1108364"/>
          </a:xfrm>
          <a:prstGeom prst="rect">
            <a:avLst/>
          </a:prstGeom>
        </p:spPr>
      </p:pic>
      <p:sp>
        <p:nvSpPr>
          <p:cNvPr id="1232" name="テキスト ボックス 8"/>
          <p:cNvSpPr txBox="1"/>
          <p:nvPr/>
        </p:nvSpPr>
        <p:spPr>
          <a:xfrm rot="21244269">
            <a:off x="510385" y="2254931"/>
            <a:ext cx="5278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　</a:t>
            </a:r>
            <a:r>
              <a:rPr kumimoji="1" lang="en-US" altLang="ja-JP" sz="3200" b="1" dirty="0"/>
              <a:t>【</a:t>
            </a:r>
            <a:r>
              <a:rPr kumimoji="1" lang="ja-JP" altLang="en-US" sz="3200" b="1" dirty="0"/>
              <a:t>備品のラベリング</a:t>
            </a:r>
            <a:r>
              <a:rPr kumimoji="1" lang="en-US" altLang="ja-JP" sz="3200" b="1" dirty="0"/>
              <a:t>】</a:t>
            </a:r>
            <a:endParaRPr kumimoji="1" lang="en-US" altLang="ja-JP" dirty="0"/>
          </a:p>
        </p:txBody>
      </p:sp>
      <p:sp>
        <p:nvSpPr>
          <p:cNvPr id="1233" name="テキスト ボックス 12"/>
          <p:cNvSpPr txBox="1"/>
          <p:nvPr/>
        </p:nvSpPr>
        <p:spPr>
          <a:xfrm>
            <a:off x="5805051" y="4798781"/>
            <a:ext cx="5805421" cy="12311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kumimoji="1" lang="en-US" altLang="ja-JP" dirty="0"/>
          </a:p>
          <a:p>
            <a:r>
              <a:rPr kumimoji="1" lang="ja-JP" altLang="en-US" sz="2800" b="1" dirty="0"/>
              <a:t>　誰でも一目で分かるように、</a:t>
            </a:r>
            <a:endParaRPr kumimoji="1" lang="en-US" altLang="ja-JP" sz="2800" b="1" dirty="0"/>
          </a:p>
          <a:p>
            <a:r>
              <a:rPr kumimoji="1" lang="ja-JP" altLang="en-US" sz="2800" b="1" dirty="0"/>
              <a:t>部屋名かつ色分けしたラベリング</a:t>
            </a:r>
            <a:endParaRPr kumimoji="1" lang="ja-JP" altLang="en-US" dirty="0"/>
          </a:p>
        </p:txBody>
      </p:sp>
      <p:pic>
        <p:nvPicPr>
          <p:cNvPr id="123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37" y="3505185"/>
            <a:ext cx="4716436" cy="2685372"/>
          </a:xfrm>
          <a:prstGeom prst="rect">
            <a:avLst/>
          </a:prstGeom>
        </p:spPr>
      </p:pic>
      <p:sp>
        <p:nvSpPr>
          <p:cNvPr id="1235" name="右矢印 13"/>
          <p:cNvSpPr/>
          <p:nvPr/>
        </p:nvSpPr>
        <p:spPr>
          <a:xfrm>
            <a:off x="5525409" y="3808493"/>
            <a:ext cx="775855" cy="6413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36" name="図 5"/>
          <p:cNvPicPr>
            <a:picLocks noChangeAspect="1"/>
          </p:cNvPicPr>
          <p:nvPr/>
        </p:nvPicPr>
        <p:blipFill>
          <a:blip r:embed="rId4"/>
          <a:srcRect l="19626" t="36298" r="19994" b="23132"/>
          <a:stretch>
            <a:fillRect/>
          </a:stretch>
        </p:blipFill>
        <p:spPr>
          <a:xfrm>
            <a:off x="6914834" y="763246"/>
            <a:ext cx="3380874" cy="1007547"/>
          </a:xfrm>
          <a:prstGeom prst="rect">
            <a:avLst/>
          </a:prstGeom>
        </p:spPr>
      </p:pic>
      <p:sp>
        <p:nvSpPr>
          <p:cNvPr id="1237" name="テキスト ボックス 9"/>
          <p:cNvSpPr txBox="1"/>
          <p:nvPr/>
        </p:nvSpPr>
        <p:spPr>
          <a:xfrm>
            <a:off x="6068290" y="304800"/>
            <a:ext cx="2881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参考：会議用長机の場合</a:t>
            </a:r>
          </a:p>
        </p:txBody>
      </p:sp>
      <p:pic>
        <p:nvPicPr>
          <p:cNvPr id="1238" name="図 14"/>
          <p:cNvPicPr>
            <a:picLocks noChangeAspect="1"/>
          </p:cNvPicPr>
          <p:nvPr/>
        </p:nvPicPr>
        <p:blipFill>
          <a:blip r:embed="rId5"/>
          <a:srcRect t="14594" b="14403"/>
          <a:stretch>
            <a:fillRect/>
          </a:stretch>
        </p:blipFill>
        <p:spPr>
          <a:xfrm>
            <a:off x="6914834" y="3126322"/>
            <a:ext cx="3733113" cy="1280016"/>
          </a:xfrm>
          <a:prstGeom prst="rect">
            <a:avLst/>
          </a:prstGeom>
        </p:spPr>
      </p:pic>
      <p:pic>
        <p:nvPicPr>
          <p:cNvPr id="1239" name="図 15"/>
          <p:cNvPicPr>
            <a:picLocks noChangeAspect="1"/>
          </p:cNvPicPr>
          <p:nvPr/>
        </p:nvPicPr>
        <p:blipFill>
          <a:blip r:embed="rId6"/>
          <a:srcRect l="8440" t="15549" r="11160" b="26419"/>
          <a:stretch>
            <a:fillRect/>
          </a:stretch>
        </p:blipFill>
        <p:spPr>
          <a:xfrm>
            <a:off x="6914834" y="1815963"/>
            <a:ext cx="3203724" cy="1224953"/>
          </a:xfrm>
          <a:prstGeom prst="rect">
            <a:avLst/>
          </a:prstGeom>
        </p:spPr>
      </p:pic>
      <p:sp>
        <p:nvSpPr>
          <p:cNvPr id="1240" name="角丸四角形吹き出し 1"/>
          <p:cNvSpPr/>
          <p:nvPr/>
        </p:nvSpPr>
        <p:spPr>
          <a:xfrm>
            <a:off x="1624263" y="180264"/>
            <a:ext cx="4180790" cy="1870364"/>
          </a:xfrm>
          <a:prstGeom prst="wedgeRoundRectCallout">
            <a:avLst>
              <a:gd name="adj1" fmla="val -58245"/>
              <a:gd name="adj2" fmla="val -2391"/>
              <a:gd name="adj3" fmla="val 166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41" name="図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85367">
            <a:off x="822333" y="2735558"/>
            <a:ext cx="4208766" cy="35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0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テキスト ボックス 6"/>
          <p:cNvSpPr txBox="1"/>
          <p:nvPr/>
        </p:nvSpPr>
        <p:spPr>
          <a:xfrm>
            <a:off x="1823504" y="402960"/>
            <a:ext cx="5391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やるべきこと</a:t>
            </a:r>
            <a:endParaRPr kumimoji="1" lang="en-US" altLang="ja-JP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その３</a:t>
            </a:r>
          </a:p>
        </p:txBody>
      </p:sp>
      <p:pic>
        <p:nvPicPr>
          <p:cNvPr id="1244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59" y="471054"/>
            <a:ext cx="1108364" cy="1108364"/>
          </a:xfrm>
          <a:prstGeom prst="rect">
            <a:avLst/>
          </a:prstGeom>
        </p:spPr>
      </p:pic>
      <p:sp>
        <p:nvSpPr>
          <p:cNvPr id="1245" name="テキスト ボックス 8"/>
          <p:cNvSpPr txBox="1"/>
          <p:nvPr/>
        </p:nvSpPr>
        <p:spPr>
          <a:xfrm rot="21024417">
            <a:off x="308922" y="2517899"/>
            <a:ext cx="3214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　</a:t>
            </a:r>
            <a:r>
              <a:rPr kumimoji="1" lang="en-US" altLang="ja-JP" sz="3000" b="1" dirty="0"/>
              <a:t>【</a:t>
            </a:r>
            <a:r>
              <a:rPr kumimoji="1" lang="ja-JP" altLang="en-US" sz="3000" b="1" dirty="0"/>
              <a:t>情報共有！</a:t>
            </a:r>
            <a:r>
              <a:rPr kumimoji="1" lang="en-US" altLang="ja-JP" sz="3000" b="1" dirty="0"/>
              <a:t>】</a:t>
            </a:r>
          </a:p>
          <a:p>
            <a:r>
              <a:rPr kumimoji="1" lang="ja-JP" altLang="en-US" dirty="0"/>
              <a:t>　</a:t>
            </a:r>
          </a:p>
        </p:txBody>
      </p:sp>
      <p:pic>
        <p:nvPicPr>
          <p:cNvPr id="1246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863" y="2134948"/>
            <a:ext cx="7475621" cy="4367594"/>
          </a:xfrm>
          <a:prstGeom prst="rect">
            <a:avLst/>
          </a:prstGeom>
        </p:spPr>
      </p:pic>
      <p:sp>
        <p:nvSpPr>
          <p:cNvPr id="1247" name="角丸四角形吹き出し 2"/>
          <p:cNvSpPr/>
          <p:nvPr/>
        </p:nvSpPr>
        <p:spPr>
          <a:xfrm>
            <a:off x="1479884" y="240632"/>
            <a:ext cx="4475748" cy="1852863"/>
          </a:xfrm>
          <a:prstGeom prst="wedgeRoundRectCallout">
            <a:avLst>
              <a:gd name="adj1" fmla="val -55242"/>
              <a:gd name="adj2" fmla="val -24513"/>
              <a:gd name="adj3" fmla="val 166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48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17954">
            <a:off x="401082" y="3036084"/>
            <a:ext cx="3465590" cy="29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96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0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82" y="292784"/>
            <a:ext cx="1714500" cy="1714500"/>
          </a:xfrm>
          <a:prstGeom prst="rect">
            <a:avLst/>
          </a:prstGeom>
        </p:spPr>
      </p:pic>
      <p:sp>
        <p:nvSpPr>
          <p:cNvPr id="1251" name="テキスト ボックス 4"/>
          <p:cNvSpPr txBox="1"/>
          <p:nvPr/>
        </p:nvSpPr>
        <p:spPr>
          <a:xfrm>
            <a:off x="2469677" y="543183"/>
            <a:ext cx="5391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やってよかったこと</a:t>
            </a:r>
            <a:endParaRPr kumimoji="1" lang="en-US" altLang="ja-JP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</a:t>
            </a:r>
            <a:endParaRPr kumimoji="1" lang="en-US" altLang="ja-JP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52" name="テキスト ボックス 7"/>
          <p:cNvSpPr txBox="1"/>
          <p:nvPr/>
        </p:nvSpPr>
        <p:spPr>
          <a:xfrm>
            <a:off x="566057" y="2322286"/>
            <a:ext cx="57476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その１</a:t>
            </a:r>
            <a:r>
              <a:rPr kumimoji="1" lang="ja-JP" altLang="en-US" dirty="0"/>
              <a:t>　</a:t>
            </a:r>
            <a:r>
              <a:rPr kumimoji="1" lang="ja-JP" altLang="en-US" sz="3000" b="1" dirty="0"/>
              <a:t>予算の共有</a:t>
            </a:r>
            <a:r>
              <a:rPr kumimoji="1" lang="ja-JP" altLang="en-US" sz="3000" dirty="0"/>
              <a:t>　</a:t>
            </a:r>
            <a:endParaRPr kumimoji="1" lang="en-US" altLang="ja-JP" sz="3000" dirty="0"/>
          </a:p>
          <a:p>
            <a:r>
              <a:rPr kumimoji="1" lang="ja-JP" altLang="en-US" dirty="0"/>
              <a:t>　　①</a:t>
            </a:r>
            <a:r>
              <a:rPr kumimoji="1" lang="ja-JP" altLang="en-US" b="1" dirty="0"/>
              <a:t>運動会・体育大会の優勝旗を共有することに。</a:t>
            </a:r>
            <a:endParaRPr kumimoji="1" lang="en-US" altLang="ja-JP" b="1" dirty="0"/>
          </a:p>
          <a:p>
            <a:r>
              <a:rPr lang="ja-JP" altLang="en-US" dirty="0"/>
              <a:t>　　②</a:t>
            </a:r>
            <a:r>
              <a:rPr lang="ja-JP" altLang="en-US" b="1" dirty="0"/>
              <a:t>テントや部活動のジャージに小中明記しない。　　　</a:t>
            </a:r>
            <a:endParaRPr lang="en-US" altLang="ja-JP" b="1" dirty="0"/>
          </a:p>
          <a:p>
            <a:r>
              <a:rPr lang="ja-JP" altLang="en-US" dirty="0"/>
              <a:t>　</a:t>
            </a:r>
            <a:endParaRPr lang="en-US" altLang="ja-JP" dirty="0"/>
          </a:p>
        </p:txBody>
      </p:sp>
      <p:pic>
        <p:nvPicPr>
          <p:cNvPr id="1253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067" y="2574285"/>
            <a:ext cx="4201607" cy="2781105"/>
          </a:xfrm>
          <a:prstGeom prst="rect">
            <a:avLst/>
          </a:prstGeom>
        </p:spPr>
      </p:pic>
      <p:sp>
        <p:nvSpPr>
          <p:cNvPr id="1254" name="右矢印 10"/>
          <p:cNvSpPr/>
          <p:nvPr/>
        </p:nvSpPr>
        <p:spPr>
          <a:xfrm>
            <a:off x="1163062" y="3791556"/>
            <a:ext cx="971385" cy="31787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55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242" y="3387503"/>
            <a:ext cx="3102371" cy="1953345"/>
          </a:xfrm>
          <a:prstGeom prst="rect">
            <a:avLst/>
          </a:prstGeom>
        </p:spPr>
      </p:pic>
      <p:sp>
        <p:nvSpPr>
          <p:cNvPr id="1263" name="テキスト ボックス 12"/>
          <p:cNvSpPr txBox="1"/>
          <p:nvPr/>
        </p:nvSpPr>
        <p:spPr>
          <a:xfrm>
            <a:off x="566057" y="5774276"/>
            <a:ext cx="10262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その２</a:t>
            </a:r>
            <a:r>
              <a:rPr kumimoji="1" lang="ja-JP" altLang="en-US" dirty="0"/>
              <a:t>　</a:t>
            </a:r>
            <a:r>
              <a:rPr kumimoji="1" lang="ja-JP" altLang="en-US" sz="3000" b="1" dirty="0"/>
              <a:t>文書受付事務の効率化　</a:t>
            </a:r>
            <a:endParaRPr kumimoji="1" lang="en-US" altLang="ja-JP" sz="3000" b="1" dirty="0"/>
          </a:p>
          <a:p>
            <a:r>
              <a:rPr kumimoji="1" lang="ja-JP" altLang="en-US" dirty="0"/>
              <a:t>　</a:t>
            </a:r>
          </a:p>
        </p:txBody>
      </p:sp>
      <p:pic>
        <p:nvPicPr>
          <p:cNvPr id="1264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8853" y="3407447"/>
            <a:ext cx="1265303" cy="2069298"/>
          </a:xfrm>
          <a:prstGeom prst="rect">
            <a:avLst/>
          </a:prstGeom>
        </p:spPr>
      </p:pic>
      <p:sp>
        <p:nvSpPr>
          <p:cNvPr id="1265" name="角丸四角形吹き出し 2"/>
          <p:cNvSpPr/>
          <p:nvPr/>
        </p:nvSpPr>
        <p:spPr>
          <a:xfrm>
            <a:off x="2134447" y="368156"/>
            <a:ext cx="6191406" cy="1422037"/>
          </a:xfrm>
          <a:prstGeom prst="wedgeRoundRectCallout">
            <a:avLst>
              <a:gd name="adj1" fmla="val -53480"/>
              <a:gd name="adj2" fmla="val -20416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118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タイトル 1"/>
          <p:cNvSpPr>
            <a:spLocks noGrp="1"/>
          </p:cNvSpPr>
          <p:nvPr>
            <p:ph type="ctrTitle"/>
          </p:nvPr>
        </p:nvSpPr>
        <p:spPr>
          <a:xfrm>
            <a:off x="942109" y="480339"/>
            <a:ext cx="10044546" cy="1371337"/>
          </a:xfrm>
        </p:spPr>
        <p:txBody>
          <a:bodyPr>
            <a:normAutofit/>
          </a:bodyPr>
          <a:lstStyle/>
          <a:p>
            <a:r>
              <a:rPr kumimoji="1" lang="ja-JP" altLang="en-US" sz="8000" dirty="0">
                <a:latin typeface="ＤＨＰ特太ゴシック体" panose="020B0500000000000000" pitchFamily="50" charset="-128"/>
                <a:ea typeface="ＤＨＰ特太ゴシック体" panose="020B0500000000000000" pitchFamily="50" charset="-128"/>
              </a:rPr>
              <a:t>愛知教育大学の視察</a:t>
            </a:r>
          </a:p>
        </p:txBody>
      </p:sp>
      <p:pic>
        <p:nvPicPr>
          <p:cNvPr id="1268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25236" y="3061926"/>
            <a:ext cx="3048000" cy="2286000"/>
          </a:xfrm>
          <a:prstGeom prst="rect">
            <a:avLst/>
          </a:prstGeom>
        </p:spPr>
      </p:pic>
      <p:pic>
        <p:nvPicPr>
          <p:cNvPr id="1272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926" y="3021327"/>
            <a:ext cx="3789081" cy="2367198"/>
          </a:xfrm>
          <a:prstGeom prst="rect">
            <a:avLst/>
          </a:prstGeom>
        </p:spPr>
      </p:pic>
      <p:sp>
        <p:nvSpPr>
          <p:cNvPr id="1273" name="テキスト ボックス 8"/>
          <p:cNvSpPr txBox="1"/>
          <p:nvPr/>
        </p:nvSpPr>
        <p:spPr>
          <a:xfrm>
            <a:off x="3851564" y="2396836"/>
            <a:ext cx="6317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自己研鑽のために、全国各地飛び回って楽しんでいます。（旅費があれば、コロナが落ちついたら</a:t>
            </a:r>
            <a:r>
              <a:rPr kumimoji="1" lang="en-US" altLang="ja-JP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….</a:t>
            </a:r>
            <a:r>
              <a:rPr kumimoji="1" lang="ja-JP" altLang="en-US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）</a:t>
            </a:r>
          </a:p>
        </p:txBody>
      </p:sp>
      <p:sp>
        <p:nvSpPr>
          <p:cNvPr id="1274" name="テキスト ボックス 9"/>
          <p:cNvSpPr txBox="1"/>
          <p:nvPr/>
        </p:nvSpPr>
        <p:spPr>
          <a:xfrm>
            <a:off x="7592291" y="5370061"/>
            <a:ext cx="4003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In</a:t>
            </a:r>
            <a:r>
              <a:rPr lang="ja-JP" altLang="en-US" dirty="0"/>
              <a:t> 愛知教育大学　ガバナンスコース</a:t>
            </a:r>
            <a:endParaRPr kumimoji="1" lang="en-US" altLang="ja-JP" dirty="0"/>
          </a:p>
        </p:txBody>
      </p:sp>
      <p:pic>
        <p:nvPicPr>
          <p:cNvPr id="1275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1954" y="1424470"/>
            <a:ext cx="929401" cy="829250"/>
          </a:xfrm>
          <a:prstGeom prst="rect">
            <a:avLst/>
          </a:prstGeom>
        </p:spPr>
      </p:pic>
      <p:sp>
        <p:nvSpPr>
          <p:cNvPr id="1276" name="角丸四角形吹き出し 11"/>
          <p:cNvSpPr/>
          <p:nvPr/>
        </p:nvSpPr>
        <p:spPr>
          <a:xfrm>
            <a:off x="3893127" y="3516612"/>
            <a:ext cx="3532909" cy="1786291"/>
          </a:xfrm>
          <a:prstGeom prst="wedgeRoundRectCallout">
            <a:avLst>
              <a:gd name="adj1" fmla="val -55921"/>
              <a:gd name="adj2" fmla="val -3024"/>
              <a:gd name="adj3" fmla="val 16667"/>
            </a:avLst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風岡治教授に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　　お話し、アドバイス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いただきました！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味噌カツがおいしかったです</a:t>
            </a:r>
          </a:p>
        </p:txBody>
      </p:sp>
      <p:pic>
        <p:nvPicPr>
          <p:cNvPr id="1277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997" y="4951828"/>
            <a:ext cx="925294" cy="824520"/>
          </a:xfrm>
          <a:prstGeom prst="rect">
            <a:avLst/>
          </a:prstGeom>
        </p:spPr>
      </p:pic>
      <p:sp>
        <p:nvSpPr>
          <p:cNvPr id="1278" name="テキスト ボックス 2"/>
          <p:cNvSpPr txBox="1"/>
          <p:nvPr/>
        </p:nvSpPr>
        <p:spPr>
          <a:xfrm>
            <a:off x="7010400" y="1697562"/>
            <a:ext cx="366015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kumimoji="1" lang="ja-JP" altLang="en-US" sz="35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２０２２</a:t>
            </a:r>
            <a:r>
              <a:rPr kumimoji="1" lang="en-US" altLang="ja-JP" sz="35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.</a:t>
            </a:r>
            <a:r>
              <a:rPr kumimoji="1" lang="ja-JP" altLang="en-US" sz="35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１</a:t>
            </a:r>
            <a:r>
              <a:rPr kumimoji="1" lang="en-US" altLang="ja-JP" sz="35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.</a:t>
            </a:r>
            <a:r>
              <a:rPr kumimoji="1" lang="ja-JP" altLang="en-US" sz="35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６～７</a:t>
            </a:r>
          </a:p>
        </p:txBody>
      </p:sp>
    </p:spTree>
    <p:extLst>
      <p:ext uri="{BB962C8B-B14F-4D97-AF65-F5344CB8AC3E}">
        <p14:creationId xmlns:p14="http://schemas.microsoft.com/office/powerpoint/2010/main" val="258271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" name="図 5"/>
          <p:cNvPicPr>
            <a:picLocks noChangeAspect="1"/>
          </p:cNvPicPr>
          <p:nvPr/>
        </p:nvPicPr>
        <p:blipFill>
          <a:blip r:embed="rId2"/>
          <a:srcRect l="49271" t="23520" r="24390" b="10229"/>
          <a:stretch>
            <a:fillRect/>
          </a:stretch>
        </p:blipFill>
        <p:spPr>
          <a:xfrm rot="15372599">
            <a:off x="1937788" y="1022692"/>
            <a:ext cx="4069552" cy="5755056"/>
          </a:xfrm>
          <a:prstGeom prst="rect">
            <a:avLst/>
          </a:prstGeom>
        </p:spPr>
      </p:pic>
      <p:sp>
        <p:nvSpPr>
          <p:cNvPr id="1281" name="タイトル 1"/>
          <p:cNvSpPr txBox="1"/>
          <p:nvPr/>
        </p:nvSpPr>
        <p:spPr>
          <a:xfrm>
            <a:off x="1050394" y="552528"/>
            <a:ext cx="10044546" cy="13713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000" dirty="0">
                <a:latin typeface="ＤＨＰ特太ゴシック体" panose="020B0500000000000000" pitchFamily="50" charset="-128"/>
                <a:ea typeface="ＤＨＰ特太ゴシック体" panose="020B0500000000000000" pitchFamily="50" charset="-128"/>
              </a:rPr>
              <a:t>玉陵小中学校の視察</a:t>
            </a:r>
          </a:p>
        </p:txBody>
      </p:sp>
      <p:pic>
        <p:nvPicPr>
          <p:cNvPr id="1282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344" y="3013679"/>
            <a:ext cx="2857500" cy="2857500"/>
          </a:xfrm>
          <a:prstGeom prst="rect">
            <a:avLst/>
          </a:prstGeom>
        </p:spPr>
      </p:pic>
      <p:sp>
        <p:nvSpPr>
          <p:cNvPr id="1283" name="テキスト ボックス 4"/>
          <p:cNvSpPr txBox="1"/>
          <p:nvPr/>
        </p:nvSpPr>
        <p:spPr>
          <a:xfrm>
            <a:off x="7387389" y="1642342"/>
            <a:ext cx="370755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２０２２</a:t>
            </a:r>
            <a:r>
              <a:rPr kumimoji="1" lang="en-US" altLang="ja-JP" sz="5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.3.10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6938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テキスト ボックス 1"/>
          <p:cNvSpPr txBox="1"/>
          <p:nvPr/>
        </p:nvSpPr>
        <p:spPr>
          <a:xfrm>
            <a:off x="792340" y="2785998"/>
            <a:ext cx="95621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●</a:t>
            </a:r>
            <a:r>
              <a:rPr kumimoji="1" lang="ja-JP" altLang="en-US" sz="35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自校の災害時の強みと弱みの再確認</a:t>
            </a:r>
            <a:r>
              <a:rPr kumimoji="1" lang="en-US" altLang="ja-JP" sz="35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…</a:t>
            </a:r>
          </a:p>
          <a:p>
            <a:r>
              <a:rPr kumimoji="1" lang="ja-JP" altLang="en-US" sz="35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　　　　　　　　　　　　</a:t>
            </a:r>
            <a:r>
              <a:rPr kumimoji="1" lang="en-US" altLang="ja-JP" sz="35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2</a:t>
            </a:r>
            <a:r>
              <a:rPr kumimoji="1" lang="ja-JP" altLang="en-US" sz="35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年目へと続く</a:t>
            </a:r>
          </a:p>
        </p:txBody>
      </p:sp>
      <p:pic>
        <p:nvPicPr>
          <p:cNvPr id="1286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69371">
            <a:off x="848439" y="601854"/>
            <a:ext cx="1530774" cy="2031879"/>
          </a:xfrm>
          <a:prstGeom prst="rect">
            <a:avLst/>
          </a:prstGeom>
        </p:spPr>
      </p:pic>
      <p:sp>
        <p:nvSpPr>
          <p:cNvPr id="1287" name="角丸四角形吹き出し 4"/>
          <p:cNvSpPr/>
          <p:nvPr/>
        </p:nvSpPr>
        <p:spPr>
          <a:xfrm>
            <a:off x="2911643" y="649705"/>
            <a:ext cx="5076658" cy="1275348"/>
          </a:xfrm>
          <a:prstGeom prst="wedgeRoundRectCallout">
            <a:avLst>
              <a:gd name="adj1" fmla="val -58484"/>
              <a:gd name="adj2" fmla="val -13500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8" name="テキスト ボックス 5"/>
          <p:cNvSpPr txBox="1"/>
          <p:nvPr/>
        </p:nvSpPr>
        <p:spPr>
          <a:xfrm>
            <a:off x="727507" y="3955549"/>
            <a:ext cx="95621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●</a:t>
            </a:r>
            <a:r>
              <a:rPr kumimoji="1" lang="ja-JP" altLang="en-US" sz="35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教育経営学や財政学概論をきちんと学び</a:t>
            </a:r>
            <a:endParaRPr kumimoji="1" lang="en-US" altLang="ja-JP" sz="35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kumimoji="1" lang="ja-JP" altLang="en-US" sz="35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　　　　　　　　　事務職員となる強み</a:t>
            </a:r>
          </a:p>
        </p:txBody>
      </p:sp>
      <p:sp>
        <p:nvSpPr>
          <p:cNvPr id="1289" name="テキスト ボックス 6"/>
          <p:cNvSpPr txBox="1"/>
          <p:nvPr/>
        </p:nvSpPr>
        <p:spPr>
          <a:xfrm>
            <a:off x="792340" y="5383073"/>
            <a:ext cx="884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●</a:t>
            </a:r>
            <a:r>
              <a:rPr kumimoji="1"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同じ小中一貫校に学んだ　校納金システム</a:t>
            </a:r>
          </a:p>
        </p:txBody>
      </p:sp>
      <p:sp>
        <p:nvSpPr>
          <p:cNvPr id="1290" name="テキスト ボックス 8"/>
          <p:cNvSpPr txBox="1"/>
          <p:nvPr/>
        </p:nvSpPr>
        <p:spPr>
          <a:xfrm>
            <a:off x="3124200" y="644474"/>
            <a:ext cx="59563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視察で奮起</a:t>
            </a:r>
          </a:p>
        </p:txBody>
      </p:sp>
    </p:spTree>
    <p:extLst>
      <p:ext uri="{BB962C8B-B14F-4D97-AF65-F5344CB8AC3E}">
        <p14:creationId xmlns:p14="http://schemas.microsoft.com/office/powerpoint/2010/main" val="224849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5" grpId="0"/>
      <p:bldP spid="1288" grpId="0"/>
      <p:bldP spid="128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892" y="1829947"/>
            <a:ext cx="3001899" cy="3112495"/>
          </a:xfrm>
          <a:prstGeom prst="rect">
            <a:avLst/>
          </a:prstGeom>
        </p:spPr>
      </p:pic>
      <p:sp>
        <p:nvSpPr>
          <p:cNvPr id="1293" name="テキスト ボックス 2"/>
          <p:cNvSpPr txBox="1"/>
          <p:nvPr/>
        </p:nvSpPr>
        <p:spPr>
          <a:xfrm>
            <a:off x="5047488" y="1536107"/>
            <a:ext cx="61264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年目</a:t>
            </a:r>
          </a:p>
        </p:txBody>
      </p:sp>
    </p:spTree>
    <p:extLst>
      <p:ext uri="{BB962C8B-B14F-4D97-AF65-F5344CB8AC3E}">
        <p14:creationId xmlns:p14="http://schemas.microsoft.com/office/powerpoint/2010/main" val="173931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テキスト ボックス 2"/>
          <p:cNvSpPr txBox="1"/>
          <p:nvPr/>
        </p:nvSpPr>
        <p:spPr>
          <a:xfrm>
            <a:off x="905208" y="5864063"/>
            <a:ext cx="6097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2"/>
              </a:rPr>
              <a:t>合志楓の森小学校・合志楓の森中学校施設紹介動画 </a:t>
            </a:r>
            <a:r>
              <a:rPr lang="en-US" altLang="ja-JP" dirty="0">
                <a:hlinkClick r:id="rId2"/>
              </a:rPr>
              <a:t>- YouTube</a:t>
            </a:r>
            <a:endParaRPr lang="ja-JP" altLang="en-US" dirty="0"/>
          </a:p>
        </p:txBody>
      </p:sp>
      <p:pic>
        <p:nvPicPr>
          <p:cNvPr id="1115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441" y="1880315"/>
            <a:ext cx="6201281" cy="3402971"/>
          </a:xfrm>
          <a:prstGeom prst="rect">
            <a:avLst/>
          </a:prstGeom>
        </p:spPr>
      </p:pic>
      <p:pic>
        <p:nvPicPr>
          <p:cNvPr id="111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0614" y="108230"/>
            <a:ext cx="1855613" cy="1855613"/>
          </a:xfrm>
          <a:prstGeom prst="rect">
            <a:avLst/>
          </a:prstGeom>
        </p:spPr>
      </p:pic>
      <p:pic>
        <p:nvPicPr>
          <p:cNvPr id="1117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208" y="3646489"/>
            <a:ext cx="1710313" cy="1710313"/>
          </a:xfrm>
          <a:prstGeom prst="rect">
            <a:avLst/>
          </a:prstGeom>
        </p:spPr>
      </p:pic>
      <p:pic>
        <p:nvPicPr>
          <p:cNvPr id="1118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777" y="108230"/>
            <a:ext cx="1710313" cy="1729530"/>
          </a:xfrm>
          <a:prstGeom prst="rect">
            <a:avLst/>
          </a:prstGeom>
        </p:spPr>
      </p:pic>
      <p:pic>
        <p:nvPicPr>
          <p:cNvPr id="1119" name="図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0614" y="3768912"/>
            <a:ext cx="1970175" cy="1841520"/>
          </a:xfrm>
          <a:prstGeom prst="rect">
            <a:avLst/>
          </a:prstGeom>
        </p:spPr>
      </p:pic>
      <p:sp>
        <p:nvSpPr>
          <p:cNvPr id="1120" name="テキスト ボックス 13"/>
          <p:cNvSpPr txBox="1"/>
          <p:nvPr/>
        </p:nvSpPr>
        <p:spPr>
          <a:xfrm>
            <a:off x="1066476" y="1653094"/>
            <a:ext cx="1172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A</a:t>
            </a:r>
            <a:r>
              <a:rPr kumimoji="1" lang="ja-JP" altLang="en-US" dirty="0"/>
              <a:t>中学校</a:t>
            </a:r>
          </a:p>
        </p:txBody>
      </p:sp>
      <p:sp>
        <p:nvSpPr>
          <p:cNvPr id="1121" name="テキスト ボックス 15"/>
          <p:cNvSpPr txBox="1"/>
          <p:nvPr/>
        </p:nvSpPr>
        <p:spPr>
          <a:xfrm>
            <a:off x="1335177" y="5241100"/>
            <a:ext cx="1172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A</a:t>
            </a:r>
            <a:r>
              <a:rPr kumimoji="1" lang="ja-JP" altLang="en-US" dirty="0"/>
              <a:t>小学校</a:t>
            </a:r>
          </a:p>
        </p:txBody>
      </p:sp>
      <p:sp>
        <p:nvSpPr>
          <p:cNvPr id="1122" name="テキスト ボックス 16"/>
          <p:cNvSpPr txBox="1"/>
          <p:nvPr/>
        </p:nvSpPr>
        <p:spPr>
          <a:xfrm>
            <a:off x="9745877" y="1779177"/>
            <a:ext cx="1172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B</a:t>
            </a:r>
            <a:r>
              <a:rPr lang="ja-JP" altLang="en-US" dirty="0"/>
              <a:t>小</a:t>
            </a:r>
            <a:r>
              <a:rPr kumimoji="1" lang="ja-JP" altLang="en-US" dirty="0"/>
              <a:t>学校</a:t>
            </a:r>
          </a:p>
        </p:txBody>
      </p:sp>
      <p:sp>
        <p:nvSpPr>
          <p:cNvPr id="1123" name="テキスト ボックス 17"/>
          <p:cNvSpPr txBox="1"/>
          <p:nvPr/>
        </p:nvSpPr>
        <p:spPr>
          <a:xfrm>
            <a:off x="9629244" y="5380268"/>
            <a:ext cx="1172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B</a:t>
            </a:r>
            <a:r>
              <a:rPr kumimoji="1" lang="ja-JP" altLang="en-US" dirty="0"/>
              <a:t>中学校</a:t>
            </a:r>
          </a:p>
        </p:txBody>
      </p:sp>
      <p:sp>
        <p:nvSpPr>
          <p:cNvPr id="1124" name="矢印: 右 14"/>
          <p:cNvSpPr/>
          <p:nvPr/>
        </p:nvSpPr>
        <p:spPr>
          <a:xfrm rot="1321927">
            <a:off x="2252957" y="1816652"/>
            <a:ext cx="1471324" cy="341722"/>
          </a:xfrm>
          <a:prstGeom prst="rightArrow">
            <a:avLst>
              <a:gd name="adj1" fmla="val 29800"/>
              <a:gd name="adj2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5" name="矢印: 右 19"/>
          <p:cNvSpPr/>
          <p:nvPr/>
        </p:nvSpPr>
        <p:spPr>
          <a:xfrm rot="12050423">
            <a:off x="7891310" y="4330783"/>
            <a:ext cx="1471324" cy="341722"/>
          </a:xfrm>
          <a:prstGeom prst="rightArrow">
            <a:avLst>
              <a:gd name="adj1" fmla="val 29800"/>
              <a:gd name="adj2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6" name="矢印: 右 20"/>
          <p:cNvSpPr/>
          <p:nvPr/>
        </p:nvSpPr>
        <p:spPr>
          <a:xfrm rot="9306977">
            <a:off x="8115080" y="1786453"/>
            <a:ext cx="1471324" cy="341722"/>
          </a:xfrm>
          <a:prstGeom prst="rightArrow">
            <a:avLst>
              <a:gd name="adj1" fmla="val 29800"/>
              <a:gd name="adj2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7" name="矢印: 右 21"/>
          <p:cNvSpPr/>
          <p:nvPr/>
        </p:nvSpPr>
        <p:spPr>
          <a:xfrm rot="20087924">
            <a:off x="2582027" y="4492771"/>
            <a:ext cx="1278772" cy="306658"/>
          </a:xfrm>
          <a:prstGeom prst="rightArrow">
            <a:avLst>
              <a:gd name="adj1" fmla="val 29800"/>
              <a:gd name="adj2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8" name="テキスト ボックス 1"/>
          <p:cNvSpPr txBox="1"/>
          <p:nvPr/>
        </p:nvSpPr>
        <p:spPr>
          <a:xfrm>
            <a:off x="2673294" y="524014"/>
            <a:ext cx="6664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000" b="1" dirty="0"/>
              <a:t>令和</a:t>
            </a:r>
            <a:r>
              <a:rPr kumimoji="1" lang="en-US" altLang="ja-JP" sz="3000" b="1" dirty="0"/>
              <a:t>3</a:t>
            </a:r>
            <a:r>
              <a:rPr kumimoji="1" lang="ja-JP" altLang="en-US" sz="3000" b="1" dirty="0"/>
              <a:t>年</a:t>
            </a:r>
            <a:r>
              <a:rPr kumimoji="1" lang="en-US" altLang="ja-JP" sz="3000" b="1" dirty="0"/>
              <a:t>4</a:t>
            </a:r>
            <a:r>
              <a:rPr kumimoji="1" lang="ja-JP" altLang="en-US" sz="3000" b="1" dirty="0"/>
              <a:t>月</a:t>
            </a:r>
            <a:r>
              <a:rPr kumimoji="1" lang="en-US" altLang="ja-JP" sz="3000" b="1" dirty="0"/>
              <a:t>1</a:t>
            </a:r>
            <a:r>
              <a:rPr kumimoji="1" lang="ja-JP" altLang="en-US" sz="3000" b="1" dirty="0"/>
              <a:t>日開校</a:t>
            </a:r>
            <a:endParaRPr kumimoji="1" lang="en-US" altLang="ja-JP" sz="3000" b="1" dirty="0"/>
          </a:p>
          <a:p>
            <a:r>
              <a:rPr kumimoji="1" lang="ja-JP" altLang="en-US" sz="3000" b="1" dirty="0"/>
              <a:t>合志楓の森小学校・合志楓の森中学校</a:t>
            </a:r>
          </a:p>
        </p:txBody>
      </p:sp>
      <p:sp>
        <p:nvSpPr>
          <p:cNvPr id="1129" name="テキスト ボックス 4"/>
          <p:cNvSpPr txBox="1"/>
          <p:nvPr/>
        </p:nvSpPr>
        <p:spPr>
          <a:xfrm>
            <a:off x="905208" y="1957314"/>
            <a:ext cx="17648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生徒数　約９００人</a:t>
            </a:r>
          </a:p>
        </p:txBody>
      </p:sp>
      <p:sp>
        <p:nvSpPr>
          <p:cNvPr id="1130" name="テキスト ボックス 18"/>
          <p:cNvSpPr txBox="1"/>
          <p:nvPr/>
        </p:nvSpPr>
        <p:spPr>
          <a:xfrm>
            <a:off x="9449888" y="5741514"/>
            <a:ext cx="17648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生徒数　約８９０人</a:t>
            </a:r>
          </a:p>
        </p:txBody>
      </p:sp>
      <p:sp>
        <p:nvSpPr>
          <p:cNvPr id="1131" name="テキスト ボックス 22"/>
          <p:cNvSpPr txBox="1"/>
          <p:nvPr/>
        </p:nvSpPr>
        <p:spPr>
          <a:xfrm>
            <a:off x="905208" y="5611713"/>
            <a:ext cx="17648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児童数　約１１５０人</a:t>
            </a:r>
          </a:p>
        </p:txBody>
      </p:sp>
      <p:sp>
        <p:nvSpPr>
          <p:cNvPr id="1132" name="テキスト ボックス 23"/>
          <p:cNvSpPr txBox="1"/>
          <p:nvPr/>
        </p:nvSpPr>
        <p:spPr>
          <a:xfrm>
            <a:off x="9435899" y="2086669"/>
            <a:ext cx="17648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児童数　約１０５０人</a:t>
            </a:r>
          </a:p>
        </p:txBody>
      </p:sp>
      <p:sp>
        <p:nvSpPr>
          <p:cNvPr id="1133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34B32-87B0-4AF6-8F91-814A8C1F539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9934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5" name="図 4"/>
          <p:cNvPicPr>
            <a:picLocks noChangeAspect="1"/>
          </p:cNvPicPr>
          <p:nvPr/>
        </p:nvPicPr>
        <p:blipFill>
          <a:blip r:embed="rId2"/>
          <a:srcRect l="20441" t="25330" r="31290" b="9210"/>
          <a:stretch>
            <a:fillRect/>
          </a:stretch>
        </p:blipFill>
        <p:spPr>
          <a:xfrm>
            <a:off x="5883442" y="2292384"/>
            <a:ext cx="5752582" cy="4386070"/>
          </a:xfrm>
          <a:prstGeom prst="rect">
            <a:avLst/>
          </a:prstGeom>
        </p:spPr>
      </p:pic>
      <p:sp>
        <p:nvSpPr>
          <p:cNvPr id="1296" name="タイトル 1"/>
          <p:cNvSpPr txBox="1"/>
          <p:nvPr/>
        </p:nvSpPr>
        <p:spPr>
          <a:xfrm>
            <a:off x="1133942" y="1390018"/>
            <a:ext cx="9838858" cy="121611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2700" dirty="0">
                <a:latin typeface="ＤＨＰ特太ゴシック体" panose="020B0500000000000000" pitchFamily="50" charset="-128"/>
                <a:ea typeface="ＤＨＰ特太ゴシック体" panose="020B0500000000000000" pitchFamily="50" charset="-128"/>
              </a:rPr>
              <a:t>防災自主研修　</a:t>
            </a:r>
            <a:endParaRPr lang="en-US" altLang="ja-JP" sz="8000" dirty="0">
              <a:latin typeface="ＤＨＰ特太ゴシック体" panose="020B0500000000000000" pitchFamily="50" charset="-128"/>
              <a:ea typeface="ＤＨＰ特太ゴシック体" panose="020B0500000000000000" pitchFamily="50" charset="-128"/>
            </a:endParaRPr>
          </a:p>
        </p:txBody>
      </p:sp>
      <p:pic>
        <p:nvPicPr>
          <p:cNvPr id="1297" name="図 2"/>
          <p:cNvPicPr>
            <a:picLocks noChangeAspect="1"/>
          </p:cNvPicPr>
          <p:nvPr/>
        </p:nvPicPr>
        <p:blipFill>
          <a:blip r:embed="rId3"/>
          <a:srcRect l="30241" t="54440" r="49950" b="17599"/>
          <a:stretch>
            <a:fillRect/>
          </a:stretch>
        </p:blipFill>
        <p:spPr>
          <a:xfrm>
            <a:off x="1034716" y="2770417"/>
            <a:ext cx="3844090" cy="3050507"/>
          </a:xfrm>
          <a:prstGeom prst="rect">
            <a:avLst/>
          </a:prstGeom>
        </p:spPr>
      </p:pic>
      <p:sp>
        <p:nvSpPr>
          <p:cNvPr id="1298" name="タイトル 1"/>
          <p:cNvSpPr txBox="1"/>
          <p:nvPr/>
        </p:nvSpPr>
        <p:spPr>
          <a:xfrm>
            <a:off x="300790" y="649707"/>
            <a:ext cx="10383252" cy="1216114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8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熊本県</a:t>
            </a:r>
            <a:r>
              <a:rPr lang="ja-JP" altLang="en-US" sz="8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危機</a:t>
            </a:r>
            <a:r>
              <a:rPr lang="zh-TW" altLang="en-US" sz="8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管理防災特別顧問</a:t>
            </a:r>
            <a:r>
              <a:rPr lang="ja-JP" altLang="en-US" sz="8000" dirty="0">
                <a:latin typeface="ＤＨＰ特太ゴシック体" panose="020B0500000000000000" pitchFamily="50" charset="-128"/>
                <a:ea typeface="ＤＨＰ特太ゴシック体" panose="020B0500000000000000" pitchFamily="50" charset="-128"/>
              </a:rPr>
              <a:t>有浦氏</a:t>
            </a:r>
            <a:endParaRPr lang="en-US" altLang="ja-JP" sz="8000" dirty="0">
              <a:latin typeface="ＤＨＰ特太ゴシック体" panose="020B0500000000000000" pitchFamily="50" charset="-128"/>
              <a:ea typeface="ＤＨＰ特太ゴシック体" panose="020B0500000000000000" pitchFamily="50" charset="-128"/>
            </a:endParaRPr>
          </a:p>
          <a:p>
            <a:endParaRPr lang="en-US" altLang="ja-JP" sz="8000" dirty="0">
              <a:latin typeface="ＤＨＰ特太ゴシック体" panose="020B0500000000000000" pitchFamily="50" charset="-128"/>
              <a:ea typeface="ＤＨＰ特太ゴシック体" panose="020B0500000000000000" pitchFamily="50" charset="-128"/>
            </a:endParaRPr>
          </a:p>
        </p:txBody>
      </p:sp>
      <p:sp>
        <p:nvSpPr>
          <p:cNvPr id="1299" name="テキスト ボックス 5"/>
          <p:cNvSpPr txBox="1"/>
          <p:nvPr/>
        </p:nvSpPr>
        <p:spPr>
          <a:xfrm>
            <a:off x="8590547" y="1865821"/>
            <a:ext cx="3801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2022.12.10</a:t>
            </a:r>
            <a:endParaRPr kumimoji="1" lang="ja-JP" altLang="en-US" sz="4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590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タイトル 1"/>
          <p:cNvSpPr txBox="1"/>
          <p:nvPr/>
        </p:nvSpPr>
        <p:spPr>
          <a:xfrm>
            <a:off x="942109" y="480339"/>
            <a:ext cx="10044546" cy="13713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000" dirty="0">
                <a:latin typeface="ＤＨＰ特太ゴシック体" panose="020B0500000000000000" pitchFamily="50" charset="-128"/>
                <a:ea typeface="ＤＨＰ特太ゴシック体" panose="020B0500000000000000" pitchFamily="50" charset="-128"/>
              </a:rPr>
              <a:t>愛知教育大学の視察</a:t>
            </a:r>
            <a:endParaRPr lang="en-US" altLang="ja-JP" sz="8000" dirty="0">
              <a:latin typeface="ＤＨＰ特太ゴシック体" panose="020B0500000000000000" pitchFamily="50" charset="-128"/>
              <a:ea typeface="ＤＨＰ特太ゴシック体" panose="020B0500000000000000" pitchFamily="50" charset="-128"/>
            </a:endParaRPr>
          </a:p>
        </p:txBody>
      </p:sp>
      <p:pic>
        <p:nvPicPr>
          <p:cNvPr id="1302" name="図 2"/>
          <p:cNvPicPr>
            <a:picLocks noChangeAspect="1"/>
          </p:cNvPicPr>
          <p:nvPr/>
        </p:nvPicPr>
        <p:blipFill>
          <a:blip r:embed="rId2"/>
          <a:srcRect l="35420" t="13979" r="19360" b="19409"/>
          <a:stretch>
            <a:fillRect/>
          </a:stretch>
        </p:blipFill>
        <p:spPr>
          <a:xfrm>
            <a:off x="1339345" y="1985210"/>
            <a:ext cx="5097551" cy="4221897"/>
          </a:xfrm>
          <a:prstGeom prst="rect">
            <a:avLst/>
          </a:prstGeom>
        </p:spPr>
      </p:pic>
      <p:sp>
        <p:nvSpPr>
          <p:cNvPr id="1303" name="テキスト ボックス 3"/>
          <p:cNvSpPr txBox="1"/>
          <p:nvPr/>
        </p:nvSpPr>
        <p:spPr>
          <a:xfrm>
            <a:off x="6870032" y="1720516"/>
            <a:ext cx="42471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２０２２</a:t>
            </a:r>
            <a:r>
              <a:rPr kumimoji="1" lang="en-US" altLang="ja-JP" sz="3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.  </a:t>
            </a:r>
            <a:r>
              <a:rPr kumimoji="1" lang="ja-JP" altLang="en-US" sz="3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１２．２２～２３</a:t>
            </a:r>
          </a:p>
        </p:txBody>
      </p:sp>
      <p:pic>
        <p:nvPicPr>
          <p:cNvPr id="1304" name="図 5"/>
          <p:cNvPicPr>
            <a:picLocks noChangeAspect="1"/>
          </p:cNvPicPr>
          <p:nvPr/>
        </p:nvPicPr>
        <p:blipFill>
          <a:blip r:embed="rId3"/>
          <a:srcRect l="31540" t="15874" r="16595" b="18124"/>
          <a:stretch>
            <a:fillRect/>
          </a:stretch>
        </p:blipFill>
        <p:spPr>
          <a:xfrm rot="1098841">
            <a:off x="6712099" y="3091852"/>
            <a:ext cx="3730349" cy="266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6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226" y="1817018"/>
            <a:ext cx="2667500" cy="3127961"/>
          </a:xfrm>
          <a:prstGeom prst="rect">
            <a:avLst/>
          </a:prstGeom>
        </p:spPr>
      </p:pic>
      <p:sp>
        <p:nvSpPr>
          <p:cNvPr id="1307" name="テキスト ボックス 2"/>
          <p:cNvSpPr txBox="1"/>
          <p:nvPr/>
        </p:nvSpPr>
        <p:spPr>
          <a:xfrm>
            <a:off x="5047488" y="1536107"/>
            <a:ext cx="61264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年目</a:t>
            </a:r>
          </a:p>
        </p:txBody>
      </p:sp>
    </p:spTree>
    <p:extLst>
      <p:ext uri="{BB962C8B-B14F-4D97-AF65-F5344CB8AC3E}">
        <p14:creationId xmlns:p14="http://schemas.microsoft.com/office/powerpoint/2010/main" val="286417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タイトル 1"/>
          <p:cNvSpPr txBox="1"/>
          <p:nvPr/>
        </p:nvSpPr>
        <p:spPr>
          <a:xfrm>
            <a:off x="829636" y="2422445"/>
            <a:ext cx="10044546" cy="137133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000" dirty="0">
                <a:latin typeface="ＤＨＰ特太ゴシック体" panose="020B0500000000000000" pitchFamily="50" charset="-128"/>
                <a:ea typeface="ＤＨＰ特太ゴシック体" panose="020B0500000000000000" pitchFamily="50" charset="-128"/>
              </a:rPr>
              <a:t>●愛知教育大学の視察</a:t>
            </a:r>
            <a:endParaRPr lang="en-US" altLang="ja-JP" sz="8000" dirty="0">
              <a:latin typeface="ＤＨＰ特太ゴシック体" panose="020B0500000000000000" pitchFamily="50" charset="-128"/>
              <a:ea typeface="ＤＨＰ特太ゴシック体" panose="020B0500000000000000" pitchFamily="50" charset="-128"/>
            </a:endParaRPr>
          </a:p>
        </p:txBody>
      </p:sp>
      <p:sp>
        <p:nvSpPr>
          <p:cNvPr id="1310" name="テキスト ボックス 3"/>
          <p:cNvSpPr txBox="1"/>
          <p:nvPr/>
        </p:nvSpPr>
        <p:spPr>
          <a:xfrm>
            <a:off x="7122694" y="3610863"/>
            <a:ext cx="41869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5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２０２３</a:t>
            </a:r>
            <a:r>
              <a:rPr kumimoji="1" lang="en-US" altLang="ja-JP" sz="35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.</a:t>
            </a:r>
            <a:r>
              <a:rPr kumimoji="1" lang="ja-JP" altLang="en-US" sz="35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７．２６～２７</a:t>
            </a:r>
          </a:p>
        </p:txBody>
      </p:sp>
      <p:sp>
        <p:nvSpPr>
          <p:cNvPr id="1311" name="タイトル 1"/>
          <p:cNvSpPr txBox="1"/>
          <p:nvPr/>
        </p:nvSpPr>
        <p:spPr>
          <a:xfrm>
            <a:off x="829636" y="4302534"/>
            <a:ext cx="10548048" cy="13713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000" dirty="0">
                <a:latin typeface="ＤＨＰ特太ゴシック体" panose="020B0500000000000000" pitchFamily="50" charset="-128"/>
                <a:ea typeface="ＤＨＰ特太ゴシック体" panose="020B0500000000000000" pitchFamily="50" charset="-128"/>
              </a:rPr>
              <a:t>●</a:t>
            </a:r>
            <a:r>
              <a:rPr lang="ja-JP" altLang="en-US" sz="7400" dirty="0">
                <a:latin typeface="ＤＨＰ特太ゴシック体" panose="020B0500000000000000" pitchFamily="50" charset="-128"/>
                <a:ea typeface="ＤＨＰ特太ゴシック体" panose="020B0500000000000000" pitchFamily="50" charset="-128"/>
              </a:rPr>
              <a:t>防災自主研修（</a:t>
            </a:r>
            <a:r>
              <a:rPr lang="en-US" altLang="ja-JP" sz="7400" dirty="0">
                <a:latin typeface="ＤＨＰ特太ゴシック体" panose="020B0500000000000000" pitchFamily="50" charset="-128"/>
                <a:ea typeface="ＤＨＰ特太ゴシック体" panose="020B0500000000000000" pitchFamily="50" charset="-128"/>
              </a:rPr>
              <a:t>2</a:t>
            </a:r>
            <a:r>
              <a:rPr lang="ja-JP" altLang="en-US" sz="7400" dirty="0">
                <a:latin typeface="ＤＨＰ特太ゴシック体" panose="020B0500000000000000" pitchFamily="50" charset="-128"/>
                <a:ea typeface="ＤＨＰ特太ゴシック体" panose="020B0500000000000000" pitchFamily="50" charset="-128"/>
              </a:rPr>
              <a:t>回）</a:t>
            </a:r>
            <a:endParaRPr lang="en-US" altLang="ja-JP" sz="7400" dirty="0">
              <a:latin typeface="ＤＨＰ特太ゴシック体" panose="020B0500000000000000" pitchFamily="50" charset="-128"/>
              <a:ea typeface="ＤＨＰ特太ゴシック体" panose="020B0500000000000000" pitchFamily="50" charset="-128"/>
            </a:endParaRPr>
          </a:p>
        </p:txBody>
      </p:sp>
      <p:pic>
        <p:nvPicPr>
          <p:cNvPr id="131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388" y="1562903"/>
            <a:ext cx="8602580" cy="457200"/>
          </a:xfrm>
          <a:prstGeom prst="rect">
            <a:avLst/>
          </a:prstGeom>
        </p:spPr>
      </p:pic>
      <p:sp>
        <p:nvSpPr>
          <p:cNvPr id="1313" name="テキスト ボックス 5"/>
          <p:cNvSpPr txBox="1"/>
          <p:nvPr/>
        </p:nvSpPr>
        <p:spPr>
          <a:xfrm>
            <a:off x="6749716" y="5673871"/>
            <a:ext cx="45599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5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２０２３</a:t>
            </a:r>
            <a:r>
              <a:rPr kumimoji="1" lang="en-US" altLang="ja-JP" sz="35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.</a:t>
            </a:r>
            <a:r>
              <a:rPr kumimoji="1" lang="ja-JP" altLang="en-US" sz="35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６</a:t>
            </a:r>
            <a:r>
              <a:rPr kumimoji="1" lang="en-US" altLang="ja-JP" sz="35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/</a:t>
            </a:r>
            <a:r>
              <a:rPr kumimoji="1" lang="ja-JP" altLang="en-US" sz="35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２０２３</a:t>
            </a:r>
            <a:r>
              <a:rPr kumimoji="1" lang="en-US" altLang="ja-JP" sz="35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.</a:t>
            </a:r>
            <a:r>
              <a:rPr kumimoji="1" lang="ja-JP" altLang="en-US" sz="35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１０</a:t>
            </a:r>
          </a:p>
        </p:txBody>
      </p:sp>
      <p:sp>
        <p:nvSpPr>
          <p:cNvPr id="1314" name="テキスト ボックス 6"/>
          <p:cNvSpPr txBox="1"/>
          <p:nvPr/>
        </p:nvSpPr>
        <p:spPr>
          <a:xfrm>
            <a:off x="2466474" y="192505"/>
            <a:ext cx="66053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今後の予定</a:t>
            </a:r>
          </a:p>
        </p:txBody>
      </p:sp>
    </p:spTree>
    <p:extLst>
      <p:ext uri="{BB962C8B-B14F-4D97-AF65-F5344CB8AC3E}">
        <p14:creationId xmlns:p14="http://schemas.microsoft.com/office/powerpoint/2010/main" val="131952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9" grpId="0"/>
      <p:bldP spid="13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5" name="図 2"/>
          <p:cNvPicPr>
            <a:picLocks noChangeAspect="1"/>
          </p:cNvPicPr>
          <p:nvPr/>
        </p:nvPicPr>
        <p:blipFill>
          <a:blip r:embed="rId2"/>
          <a:srcRect l="26640" t="44960" r="26985" b="19173"/>
          <a:stretch>
            <a:fillRect/>
          </a:stretch>
        </p:blipFill>
        <p:spPr>
          <a:xfrm>
            <a:off x="747274" y="666980"/>
            <a:ext cx="10929472" cy="5635255"/>
          </a:xfrm>
          <a:prstGeom prst="rect">
            <a:avLst/>
          </a:prstGeom>
        </p:spPr>
      </p:pic>
      <p:sp>
        <p:nvSpPr>
          <p:cNvPr id="1136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34B32-87B0-4AF6-8F91-814A8C1F539D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9565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969" y="1581001"/>
            <a:ext cx="4364622" cy="2751239"/>
          </a:xfrm>
          <a:prstGeom prst="rect">
            <a:avLst/>
          </a:prstGeom>
        </p:spPr>
      </p:pic>
      <p:sp>
        <p:nvSpPr>
          <p:cNvPr id="1139" name="角丸四角形吹き出し 3"/>
          <p:cNvSpPr/>
          <p:nvPr/>
        </p:nvSpPr>
        <p:spPr>
          <a:xfrm>
            <a:off x="2496364" y="364648"/>
            <a:ext cx="3558071" cy="1216354"/>
          </a:xfrm>
          <a:prstGeom prst="wedgeRoundRectCallout">
            <a:avLst>
              <a:gd name="adj1" fmla="val -55284"/>
              <a:gd name="adj2" fmla="val 4658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学校の中心に位置し、吹き抜けの全面ガラス張りで広々としています。</a:t>
            </a:r>
            <a:endParaRPr kumimoji="1" lang="en-US" altLang="ja-JP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140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364" y="4585782"/>
            <a:ext cx="3451161" cy="1711940"/>
          </a:xfrm>
          <a:prstGeom prst="rect">
            <a:avLst/>
          </a:prstGeom>
        </p:spPr>
      </p:pic>
      <p:sp>
        <p:nvSpPr>
          <p:cNvPr id="1141" name="テキスト ボックス 6"/>
          <p:cNvSpPr txBox="1"/>
          <p:nvPr/>
        </p:nvSpPr>
        <p:spPr>
          <a:xfrm>
            <a:off x="464344" y="569626"/>
            <a:ext cx="1800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図書室</a:t>
            </a:r>
            <a:endParaRPr lang="en-US" altLang="ja-JP" sz="3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3600" b="1" dirty="0"/>
              <a:t>２</a:t>
            </a:r>
            <a:r>
              <a:rPr kumimoji="1" lang="en-US" altLang="ja-JP" sz="3600" b="1" dirty="0"/>
              <a:t>F</a:t>
            </a:r>
            <a:endParaRPr kumimoji="1" lang="ja-JP" altLang="en-US" sz="3600" b="1" dirty="0"/>
          </a:p>
        </p:txBody>
      </p:sp>
      <p:pic>
        <p:nvPicPr>
          <p:cNvPr id="1142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306" y="471489"/>
            <a:ext cx="4497682" cy="2134643"/>
          </a:xfrm>
          <a:prstGeom prst="rect">
            <a:avLst/>
          </a:prstGeom>
        </p:spPr>
      </p:pic>
      <p:sp>
        <p:nvSpPr>
          <p:cNvPr id="1143" name="テキスト ボックス 8"/>
          <p:cNvSpPr txBox="1"/>
          <p:nvPr/>
        </p:nvSpPr>
        <p:spPr>
          <a:xfrm>
            <a:off x="5406966" y="1591992"/>
            <a:ext cx="1704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職員室</a:t>
            </a:r>
            <a:endParaRPr kumimoji="1" lang="en-US" altLang="ja-JP" sz="3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3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</a:t>
            </a:r>
            <a:r>
              <a:rPr kumimoji="1" lang="en-US" altLang="ja-JP" sz="3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</a:t>
            </a:r>
            <a:endParaRPr kumimoji="1" lang="ja-JP" altLang="en-US" sz="3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44" name="角丸四角形吹き出し 9"/>
          <p:cNvSpPr/>
          <p:nvPr/>
        </p:nvSpPr>
        <p:spPr>
          <a:xfrm>
            <a:off x="9115425" y="2535381"/>
            <a:ext cx="2356139" cy="1099023"/>
          </a:xfrm>
          <a:prstGeom prst="wedgeRoundRectCallout">
            <a:avLst>
              <a:gd name="adj1" fmla="val -32483"/>
              <a:gd name="adj2" fmla="val -64466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小学校と中学校一緒の職員室です。</a:t>
            </a:r>
          </a:p>
        </p:txBody>
      </p:sp>
      <p:sp>
        <p:nvSpPr>
          <p:cNvPr id="1145" name="テキスト ボックス 10"/>
          <p:cNvSpPr txBox="1"/>
          <p:nvPr/>
        </p:nvSpPr>
        <p:spPr>
          <a:xfrm>
            <a:off x="342900" y="4743450"/>
            <a:ext cx="2043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下を見下ろせる席もあります。</a:t>
            </a:r>
          </a:p>
        </p:txBody>
      </p:sp>
      <p:pic>
        <p:nvPicPr>
          <p:cNvPr id="1146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725" y="3831869"/>
            <a:ext cx="4283769" cy="2902760"/>
          </a:xfrm>
          <a:prstGeom prst="rect">
            <a:avLst/>
          </a:prstGeom>
        </p:spPr>
      </p:pic>
      <p:sp>
        <p:nvSpPr>
          <p:cNvPr id="1147" name="テキスト ボックス 12"/>
          <p:cNvSpPr txBox="1"/>
          <p:nvPr/>
        </p:nvSpPr>
        <p:spPr>
          <a:xfrm>
            <a:off x="5936216" y="3084735"/>
            <a:ext cx="2815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地域交流室</a:t>
            </a:r>
            <a:endParaRPr kumimoji="1" lang="en-US" altLang="ja-JP" sz="3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3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</a:t>
            </a:r>
            <a:r>
              <a:rPr kumimoji="1" lang="en-US" altLang="ja-JP" sz="3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</a:t>
            </a:r>
            <a:endParaRPr kumimoji="1" lang="ja-JP" altLang="en-US" sz="3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3217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9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158" y="1566584"/>
            <a:ext cx="5465030" cy="410043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50" name="タイトル 1"/>
          <p:cNvSpPr txBox="1"/>
          <p:nvPr/>
        </p:nvSpPr>
        <p:spPr>
          <a:xfrm>
            <a:off x="656615" y="461961"/>
            <a:ext cx="6882872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特別支援エリア</a:t>
            </a:r>
          </a:p>
        </p:txBody>
      </p:sp>
      <p:cxnSp>
        <p:nvCxnSpPr>
          <p:cNvPr id="1151" name="直線コネクタ 3"/>
          <p:cNvCxnSpPr/>
          <p:nvPr/>
        </p:nvCxnSpPr>
        <p:spPr>
          <a:xfrm>
            <a:off x="656615" y="1441288"/>
            <a:ext cx="5630307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2" name="テキスト ボックス 1"/>
          <p:cNvSpPr txBox="1"/>
          <p:nvPr/>
        </p:nvSpPr>
        <p:spPr>
          <a:xfrm>
            <a:off x="1335505" y="5883216"/>
            <a:ext cx="9035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車寄せに大きな庇が設置されています。</a:t>
            </a:r>
          </a:p>
        </p:txBody>
      </p:sp>
      <p:sp>
        <p:nvSpPr>
          <p:cNvPr id="1153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34B32-87B0-4AF6-8F91-814A8C1F539D}" type="slidenum">
              <a:rPr kumimoji="1" lang="ja-JP" altLang="en-US" smtClean="0"/>
              <a:t>5</a:t>
            </a:fld>
            <a:endParaRPr kumimoji="1" lang="ja-JP" altLang="en-US"/>
          </a:p>
        </p:txBody>
      </p:sp>
      <p:cxnSp>
        <p:nvCxnSpPr>
          <p:cNvPr id="1154" name="直線矢印コネクタ 6"/>
          <p:cNvCxnSpPr/>
          <p:nvPr/>
        </p:nvCxnSpPr>
        <p:spPr>
          <a:xfrm flipV="1">
            <a:off x="3681663" y="3128211"/>
            <a:ext cx="613611" cy="275500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386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タイトル 1"/>
          <p:cNvSpPr>
            <a:spLocks noGrp="1"/>
          </p:cNvSpPr>
          <p:nvPr>
            <p:ph type="title"/>
          </p:nvPr>
        </p:nvSpPr>
        <p:spPr>
          <a:xfrm>
            <a:off x="656615" y="461961"/>
            <a:ext cx="3841709" cy="1325563"/>
          </a:xfrm>
        </p:spPr>
        <p:txBody>
          <a:bodyPr>
            <a:noAutofit/>
          </a:bodyPr>
          <a:lstStyle/>
          <a:p>
            <a:r>
              <a:rPr lang="ja-JP" altLang="en-US" sz="6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備蓄倉庫</a:t>
            </a:r>
            <a:endParaRPr kumimoji="1" lang="ja-JP" altLang="en-US" sz="6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57" name="タイトル 1"/>
          <p:cNvSpPr txBox="1"/>
          <p:nvPr/>
        </p:nvSpPr>
        <p:spPr>
          <a:xfrm>
            <a:off x="6181717" y="5006903"/>
            <a:ext cx="5669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マンホールトイレ</a:t>
            </a:r>
          </a:p>
        </p:txBody>
      </p:sp>
      <p:pic>
        <p:nvPicPr>
          <p:cNvPr id="1158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15" y="1882341"/>
            <a:ext cx="2320925" cy="175736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59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993" y="3810356"/>
            <a:ext cx="3301507" cy="249043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60" name="曲折矢印 1"/>
          <p:cNvSpPr/>
          <p:nvPr/>
        </p:nvSpPr>
        <p:spPr>
          <a:xfrm rot="10800000" flipH="1">
            <a:off x="1371596" y="3544887"/>
            <a:ext cx="621324" cy="1359877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161" name="Picture 4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888" y="3574978"/>
            <a:ext cx="2570163" cy="14319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62" name="Picture 5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500" y="839847"/>
            <a:ext cx="3135470" cy="234082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63" name="Picture 6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7301" y="726831"/>
            <a:ext cx="3144201" cy="234461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64" name="正方形/長方形 2"/>
          <p:cNvSpPr/>
          <p:nvPr/>
        </p:nvSpPr>
        <p:spPr>
          <a:xfrm>
            <a:off x="5970805" y="3244334"/>
            <a:ext cx="250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 </a:t>
            </a:r>
          </a:p>
        </p:txBody>
      </p:sp>
      <p:cxnSp>
        <p:nvCxnSpPr>
          <p:cNvPr id="1165" name="直線コネクタ 10"/>
          <p:cNvCxnSpPr/>
          <p:nvPr/>
        </p:nvCxnSpPr>
        <p:spPr>
          <a:xfrm flipV="1">
            <a:off x="550985" y="1681304"/>
            <a:ext cx="3947339" cy="27709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6" name="直線コネクタ 13"/>
          <p:cNvCxnSpPr/>
          <p:nvPr/>
        </p:nvCxnSpPr>
        <p:spPr>
          <a:xfrm>
            <a:off x="6221195" y="6332466"/>
            <a:ext cx="5630307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7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34B32-87B0-4AF6-8F91-814A8C1F539D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236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タイトル 1"/>
          <p:cNvSpPr>
            <a:spLocks noGrp="1"/>
          </p:cNvSpPr>
          <p:nvPr>
            <p:ph type="title"/>
          </p:nvPr>
        </p:nvSpPr>
        <p:spPr>
          <a:xfrm>
            <a:off x="550985" y="365125"/>
            <a:ext cx="5370421" cy="1325563"/>
          </a:xfrm>
        </p:spPr>
        <p:txBody>
          <a:bodyPr>
            <a:noAutofit/>
          </a:bodyPr>
          <a:lstStyle/>
          <a:p>
            <a:r>
              <a:rPr lang="ja-JP" altLang="en-US" sz="6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野外照明設備</a:t>
            </a:r>
            <a:endParaRPr kumimoji="1" lang="ja-JP" altLang="en-US" sz="6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70" name="タイトル 1"/>
          <p:cNvSpPr txBox="1"/>
          <p:nvPr/>
        </p:nvSpPr>
        <p:spPr>
          <a:xfrm>
            <a:off x="7833804" y="5203457"/>
            <a:ext cx="4035879" cy="9628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シャワー室</a:t>
            </a:r>
          </a:p>
        </p:txBody>
      </p:sp>
      <p:pic>
        <p:nvPicPr>
          <p:cNvPr id="1171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19159" y="2274024"/>
            <a:ext cx="3826422" cy="268698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72" name="テキスト ボックス 2"/>
          <p:cNvSpPr txBox="1"/>
          <p:nvPr/>
        </p:nvSpPr>
        <p:spPr>
          <a:xfrm>
            <a:off x="550985" y="5627077"/>
            <a:ext cx="58738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【</a:t>
            </a:r>
            <a:r>
              <a:rPr lang="ja-JP" altLang="en-US" sz="2000" b="1" dirty="0"/>
              <a:t>グラウンド</a:t>
            </a:r>
            <a:r>
              <a:rPr lang="en-US" altLang="ja-JP" sz="2000" b="1" dirty="0"/>
              <a:t>】</a:t>
            </a:r>
          </a:p>
          <a:p>
            <a:r>
              <a:rPr kumimoji="1" lang="ja-JP" altLang="en-US" sz="3000" dirty="0"/>
              <a:t>車中泊用の野外照明設備（</a:t>
            </a:r>
            <a:r>
              <a:rPr kumimoji="1" lang="en-US" altLang="ja-JP" sz="3000" dirty="0"/>
              <a:t>4</a:t>
            </a:r>
            <a:r>
              <a:rPr kumimoji="1" lang="ja-JP" altLang="en-US" sz="3000" dirty="0"/>
              <a:t>本）</a:t>
            </a:r>
          </a:p>
        </p:txBody>
      </p:sp>
      <p:pic>
        <p:nvPicPr>
          <p:cNvPr id="1173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096" y="1758584"/>
            <a:ext cx="4485257" cy="327061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74" name="テキスト ボックス 4"/>
          <p:cNvSpPr txBox="1"/>
          <p:nvPr/>
        </p:nvSpPr>
        <p:spPr>
          <a:xfrm>
            <a:off x="6553200" y="534756"/>
            <a:ext cx="49002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【</a:t>
            </a:r>
            <a:r>
              <a:rPr lang="ja-JP" altLang="en-US" sz="2000" b="1" dirty="0"/>
              <a:t>体育館</a:t>
            </a:r>
            <a:r>
              <a:rPr lang="en-US" altLang="ja-JP" sz="2000" b="1" dirty="0"/>
              <a:t>】</a:t>
            </a:r>
            <a:r>
              <a:rPr lang="ja-JP" altLang="en-US" dirty="0"/>
              <a:t>　</a:t>
            </a:r>
            <a:endParaRPr lang="en-US" altLang="ja-JP" dirty="0"/>
          </a:p>
          <a:p>
            <a:r>
              <a:rPr kumimoji="1" lang="ja-JP" altLang="en-US" dirty="0"/>
              <a:t>　</a:t>
            </a:r>
            <a:r>
              <a:rPr kumimoji="1" lang="ja-JP" altLang="en-US" sz="2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避難所になった場合</a:t>
            </a:r>
            <a:r>
              <a:rPr lang="ja-JP" altLang="en-US" sz="2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</a:t>
            </a:r>
            <a:r>
              <a:rPr kumimoji="1" lang="ja-JP" altLang="en-US" sz="2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利用する</a:t>
            </a:r>
            <a:endParaRPr kumimoji="1" lang="en-US" altLang="ja-JP" sz="25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2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　　シャワー室</a:t>
            </a:r>
          </a:p>
        </p:txBody>
      </p:sp>
      <p:pic>
        <p:nvPicPr>
          <p:cNvPr id="1175" name="Picture 4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288" y="2697163"/>
            <a:ext cx="1747837" cy="146367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76" name="テキスト ボックス 5"/>
          <p:cNvSpPr txBox="1"/>
          <p:nvPr/>
        </p:nvSpPr>
        <p:spPr>
          <a:xfrm>
            <a:off x="5107659" y="4371146"/>
            <a:ext cx="1975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災害時は公衆電話の設置も可能</a:t>
            </a:r>
          </a:p>
        </p:txBody>
      </p:sp>
      <p:cxnSp>
        <p:nvCxnSpPr>
          <p:cNvPr id="1177" name="直線コネクタ 7"/>
          <p:cNvCxnSpPr/>
          <p:nvPr/>
        </p:nvCxnSpPr>
        <p:spPr>
          <a:xfrm>
            <a:off x="550985" y="1565564"/>
            <a:ext cx="5198651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8" name="直線コネクタ 13"/>
          <p:cNvCxnSpPr/>
          <p:nvPr/>
        </p:nvCxnSpPr>
        <p:spPr>
          <a:xfrm>
            <a:off x="6553200" y="6273408"/>
            <a:ext cx="5198651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9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34B32-87B0-4AF6-8F91-814A8C1F539D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2543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タイトル 1"/>
          <p:cNvSpPr txBox="1"/>
          <p:nvPr/>
        </p:nvSpPr>
        <p:spPr>
          <a:xfrm>
            <a:off x="688760" y="382880"/>
            <a:ext cx="403587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避難階段</a:t>
            </a:r>
          </a:p>
        </p:txBody>
      </p:sp>
      <p:sp>
        <p:nvSpPr>
          <p:cNvPr id="1182" name="タイトル 1"/>
          <p:cNvSpPr txBox="1"/>
          <p:nvPr/>
        </p:nvSpPr>
        <p:spPr>
          <a:xfrm>
            <a:off x="6096054" y="4053476"/>
            <a:ext cx="4924977" cy="11150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プール貯水</a:t>
            </a:r>
          </a:p>
        </p:txBody>
      </p:sp>
      <p:pic>
        <p:nvPicPr>
          <p:cNvPr id="1183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22930" y="2902664"/>
            <a:ext cx="4147260" cy="312523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84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54" y="631570"/>
            <a:ext cx="4537877" cy="315362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85" name="テキスト ボックス 1"/>
          <p:cNvSpPr txBox="1"/>
          <p:nvPr/>
        </p:nvSpPr>
        <p:spPr>
          <a:xfrm>
            <a:off x="493617" y="1450773"/>
            <a:ext cx="49940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避難がしやすいように、　　　　　　　　　屋内外</a:t>
            </a:r>
            <a:r>
              <a:rPr kumimoji="1" lang="en-US" altLang="ja-JP" sz="2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</a:t>
            </a:r>
            <a:r>
              <a:rPr kumimoji="1" lang="ja-JP" altLang="en-US" sz="2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カ所に階段を設置</a:t>
            </a:r>
          </a:p>
        </p:txBody>
      </p:sp>
      <p:sp>
        <p:nvSpPr>
          <p:cNvPr id="1186" name="テキスト ボックス 4"/>
          <p:cNvSpPr txBox="1"/>
          <p:nvPr/>
        </p:nvSpPr>
        <p:spPr>
          <a:xfrm>
            <a:off x="5861538" y="5168523"/>
            <a:ext cx="5498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防災用にプールは　　　　　　　　　大プール・小プール２つ設置</a:t>
            </a:r>
          </a:p>
        </p:txBody>
      </p:sp>
      <p:cxnSp>
        <p:nvCxnSpPr>
          <p:cNvPr id="1187" name="直線コネクタ 7"/>
          <p:cNvCxnSpPr/>
          <p:nvPr/>
        </p:nvCxnSpPr>
        <p:spPr>
          <a:xfrm>
            <a:off x="304800" y="1362009"/>
            <a:ext cx="5198651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8" name="直線コネクタ 8"/>
          <p:cNvCxnSpPr/>
          <p:nvPr/>
        </p:nvCxnSpPr>
        <p:spPr>
          <a:xfrm>
            <a:off x="5861538" y="5015346"/>
            <a:ext cx="5198651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34B32-87B0-4AF6-8F91-814A8C1F539D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2209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1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376" y="1462990"/>
            <a:ext cx="3320533" cy="239306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92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149" y="3919134"/>
            <a:ext cx="4204555" cy="230979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93" name="テキスト ボックス 2"/>
          <p:cNvSpPr txBox="1"/>
          <p:nvPr/>
        </p:nvSpPr>
        <p:spPr>
          <a:xfrm>
            <a:off x="189585" y="6361423"/>
            <a:ext cx="7333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　校舎からグラウンド、駐車場からグラウンドへはスロープが設置</a:t>
            </a:r>
          </a:p>
        </p:txBody>
      </p:sp>
      <p:sp>
        <p:nvSpPr>
          <p:cNvPr id="1194" name="タイトル 1"/>
          <p:cNvSpPr txBox="1"/>
          <p:nvPr/>
        </p:nvSpPr>
        <p:spPr>
          <a:xfrm>
            <a:off x="715107" y="448355"/>
            <a:ext cx="3297087" cy="9515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スロープ</a:t>
            </a:r>
          </a:p>
        </p:txBody>
      </p:sp>
      <p:cxnSp>
        <p:nvCxnSpPr>
          <p:cNvPr id="1195" name="直線コネクタ 6"/>
          <p:cNvCxnSpPr/>
          <p:nvPr/>
        </p:nvCxnSpPr>
        <p:spPr>
          <a:xfrm flipV="1">
            <a:off x="521675" y="1399913"/>
            <a:ext cx="3217451" cy="1385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6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749" y="380522"/>
            <a:ext cx="3863977" cy="2328972"/>
          </a:xfrm>
          <a:prstGeom prst="rect">
            <a:avLst/>
          </a:prstGeom>
        </p:spPr>
      </p:pic>
      <p:pic>
        <p:nvPicPr>
          <p:cNvPr id="1197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3382" y="2980328"/>
            <a:ext cx="2561846" cy="1847983"/>
          </a:xfrm>
          <a:prstGeom prst="rect">
            <a:avLst/>
          </a:prstGeom>
        </p:spPr>
      </p:pic>
      <p:sp>
        <p:nvSpPr>
          <p:cNvPr id="1198" name="タイトル 1"/>
          <p:cNvSpPr txBox="1"/>
          <p:nvPr/>
        </p:nvSpPr>
        <p:spPr>
          <a:xfrm>
            <a:off x="7212890" y="4921661"/>
            <a:ext cx="4383365" cy="10532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多目的トイレ</a:t>
            </a:r>
          </a:p>
        </p:txBody>
      </p:sp>
      <p:cxnSp>
        <p:nvCxnSpPr>
          <p:cNvPr id="1199" name="直線コネクタ 10"/>
          <p:cNvCxnSpPr/>
          <p:nvPr/>
        </p:nvCxnSpPr>
        <p:spPr>
          <a:xfrm flipV="1">
            <a:off x="7022462" y="6068291"/>
            <a:ext cx="4643065" cy="1355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0" name="図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6050" y="3077458"/>
            <a:ext cx="2480205" cy="1328287"/>
          </a:xfrm>
          <a:prstGeom prst="rect">
            <a:avLst/>
          </a:prstGeom>
        </p:spPr>
      </p:pic>
      <p:sp>
        <p:nvSpPr>
          <p:cNvPr id="1201" name="スライド番号プレースホルダー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34B32-87B0-4AF6-8F91-814A8C1F539D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0854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標準">
  <a:themeElements>
    <a:clrScheme name="標準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標準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標準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668</Words>
  <Application>Microsoft Office PowerPoint</Application>
  <PresentationFormat>ワイド画面</PresentationFormat>
  <Paragraphs>130</Paragraphs>
  <Slides>23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36" baseType="lpstr">
      <vt:lpstr>BIZ UDPゴシック</vt:lpstr>
      <vt:lpstr>BIZ UDゴシック</vt:lpstr>
      <vt:lpstr>ＤＨＰ特太ゴシック体</vt:lpstr>
      <vt:lpstr>ＤＨＰ平成ゴシックW5</vt:lpstr>
      <vt:lpstr>HGP創英角ﾎﾟｯﾌﾟ体</vt:lpstr>
      <vt:lpstr>HGSｺﾞｼｯｸM</vt:lpstr>
      <vt:lpstr>HGｺﾞｼｯｸM</vt:lpstr>
      <vt:lpstr>UD デジタル 教科書体 NK-B</vt:lpstr>
      <vt:lpstr>UD デジタル 教科書体 NP-B</vt:lpstr>
      <vt:lpstr>游ゴシック</vt:lpstr>
      <vt:lpstr>游ゴシック Light</vt:lpstr>
      <vt:lpstr>Arial</vt:lpstr>
      <vt:lpstr>Office テーマ</vt:lpstr>
      <vt:lpstr>合志楓の森小学校 合志楓の森中学校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備蓄倉庫</vt:lpstr>
      <vt:lpstr> 野外照明設備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愛知教育大学の視察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合志市教育委員会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合志楓の森小学校 合志楓の森中学校</dc:title>
  <dc:creator>岩木 和美</dc:creator>
  <cp:lastModifiedBy>202311701</cp:lastModifiedBy>
  <cp:revision>62</cp:revision>
  <cp:lastPrinted>2023-04-27T00:50:45Z</cp:lastPrinted>
  <dcterms:created xsi:type="dcterms:W3CDTF">2021-12-10T02:53:02Z</dcterms:created>
  <dcterms:modified xsi:type="dcterms:W3CDTF">2023-08-01T07:31:53Z</dcterms:modified>
</cp:coreProperties>
</file>