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b3f471568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b3f471568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600"/>
              <a:t>（</a:t>
            </a:r>
            <a:r>
              <a:rPr lang="ja" sz="2600"/>
              <a:t>坂井）　今からどこココマップ班の発表を始めます　気をつけ礼</a:t>
            </a:r>
            <a:endParaRPr sz="2600"/>
          </a:p>
          <a:p>
            <a:pPr indent="0" lvl="0" marL="0" rtl="0" algn="l">
              <a:spcBef>
                <a:spcPts val="0"/>
              </a:spcBef>
              <a:spcAft>
                <a:spcPts val="0"/>
              </a:spcAft>
              <a:buNone/>
            </a:pPr>
            <a:r>
              <a:rPr lang="ja" sz="2600"/>
              <a:t>（全員）お願いします</a:t>
            </a:r>
            <a:endParaRPr sz="2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300"/>
              <a:t>（</a:t>
            </a:r>
            <a:r>
              <a:rPr lang="ja" sz="2300"/>
              <a:t>崎坂）</a:t>
            </a:r>
            <a:r>
              <a:rPr lang="ja" sz="2300">
                <a:solidFill>
                  <a:schemeClr val="dk1"/>
                </a:solidFill>
              </a:rPr>
              <a:t>このアンケートの</a:t>
            </a:r>
            <a:r>
              <a:rPr lang="ja" sz="2300">
                <a:solidFill>
                  <a:srgbClr val="FF0000"/>
                </a:solidFill>
              </a:rPr>
              <a:t>結果</a:t>
            </a:r>
            <a:r>
              <a:rPr lang="ja" sz="2300">
                <a:solidFill>
                  <a:schemeClr val="dk1"/>
                </a:solidFill>
              </a:rPr>
              <a:t>をもとに、あらお市役所に３つの質問をしました。</a:t>
            </a:r>
            <a:r>
              <a:rPr lang="ja" sz="2300">
                <a:solidFill>
                  <a:srgbClr val="FF0000"/>
                </a:solidFill>
              </a:rPr>
              <a:t>１つ目</a:t>
            </a:r>
            <a:r>
              <a:rPr lang="ja" sz="2300">
                <a:solidFill>
                  <a:schemeClr val="dk1"/>
                </a:solidFill>
              </a:rPr>
              <a:t>の、公園の掃除は、地域の人がボランティアでゴミ拾いや、草を取っていて、市役所の方もゴミ拾いをされているそうです。</a:t>
            </a:r>
            <a:r>
              <a:rPr lang="ja" sz="2300">
                <a:solidFill>
                  <a:srgbClr val="FF0000"/>
                </a:solidFill>
              </a:rPr>
              <a:t>２つ目</a:t>
            </a:r>
            <a:r>
              <a:rPr lang="ja" sz="2300">
                <a:solidFill>
                  <a:schemeClr val="dk1"/>
                </a:solidFill>
              </a:rPr>
              <a:t>の、トイレの和式が多い理由は、設置するときに和式が多かったからでした。</a:t>
            </a:r>
            <a:r>
              <a:rPr lang="ja" sz="2300">
                <a:solidFill>
                  <a:srgbClr val="FF0000"/>
                </a:solidFill>
              </a:rPr>
              <a:t>3つ目</a:t>
            </a:r>
            <a:r>
              <a:rPr lang="ja" sz="2300">
                <a:solidFill>
                  <a:schemeClr val="dk1"/>
                </a:solidFill>
              </a:rPr>
              <a:t>の、公園のトイレ清掃は、業者の方が週に2回清掃をして、状況をみてトイレットペーパーを補充しているということがわかりました。</a:t>
            </a:r>
            <a:r>
              <a:rPr lang="ja" sz="2300"/>
              <a:t>４つ目</a:t>
            </a:r>
            <a:r>
              <a:rPr lang="ja" sz="2300">
                <a:solidFill>
                  <a:schemeClr val="dk1"/>
                </a:solidFill>
              </a:rPr>
              <a:t>のトイレの防犯は、</a:t>
            </a:r>
            <a:r>
              <a:rPr lang="ja" sz="2300">
                <a:solidFill>
                  <a:srgbClr val="FF0000"/>
                </a:solidFill>
              </a:rPr>
              <a:t>密室</a:t>
            </a:r>
            <a:r>
              <a:rPr lang="ja" sz="2300">
                <a:solidFill>
                  <a:schemeClr val="dk1"/>
                </a:solidFill>
              </a:rPr>
              <a:t>にしてしまうと危険になってしまうのであえて入口は壁にしてあると教えていただきました。</a:t>
            </a:r>
            <a:r>
              <a:rPr lang="ja" sz="2300"/>
              <a:t>　</a:t>
            </a:r>
            <a:r>
              <a:rPr lang="ja" sz="2200"/>
              <a:t>　</a:t>
            </a:r>
            <a:r>
              <a:rPr lang="ja"/>
              <a:t>　　　　　　　　　　　　　　　　　　　　　　　　　　　　　　　　　　　　　　　　　　　　　　　　　　　　　　　　　　　　　　　　　　　　　　　　　　　　　　　　　　　　　　　　　　　　　　　　　　　　　　　　　　　　　　　　　　　　　　　　　　　　　　　　　　　　　　　　　　　　　　　　　　　　　　　　　　　　</a:t>
            </a:r>
            <a:r>
              <a:rPr lang="ja"/>
              <a:t>このアンケートの結果をもとに、あらお市役所に３つの質問をしました。</a:t>
            </a:r>
            <a:r>
              <a:rPr lang="ja"/>
              <a:t>１つ目の、公園の掃除は、地域の人がボランティアでゴミ拾いや、草を取っていて、市役所の方もゴミ拾いをされているそうです。２つ目の、トイレの和式が多い理由は、設置するときに和式が多かったからでした。荒尾市の公園は42箇所あるうち7箇所トイレが設置されており、そのうち5箇所が和式から洋式のトイレに変わっているということもわかりました。3つ目の、公園のトイレ清掃は、業者の方が週に2回清掃をして、状況をみてトイレットペーパーを補充しているということがわかりました。また、質問をしていて個人的にトイレの防犯について気になったので質問をしました。その結果、トイレの出入り口に扉をつけると、密室ができてしまい余計危険になってしまうと答えていただきました。他の解決策がないかを聞いたところ、トイレの出入り口に扉をつけるという形ではなく、壁を作ることで隠すことができると答えていただきました。しかし、公園の地形状それをすることができないところもあるということも教えていただきました。</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b3f471568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b3f471568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500"/>
              <a:t>（</a:t>
            </a:r>
            <a:r>
              <a:rPr lang="ja" sz="2500"/>
              <a:t>しげみ）　</a:t>
            </a:r>
            <a:r>
              <a:rPr lang="ja" sz="2500">
                <a:solidFill>
                  <a:srgbClr val="FF0000"/>
                </a:solidFill>
              </a:rPr>
              <a:t>そして</a:t>
            </a:r>
            <a:r>
              <a:rPr lang="ja" sz="2500"/>
              <a:t>、実際に荒尾市のすべてではないですが、</a:t>
            </a:r>
            <a:r>
              <a:rPr lang="ja" sz="2500">
                <a:solidFill>
                  <a:schemeClr val="dk1"/>
                </a:solidFill>
              </a:rPr>
              <a:t>いくつか</a:t>
            </a:r>
            <a:r>
              <a:rPr lang="ja" sz="2500"/>
              <a:t>の公園を見に行きました。</a:t>
            </a:r>
            <a:endParaRPr sz="25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3f471568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3f471568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400"/>
              <a:t>（</a:t>
            </a:r>
            <a:r>
              <a:rPr lang="ja" sz="2400"/>
              <a:t>久富）　北五反田公園にはこのような特徴がありました</a:t>
            </a:r>
            <a:endParaRPr sz="2400"/>
          </a:p>
          <a:p>
            <a:pPr indent="0" lvl="0" marL="0" rtl="0" algn="l">
              <a:spcBef>
                <a:spcPts val="0"/>
              </a:spcBef>
              <a:spcAft>
                <a:spcPts val="0"/>
              </a:spcAft>
              <a:buNone/>
            </a:pPr>
            <a:r>
              <a:rPr lang="ja" sz="2400"/>
              <a:t>　</a:t>
            </a:r>
            <a:r>
              <a:rPr lang="ja" sz="2400"/>
              <a:t>この公園には大きな滑り台があります。楽しめます</a:t>
            </a:r>
            <a:r>
              <a:rPr lang="ja" sz="2400"/>
              <a:t>　</a:t>
            </a:r>
            <a:r>
              <a:rPr lang="ja"/>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b3f471568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b3f471568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ja" sz="2400">
                <a:solidFill>
                  <a:schemeClr val="dk1"/>
                </a:solidFill>
              </a:rPr>
              <a:t>（坂井）　運動公園にはこのような特徴がありました。</a:t>
            </a:r>
            <a:endParaRPr sz="24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ja" sz="2600">
                <a:solidFill>
                  <a:schemeClr val="dk1"/>
                </a:solidFill>
              </a:rPr>
              <a:t>　運動公園は遊具が多く遊びがいある公園です</a:t>
            </a:r>
            <a:r>
              <a:rPr lang="ja" sz="500">
                <a:solidFill>
                  <a:schemeClr val="dk1"/>
                </a:solidFill>
              </a:rPr>
              <a:t>　</a:t>
            </a:r>
            <a:r>
              <a:rPr lang="ja">
                <a:solidFill>
                  <a:schemeClr val="dk1"/>
                </a:solidFil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b827763b1_8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bb827763b1_8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400"/>
              <a:t>（崎坂）　中央公園にはこのような特徴がありました。</a:t>
            </a:r>
            <a:endParaRPr sz="2400"/>
          </a:p>
          <a:p>
            <a:pPr indent="0" lvl="0" marL="0" rtl="0" algn="l">
              <a:spcBef>
                <a:spcPts val="0"/>
              </a:spcBef>
              <a:spcAft>
                <a:spcPts val="0"/>
              </a:spcAft>
              <a:buNone/>
            </a:pPr>
            <a:r>
              <a:rPr lang="ja" sz="2400"/>
              <a:t>　　　　　</a:t>
            </a:r>
            <a:r>
              <a:rPr lang="ja" sz="2400"/>
              <a:t>芝生</a:t>
            </a:r>
            <a:r>
              <a:rPr lang="ja" sz="2400"/>
              <a:t>が広くたくさん走り回れる公園です。</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b6a780e6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6b6a780e6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200"/>
              <a:t>（しげみ）　公園に行ってみて、どここまっぷに書く内容を決めていきました。内容は、各公園の写真２〜３枚、トイレ、手洗い場、駐車場の有無。駐車所があるところは何台くらい停まるのかを詳しく書こうと思います。また、各公園の遊具数やベンチなどの細かいところも書いていこうと思います。</a:t>
            </a:r>
            <a:endParaRPr sz="2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8efbea0e8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8efbea0e8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a:t>
            </a:r>
            <a:r>
              <a:rPr lang="ja" sz="2300"/>
              <a:t>久富）　この画像はどこここまっぷの表紙と裏表紙です。</a:t>
            </a:r>
            <a:endParaRPr sz="2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b815e10f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6b815e10f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800"/>
              <a:t>（環）これが中身です</a:t>
            </a:r>
            <a:endParaRPr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6b815e10f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6b815e10f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700"/>
              <a:t>（環）　</a:t>
            </a:r>
            <a:r>
              <a:rPr lang="ja" sz="1700"/>
              <a:t>これが地図になります。</a:t>
            </a:r>
            <a:endParaRPr sz="17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b827763b1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bb827763b1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400"/>
              <a:t>（</a:t>
            </a:r>
            <a:r>
              <a:rPr lang="ja" sz="2400"/>
              <a:t>坂井）　今後の展開として、どこここまっぷの試作品を作る、あらお市役所においていただけるよう交渉する、他の公園を調べて第２弾が作れたらいいなと思いました。</a:t>
            </a:r>
            <a:endParaRPr sz="2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b3f47156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b3f47156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sz="2800">
                <a:solidFill>
                  <a:schemeClr val="dk1"/>
                </a:solidFill>
              </a:rPr>
              <a:t>（崎坂）　私達は第６次荒尾市総合計画を見て、安心して子育てできる環境づくりに力を入れていることを知りました。第６次荒尾市総合計画の子育てしやすい環境づくりには、経済的に時間的にゆとりを持って子育てができると書かれていました。</a:t>
            </a:r>
            <a:endParaRPr sz="28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ja">
                <a:solidFill>
                  <a:srgbClr val="FF9900"/>
                </a:solidFill>
              </a:rPr>
              <a:t>荒尾市の６次計画　子育て</a:t>
            </a:r>
            <a:endParaRPr>
              <a:solidFill>
                <a:srgbClr val="FF9900"/>
              </a:solidFill>
            </a:endParaRPr>
          </a:p>
          <a:p>
            <a:pPr indent="0" lvl="0" marL="0" rtl="0" algn="l">
              <a:spcBef>
                <a:spcPts val="0"/>
              </a:spcBef>
              <a:spcAft>
                <a:spcPts val="0"/>
              </a:spcAft>
              <a:buNone/>
            </a:pPr>
            <a:r>
              <a:rPr lang="ja">
                <a:solidFill>
                  <a:srgbClr val="FF9900"/>
                </a:solidFill>
              </a:rPr>
              <a:t>子育て世帯の移住　公園が必要</a:t>
            </a:r>
            <a:endParaRPr>
              <a:solidFill>
                <a:srgbClr val="FF9900"/>
              </a:solidFill>
            </a:endParaRPr>
          </a:p>
          <a:p>
            <a:pPr indent="0" lvl="0" marL="0" rtl="0" algn="l">
              <a:spcBef>
                <a:spcPts val="0"/>
              </a:spcBef>
              <a:spcAft>
                <a:spcPts val="0"/>
              </a:spcAft>
              <a:buNone/>
            </a:pPr>
            <a:r>
              <a:rPr lang="ja">
                <a:solidFill>
                  <a:srgbClr val="FF9900"/>
                </a:solidFill>
              </a:rPr>
              <a:t>荒尾の公園マップを見てもっと写真のほか様々な情報ががあるほうがよい</a:t>
            </a:r>
            <a:endParaRPr>
              <a:solidFill>
                <a:srgbClr val="FF9900"/>
              </a:solidFill>
            </a:endParaRPr>
          </a:p>
          <a:p>
            <a:pPr indent="0" lvl="0" marL="0" rtl="0" algn="l">
              <a:spcBef>
                <a:spcPts val="0"/>
              </a:spcBef>
              <a:spcAft>
                <a:spcPts val="0"/>
              </a:spcAft>
              <a:buNone/>
            </a:pPr>
            <a:r>
              <a:rPr lang="ja">
                <a:solidFill>
                  <a:srgbClr val="FF9900"/>
                </a:solidFill>
              </a:rPr>
              <a:t>荒尾市の公園マップを貼り付ける。</a:t>
            </a:r>
            <a:endParaRPr>
              <a:solidFill>
                <a:srgbClr val="FF9900"/>
              </a:solidFill>
            </a:endParaRPr>
          </a:p>
          <a:p>
            <a:pPr indent="0" lvl="0" marL="0" rtl="0" algn="l">
              <a:spcBef>
                <a:spcPts val="0"/>
              </a:spcBef>
              <a:spcAft>
                <a:spcPts val="0"/>
              </a:spcAft>
              <a:buNone/>
            </a:pPr>
            <a:r>
              <a:rPr lang="ja">
                <a:solidFill>
                  <a:srgbClr val="FF9900"/>
                </a:solidFill>
              </a:rPr>
              <a:t>自分たちの公園マップをつくる。　読まない</a:t>
            </a:r>
            <a:endParaRPr>
              <a:solidFill>
                <a:srgbClr val="FF99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b827763b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bb827763b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600"/>
              <a:t>（</a:t>
            </a:r>
            <a:r>
              <a:rPr lang="ja" sz="2600"/>
              <a:t>崎坂）　これでどこここマップ班の発表を終わります。</a:t>
            </a:r>
            <a:endParaRPr sz="26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becf6dbbe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becf6dbbe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000">
                <a:solidFill>
                  <a:schemeClr val="dk1"/>
                </a:solidFill>
              </a:rPr>
              <a:t>(しげみ）</a:t>
            </a:r>
            <a:r>
              <a:rPr lang="ja" sz="2100">
                <a:solidFill>
                  <a:schemeClr val="dk1"/>
                </a:solidFill>
              </a:rPr>
              <a:t>しかし、高校生の私達が経済的に支援をすることは難しいと</a:t>
            </a:r>
            <a:r>
              <a:rPr lang="ja" sz="2100"/>
              <a:t>思い</a:t>
            </a:r>
            <a:r>
              <a:rPr lang="ja" sz="2100">
                <a:solidFill>
                  <a:schemeClr val="dk1"/>
                </a:solidFill>
              </a:rPr>
              <a:t>、時間的にゆとりを持つ子育ては支援することができるのではないかと思いま</a:t>
            </a:r>
            <a:r>
              <a:rPr lang="ja" sz="2100"/>
              <a:t>した</a:t>
            </a:r>
            <a:r>
              <a:rPr lang="ja" sz="2100">
                <a:solidFill>
                  <a:schemeClr val="dk1"/>
                </a:solidFill>
              </a:rPr>
              <a:t>。</a:t>
            </a:r>
            <a:endParaRPr sz="2100">
              <a:solidFill>
                <a:schemeClr val="dk1"/>
              </a:solidFill>
            </a:endParaRPr>
          </a:p>
          <a:p>
            <a:pPr indent="0" lvl="0" marL="0" rtl="0" algn="l">
              <a:spcBef>
                <a:spcPts val="0"/>
              </a:spcBef>
              <a:spcAft>
                <a:spcPts val="0"/>
              </a:spcAft>
              <a:buNone/>
            </a:pPr>
            <a:r>
              <a:rPr lang="ja" sz="2100">
                <a:solidFill>
                  <a:schemeClr val="dk1"/>
                </a:solidFill>
              </a:rPr>
              <a:t>そこで考えた</a:t>
            </a:r>
            <a:r>
              <a:rPr lang="ja" sz="2100"/>
              <a:t>のが、</a:t>
            </a:r>
            <a:r>
              <a:rPr lang="ja" sz="2100">
                <a:solidFill>
                  <a:srgbClr val="FF0000"/>
                </a:solidFill>
              </a:rPr>
              <a:t>どこここ</a:t>
            </a:r>
            <a:r>
              <a:rPr lang="ja" sz="2100">
                <a:solidFill>
                  <a:schemeClr val="dk1"/>
                </a:solidFill>
              </a:rPr>
              <a:t>まっぷです。どこここまっぷとは、荒尾市内の公園を地図に載せ一目でわかる情報が書いてあるものです。私たちが公園をインターネットで調べたら、大きい公園は一目でわかるようになっていましたが、小さい公園などは名前は出てきても、道がわからないという印象を持ちました。なので、私達が公園を調べ、それを地図と一緒に公園のちょっとした情報を載せると、時間的にゆとりを持った子育てを支援することができるのではないかと思いました。</a:t>
            </a:r>
            <a:endParaRPr sz="2100">
              <a:solidFill>
                <a:schemeClr val="dk1"/>
              </a:solidFill>
            </a:endParaRPr>
          </a:p>
          <a:p>
            <a:pPr indent="0" lvl="0" marL="0" rtl="0" algn="l">
              <a:spcBef>
                <a:spcPts val="0"/>
              </a:spcBef>
              <a:spcAft>
                <a:spcPts val="0"/>
              </a:spcAft>
              <a:buNone/>
            </a:pPr>
            <a:r>
              <a:t/>
            </a:r>
            <a:endParaRPr sz="17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becf6dbbe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becf6dbbe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sz="2300">
                <a:solidFill>
                  <a:schemeClr val="dk1"/>
                </a:solidFill>
              </a:rPr>
              <a:t>（久富）　</a:t>
            </a:r>
            <a:r>
              <a:rPr lang="ja" sz="2300">
                <a:solidFill>
                  <a:srgbClr val="FF0000"/>
                </a:solidFill>
              </a:rPr>
              <a:t>まず最初に</a:t>
            </a:r>
            <a:r>
              <a:rPr lang="ja" sz="2300">
                <a:solidFill>
                  <a:schemeClr val="dk1"/>
                </a:solidFill>
              </a:rPr>
              <a:t>、荒尾市の公園についてインターネットで調べて見ました。その結果、荒尾市から公園一覧が出ていることを知りました。こちらの写真が荒尾市から出ている公園一覧の一部です。</a:t>
            </a:r>
            <a:endParaRPr sz="23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bde0d391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bde0d391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200">
                <a:solidFill>
                  <a:schemeClr val="dk1"/>
                </a:solidFill>
              </a:rPr>
              <a:t>（坂井）　</a:t>
            </a:r>
            <a:r>
              <a:rPr lang="ja" sz="2200">
                <a:solidFill>
                  <a:srgbClr val="FF0000"/>
                </a:solidFill>
              </a:rPr>
              <a:t>その</a:t>
            </a:r>
            <a:r>
              <a:rPr lang="ja" sz="2200">
                <a:solidFill>
                  <a:schemeClr val="dk1"/>
                </a:solidFill>
              </a:rPr>
              <a:t>公園一</a:t>
            </a:r>
            <a:r>
              <a:rPr lang="ja" sz="2200"/>
              <a:t>覧をみて気付いたこと、感じたことは</a:t>
            </a:r>
            <a:endParaRPr sz="2200"/>
          </a:p>
          <a:p>
            <a:pPr indent="0" lvl="0" marL="0" rtl="0" algn="l">
              <a:spcBef>
                <a:spcPts val="0"/>
              </a:spcBef>
              <a:spcAft>
                <a:spcPts val="0"/>
              </a:spcAft>
              <a:buNone/>
            </a:pPr>
            <a:r>
              <a:rPr lang="ja" sz="2200"/>
              <a:t>・写真の掲載(</a:t>
            </a:r>
            <a:r>
              <a:rPr lang="ja" sz="2200"/>
              <a:t>けいさい</a:t>
            </a:r>
            <a:r>
              <a:rPr lang="ja" sz="2200"/>
              <a:t>)が少ない</a:t>
            </a:r>
            <a:endParaRPr sz="2200"/>
          </a:p>
          <a:p>
            <a:pPr indent="0" lvl="0" marL="0" rtl="0" algn="l">
              <a:spcBef>
                <a:spcPts val="0"/>
              </a:spcBef>
              <a:spcAft>
                <a:spcPts val="0"/>
              </a:spcAft>
              <a:buNone/>
            </a:pPr>
            <a:r>
              <a:rPr lang="ja" sz="2200"/>
              <a:t>・駐車場の有無の記載はあるが何台止めれるのかわからない</a:t>
            </a:r>
            <a:endParaRPr sz="2200"/>
          </a:p>
          <a:p>
            <a:pPr indent="0" lvl="0" marL="0" rtl="0" algn="l">
              <a:spcBef>
                <a:spcPts val="0"/>
              </a:spcBef>
              <a:spcAft>
                <a:spcPts val="0"/>
              </a:spcAft>
              <a:buNone/>
            </a:pPr>
            <a:r>
              <a:rPr lang="ja" sz="2200"/>
              <a:t>・トイレも有無の記載はあるが和式か洋式かわからない</a:t>
            </a:r>
            <a:endParaRPr sz="2200"/>
          </a:p>
          <a:p>
            <a:pPr indent="0" lvl="0" marL="0" rtl="0" algn="l">
              <a:spcBef>
                <a:spcPts val="0"/>
              </a:spcBef>
              <a:spcAft>
                <a:spcPts val="0"/>
              </a:spcAft>
              <a:buNone/>
            </a:pPr>
            <a:r>
              <a:rPr lang="ja" sz="2200"/>
              <a:t>・住所は書いてあるが分かりやすい目印がほしいと思いました。</a:t>
            </a:r>
            <a:endParaRPr sz="2200"/>
          </a:p>
          <a:p>
            <a:pPr indent="0" lvl="0" marL="0" rtl="0" algn="l">
              <a:spcBef>
                <a:spcPts val="0"/>
              </a:spcBef>
              <a:spcAft>
                <a:spcPts val="0"/>
              </a:spcAft>
              <a:buNone/>
            </a:pPr>
            <a:r>
              <a:rPr lang="ja" sz="2200"/>
              <a:t>また、現場の声も聞きたいと思い子育てをしている、していた９名の学校の先生方にアンケートを取りました。</a:t>
            </a:r>
            <a:endParaRPr sz="2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3f471568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b3f47156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400">
                <a:solidFill>
                  <a:schemeClr val="dk1"/>
                </a:solidFill>
              </a:rPr>
              <a:t>（崎坂）　</a:t>
            </a:r>
            <a:r>
              <a:rPr lang="ja" sz="2400">
                <a:solidFill>
                  <a:srgbClr val="FF0000"/>
                </a:solidFill>
                <a:highlight>
                  <a:schemeClr val="lt1"/>
                </a:highlight>
              </a:rPr>
              <a:t>アンケートの</a:t>
            </a:r>
            <a:r>
              <a:rPr lang="ja" sz="2400"/>
              <a:t>内容は、公園を良く利用するか、荒尾市内の公園マップがあったら利用してみたいか、公園マップにどんな情報があったら嬉しいか、公園の利用にあたって困ったことはあるかです。</a:t>
            </a:r>
            <a:endParaRPr sz="2400"/>
          </a:p>
          <a:p>
            <a:pPr indent="0" lvl="0" marL="0" rtl="0" algn="l">
              <a:spcBef>
                <a:spcPts val="0"/>
              </a:spcBef>
              <a:spcAft>
                <a:spcPts val="0"/>
              </a:spcAft>
              <a:buNone/>
            </a:pPr>
            <a:r>
              <a:t/>
            </a:r>
            <a:endParaRPr sz="2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b3f471568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b3f471568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600">
                <a:solidFill>
                  <a:schemeClr val="dk1"/>
                </a:solidFill>
              </a:rPr>
              <a:t>（しげみ）　１，２</a:t>
            </a:r>
            <a:r>
              <a:rPr lang="ja" sz="2600"/>
              <a:t>の</a:t>
            </a:r>
            <a:r>
              <a:rPr lang="ja" sz="2600">
                <a:solidFill>
                  <a:srgbClr val="FF0000"/>
                </a:solidFill>
              </a:rPr>
              <a:t>アンケート結果</a:t>
            </a:r>
            <a:r>
              <a:rPr lang="ja" sz="2600">
                <a:solidFill>
                  <a:srgbClr val="FF0000"/>
                </a:solidFill>
              </a:rPr>
              <a:t>は</a:t>
            </a:r>
            <a:r>
              <a:rPr lang="ja" sz="2600"/>
              <a:t>、公園を良く利用する７人利用しない２人、どここまっぷを利用したい７人利用しなくても良い２人でした。</a:t>
            </a:r>
            <a:endParaRPr sz="2600"/>
          </a:p>
          <a:p>
            <a:pPr indent="0" lvl="0" marL="0" rtl="0" algn="l">
              <a:spcBef>
                <a:spcPts val="0"/>
              </a:spcBef>
              <a:spcAft>
                <a:spcPts val="0"/>
              </a:spcAft>
              <a:buNone/>
            </a:pPr>
            <a:r>
              <a:rPr lang="ja" sz="2600"/>
              <a:t>この結果から、どここまっぷの必要性を感じました。</a:t>
            </a:r>
            <a:endParaRPr sz="26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b827763b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bb827763b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2700">
                <a:solidFill>
                  <a:schemeClr val="dk1"/>
                </a:solidFill>
              </a:rPr>
              <a:t>（久富）　３のアンケート結</a:t>
            </a:r>
            <a:r>
              <a:rPr lang="ja" sz="2700"/>
              <a:t>果は、どんな遊具があるか、ボールが使えるか、</a:t>
            </a:r>
            <a:r>
              <a:rPr lang="ja" sz="2700">
                <a:solidFill>
                  <a:schemeClr val="dk1"/>
                </a:solidFill>
              </a:rPr>
              <a:t>テーブル・ベンチ・椅子の場所と個数</a:t>
            </a:r>
            <a:endParaRPr sz="2700">
              <a:solidFill>
                <a:schemeClr val="dk1"/>
              </a:solidFill>
            </a:endParaRPr>
          </a:p>
          <a:p>
            <a:pPr indent="0" lvl="0" marL="0" rtl="0" algn="l">
              <a:spcBef>
                <a:spcPts val="0"/>
              </a:spcBef>
              <a:spcAft>
                <a:spcPts val="0"/>
              </a:spcAft>
              <a:buNone/>
            </a:pPr>
            <a:r>
              <a:rPr lang="ja" sz="2700">
                <a:solidFill>
                  <a:schemeClr val="dk1"/>
                </a:solidFill>
              </a:rPr>
              <a:t>・遊具の数、遊べる年齢・車道に面しているか・日よけ、雨除けがあるか・駐車場があるか、何台とまるか・手洗い場の有無</a:t>
            </a:r>
            <a:r>
              <a:rPr lang="ja" sz="2100"/>
              <a:t>、</a:t>
            </a:r>
            <a:r>
              <a:rPr lang="ja" sz="2600"/>
              <a:t>でした</a:t>
            </a:r>
            <a:r>
              <a:rPr lang="ja" sz="2500"/>
              <a:t>。</a:t>
            </a:r>
            <a:endParaRPr sz="2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b827763b1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bb827763b1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3000"/>
              <a:t>（</a:t>
            </a:r>
            <a:r>
              <a:rPr lang="ja" sz="3000"/>
              <a:t>坂井）　４のアンケート結果は、遊具が濡れていた、</a:t>
            </a:r>
            <a:r>
              <a:rPr lang="ja" sz="3000">
                <a:solidFill>
                  <a:schemeClr val="dk1"/>
                </a:solidFill>
              </a:rPr>
              <a:t>トイレが汚い、</a:t>
            </a:r>
            <a:r>
              <a:rPr lang="ja" sz="3000"/>
              <a:t>ポイ捨て、ゴミ箱が満杯、などでした。</a:t>
            </a:r>
            <a:endParaRPr sz="3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24.jpg"/><Relationship Id="rId5" Type="http://schemas.openxmlformats.org/officeDocument/2006/relationships/image" Target="../media/image26.jpg"/><Relationship Id="rId6" Type="http://schemas.openxmlformats.org/officeDocument/2006/relationships/image" Target="../media/image50.png"/><Relationship Id="rId7"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2.jpg"/><Relationship Id="rId4" Type="http://schemas.openxmlformats.org/officeDocument/2006/relationships/image" Target="../media/image31.jpg"/><Relationship Id="rId5" Type="http://schemas.openxmlformats.org/officeDocument/2006/relationships/image" Target="../media/image23.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jpg"/><Relationship Id="rId4" Type="http://schemas.openxmlformats.org/officeDocument/2006/relationships/image" Target="../media/image39.jpg"/><Relationship Id="rId5" Type="http://schemas.openxmlformats.org/officeDocument/2006/relationships/image" Target="../media/image55.jpg"/><Relationship Id="rId6" Type="http://schemas.openxmlformats.org/officeDocument/2006/relationships/image" Target="../media/image51.jpg"/><Relationship Id="rId7" Type="http://schemas.openxmlformats.org/officeDocument/2006/relationships/image" Target="../media/image5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4.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25.png"/><Relationship Id="rId6"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flipH="1">
            <a:off x="-119625" y="2248325"/>
            <a:ext cx="3810000" cy="3333750"/>
          </a:xfrm>
          <a:prstGeom prst="rect">
            <a:avLst/>
          </a:prstGeom>
          <a:noFill/>
          <a:ln>
            <a:noFill/>
          </a:ln>
        </p:spPr>
      </p:pic>
      <p:pic>
        <p:nvPicPr>
          <p:cNvPr id="55" name="Google Shape;55;p13"/>
          <p:cNvPicPr preferRelativeResize="0"/>
          <p:nvPr/>
        </p:nvPicPr>
        <p:blipFill>
          <a:blip r:embed="rId4">
            <a:alphaModFix/>
          </a:blip>
          <a:stretch>
            <a:fillRect/>
          </a:stretch>
        </p:blipFill>
        <p:spPr>
          <a:xfrm>
            <a:off x="6687875" y="0"/>
            <a:ext cx="2456125" cy="3508750"/>
          </a:xfrm>
          <a:prstGeom prst="rect">
            <a:avLst/>
          </a:prstGeom>
          <a:noFill/>
          <a:ln>
            <a:noFill/>
          </a:ln>
        </p:spPr>
      </p:pic>
      <p:sp>
        <p:nvSpPr>
          <p:cNvPr id="56" name="Google Shape;56;p13"/>
          <p:cNvSpPr txBox="1"/>
          <p:nvPr/>
        </p:nvSpPr>
        <p:spPr>
          <a:xfrm>
            <a:off x="1104000" y="1240500"/>
            <a:ext cx="76674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5200">
                <a:solidFill>
                  <a:schemeClr val="dk1"/>
                </a:solidFill>
              </a:rPr>
              <a:t>「どこココマップ</a:t>
            </a:r>
            <a:endParaRPr sz="5200">
              <a:solidFill>
                <a:schemeClr val="dk1"/>
              </a:solidFill>
            </a:endParaRPr>
          </a:p>
          <a:p>
            <a:pPr indent="0" lvl="0" marL="0" rtl="0" algn="l">
              <a:spcBef>
                <a:spcPts val="0"/>
              </a:spcBef>
              <a:spcAft>
                <a:spcPts val="0"/>
              </a:spcAft>
              <a:buNone/>
            </a:pPr>
            <a:r>
              <a:rPr lang="ja" sz="2700">
                <a:solidFill>
                  <a:schemeClr val="dk1"/>
                </a:solidFill>
              </a:rPr>
              <a:t>〜子育て世帯の支援を目指して〜</a:t>
            </a:r>
            <a:r>
              <a:rPr lang="ja" sz="5200">
                <a:solidFill>
                  <a:schemeClr val="dk1"/>
                </a:solidFill>
              </a:rPr>
              <a:t>」</a:t>
            </a:r>
            <a:endParaRPr sz="5200">
              <a:solidFill>
                <a:schemeClr val="dk1"/>
              </a:solidFill>
            </a:endParaRPr>
          </a:p>
        </p:txBody>
      </p:sp>
      <p:sp>
        <p:nvSpPr>
          <p:cNvPr id="57" name="Google Shape;57;p13"/>
          <p:cNvSpPr txBox="1"/>
          <p:nvPr/>
        </p:nvSpPr>
        <p:spPr>
          <a:xfrm>
            <a:off x="2647175" y="3419700"/>
            <a:ext cx="73245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2500">
                <a:solidFill>
                  <a:schemeClr val="dk1"/>
                </a:solidFill>
              </a:rPr>
              <a:t>岱志高校　２年１組　坂井　莉愛</a:t>
            </a:r>
            <a:endParaRPr sz="2500">
              <a:solidFill>
                <a:schemeClr val="dk1"/>
              </a:solidFill>
            </a:endParaRPr>
          </a:p>
          <a:p>
            <a:pPr indent="0" lvl="0" marL="0" rtl="0" algn="ctr">
              <a:spcBef>
                <a:spcPts val="0"/>
              </a:spcBef>
              <a:spcAft>
                <a:spcPts val="0"/>
              </a:spcAft>
              <a:buNone/>
            </a:pPr>
            <a:r>
              <a:rPr lang="ja" sz="2500">
                <a:solidFill>
                  <a:schemeClr val="dk1"/>
                </a:solidFill>
              </a:rPr>
              <a:t>　　　　　　　　　　崎坂　純香</a:t>
            </a:r>
            <a:endParaRPr sz="2500">
              <a:solidFill>
                <a:schemeClr val="dk1"/>
              </a:solidFill>
            </a:endParaRPr>
          </a:p>
          <a:p>
            <a:pPr indent="0" lvl="0" marL="0" rtl="0" algn="ctr">
              <a:spcBef>
                <a:spcPts val="0"/>
              </a:spcBef>
              <a:spcAft>
                <a:spcPts val="0"/>
              </a:spcAft>
              <a:buNone/>
            </a:pPr>
            <a:r>
              <a:rPr lang="ja" sz="2500">
                <a:solidFill>
                  <a:schemeClr val="dk1"/>
                </a:solidFill>
              </a:rPr>
              <a:t>　　　　　　　　　　　茂見　百百加</a:t>
            </a:r>
            <a:endParaRPr sz="2500">
              <a:solidFill>
                <a:schemeClr val="dk1"/>
              </a:solidFill>
            </a:endParaRPr>
          </a:p>
          <a:p>
            <a:pPr indent="0" lvl="0" marL="0" rtl="0" algn="ctr">
              <a:spcBef>
                <a:spcPts val="0"/>
              </a:spcBef>
              <a:spcAft>
                <a:spcPts val="0"/>
              </a:spcAft>
              <a:buNone/>
            </a:pPr>
            <a:r>
              <a:rPr lang="ja" sz="2500">
                <a:solidFill>
                  <a:schemeClr val="dk1"/>
                </a:solidFill>
              </a:rPr>
              <a:t>　　　　２年２</a:t>
            </a:r>
            <a:r>
              <a:rPr lang="ja" sz="2500">
                <a:solidFill>
                  <a:schemeClr val="dk1"/>
                </a:solidFill>
              </a:rPr>
              <a:t>組　</a:t>
            </a:r>
            <a:r>
              <a:rPr lang="ja" sz="2500">
                <a:solidFill>
                  <a:schemeClr val="dk1"/>
                </a:solidFill>
              </a:rPr>
              <a:t>久富　環</a:t>
            </a:r>
            <a:endParaRPr sz="25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p:tgtEl>
                                          <p:spTgt spid="56"/>
                                        </p:tgtEl>
                                        <p:attrNameLst>
                                          <p:attrName>ppt_w</p:attrName>
                                        </p:attrNameLst>
                                      </p:cBhvr>
                                      <p:tavLst>
                                        <p:tav fmla="" tm="0">
                                          <p:val>
                                            <p:strVal val="0"/>
                                          </p:val>
                                        </p:tav>
                                        <p:tav fmla="" tm="100000">
                                          <p:val>
                                            <p:strVal val="#ppt_w"/>
                                          </p:val>
                                        </p:tav>
                                      </p:tavLst>
                                    </p:anim>
                                    <p:anim calcmode="lin" valueType="num">
                                      <p:cBhvr additive="base">
                                        <p:cTn dur="1000"/>
                                        <p:tgtEl>
                                          <p:spTgt spid="5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2565609" y="-493775"/>
            <a:ext cx="6729043" cy="5925301"/>
          </a:xfrm>
          <a:prstGeom prst="rect">
            <a:avLst/>
          </a:prstGeom>
          <a:noFill/>
          <a:ln>
            <a:noFill/>
          </a:ln>
        </p:spPr>
      </p:pic>
      <p:sp>
        <p:nvSpPr>
          <p:cNvPr id="138" name="Google Shape;138;p22"/>
          <p:cNvSpPr txBox="1"/>
          <p:nvPr/>
        </p:nvSpPr>
        <p:spPr>
          <a:xfrm>
            <a:off x="205750" y="219475"/>
            <a:ext cx="7900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2500">
                <a:solidFill>
                  <a:schemeClr val="dk1"/>
                </a:solidFill>
              </a:rPr>
              <a:t>アンケートをもとに</a:t>
            </a:r>
            <a:endParaRPr b="1" sz="2500">
              <a:solidFill>
                <a:schemeClr val="dk1"/>
              </a:solidFill>
            </a:endParaRPr>
          </a:p>
        </p:txBody>
      </p:sp>
      <p:sp>
        <p:nvSpPr>
          <p:cNvPr id="139" name="Google Shape;139;p22"/>
          <p:cNvSpPr txBox="1"/>
          <p:nvPr/>
        </p:nvSpPr>
        <p:spPr>
          <a:xfrm>
            <a:off x="205750" y="1369100"/>
            <a:ext cx="790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40" name="Google Shape;140;p22"/>
          <p:cNvSpPr txBox="1"/>
          <p:nvPr/>
        </p:nvSpPr>
        <p:spPr>
          <a:xfrm>
            <a:off x="205750" y="1491513"/>
            <a:ext cx="79005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400">
                <a:solidFill>
                  <a:schemeClr val="dk1"/>
                </a:solidFill>
              </a:rPr>
              <a:t>・公園の掃除</a:t>
            </a:r>
            <a:endParaRPr sz="2400">
              <a:solidFill>
                <a:schemeClr val="dk1"/>
              </a:solidFill>
            </a:endParaRPr>
          </a:p>
          <a:p>
            <a:pPr indent="0" lvl="0" marL="0" rtl="0" algn="l">
              <a:spcBef>
                <a:spcPts val="0"/>
              </a:spcBef>
              <a:spcAft>
                <a:spcPts val="0"/>
              </a:spcAft>
              <a:buNone/>
            </a:pPr>
            <a:r>
              <a:rPr lang="ja" sz="2400">
                <a:solidFill>
                  <a:schemeClr val="dk1"/>
                </a:solidFill>
              </a:rPr>
              <a:t>➡</a:t>
            </a:r>
            <a:r>
              <a:rPr lang="ja" sz="2400">
                <a:solidFill>
                  <a:schemeClr val="dk1"/>
                </a:solidFill>
                <a:highlight>
                  <a:srgbClr val="FF9900"/>
                </a:highlight>
              </a:rPr>
              <a:t>地域の人のボランティア、市役所の方のゴミ拾い</a:t>
            </a:r>
            <a:endParaRPr sz="2400">
              <a:solidFill>
                <a:schemeClr val="dk1"/>
              </a:solidFill>
              <a:highlight>
                <a:srgbClr val="FF9900"/>
              </a:highlight>
            </a:endParaRPr>
          </a:p>
          <a:p>
            <a:pPr indent="0" lvl="0" marL="0" rtl="0" algn="l">
              <a:spcBef>
                <a:spcPts val="0"/>
              </a:spcBef>
              <a:spcAft>
                <a:spcPts val="0"/>
              </a:spcAft>
              <a:buNone/>
            </a:pPr>
            <a:r>
              <a:rPr lang="ja" sz="2400">
                <a:solidFill>
                  <a:schemeClr val="dk1"/>
                </a:solidFill>
              </a:rPr>
              <a:t>・トイレの和式が多い理由</a:t>
            </a:r>
            <a:endParaRPr sz="2400">
              <a:solidFill>
                <a:schemeClr val="dk1"/>
              </a:solidFill>
            </a:endParaRPr>
          </a:p>
          <a:p>
            <a:pPr indent="0" lvl="0" marL="0" rtl="0" algn="l">
              <a:spcBef>
                <a:spcPts val="0"/>
              </a:spcBef>
              <a:spcAft>
                <a:spcPts val="0"/>
              </a:spcAft>
              <a:buNone/>
            </a:pPr>
            <a:r>
              <a:rPr lang="ja" sz="2400">
                <a:solidFill>
                  <a:schemeClr val="dk1"/>
                </a:solidFill>
              </a:rPr>
              <a:t>➡</a:t>
            </a:r>
            <a:r>
              <a:rPr lang="ja" sz="2400">
                <a:solidFill>
                  <a:schemeClr val="dk1"/>
                </a:solidFill>
                <a:highlight>
                  <a:schemeClr val="accent4"/>
                </a:highlight>
              </a:rPr>
              <a:t>設置したときに和式トイレが多かったから</a:t>
            </a:r>
            <a:endParaRPr sz="2400">
              <a:solidFill>
                <a:schemeClr val="dk1"/>
              </a:solidFill>
              <a:highlight>
                <a:schemeClr val="accent4"/>
              </a:highlight>
            </a:endParaRPr>
          </a:p>
          <a:p>
            <a:pPr indent="0" lvl="0" marL="0" rtl="0" algn="l">
              <a:spcBef>
                <a:spcPts val="0"/>
              </a:spcBef>
              <a:spcAft>
                <a:spcPts val="0"/>
              </a:spcAft>
              <a:buNone/>
            </a:pPr>
            <a:r>
              <a:rPr lang="ja" sz="2400">
                <a:solidFill>
                  <a:schemeClr val="dk1"/>
                </a:solidFill>
              </a:rPr>
              <a:t>・公園のトイレ清掃</a:t>
            </a:r>
            <a:endParaRPr sz="2400">
              <a:solidFill>
                <a:schemeClr val="dk1"/>
              </a:solidFill>
            </a:endParaRPr>
          </a:p>
          <a:p>
            <a:pPr indent="0" lvl="0" marL="0" rtl="0" algn="l">
              <a:spcBef>
                <a:spcPts val="0"/>
              </a:spcBef>
              <a:spcAft>
                <a:spcPts val="0"/>
              </a:spcAft>
              <a:buNone/>
            </a:pPr>
            <a:r>
              <a:rPr lang="ja" sz="2400">
                <a:solidFill>
                  <a:schemeClr val="dk1"/>
                </a:solidFill>
              </a:rPr>
              <a:t>➡</a:t>
            </a:r>
            <a:r>
              <a:rPr lang="ja" sz="2400">
                <a:solidFill>
                  <a:schemeClr val="dk1"/>
                </a:solidFill>
                <a:highlight>
                  <a:srgbClr val="FF9900"/>
                </a:highlight>
              </a:rPr>
              <a:t>業者の方が週２回（トイレットペーパーの補充）</a:t>
            </a:r>
            <a:endParaRPr sz="2400">
              <a:solidFill>
                <a:schemeClr val="dk1"/>
              </a:solidFill>
              <a:highlight>
                <a:srgbClr val="FF9900"/>
              </a:highlight>
            </a:endParaRPr>
          </a:p>
          <a:p>
            <a:pPr indent="0" lvl="0" marL="0" rtl="0" algn="l">
              <a:spcBef>
                <a:spcPts val="0"/>
              </a:spcBef>
              <a:spcAft>
                <a:spcPts val="0"/>
              </a:spcAft>
              <a:buNone/>
            </a:pPr>
            <a:r>
              <a:rPr lang="ja" sz="2400">
                <a:solidFill>
                  <a:schemeClr val="dk1"/>
                </a:solidFill>
              </a:rPr>
              <a:t>・トイレの防犯</a:t>
            </a:r>
            <a:endParaRPr sz="2400">
              <a:solidFill>
                <a:schemeClr val="dk1"/>
              </a:solidFill>
            </a:endParaRPr>
          </a:p>
          <a:p>
            <a:pPr indent="0" lvl="0" marL="0" rtl="0" algn="l">
              <a:spcBef>
                <a:spcPts val="0"/>
              </a:spcBef>
              <a:spcAft>
                <a:spcPts val="0"/>
              </a:spcAft>
              <a:buNone/>
            </a:pPr>
            <a:r>
              <a:rPr lang="ja" sz="2400">
                <a:solidFill>
                  <a:schemeClr val="dk1"/>
                </a:solidFill>
              </a:rPr>
              <a:t>➡</a:t>
            </a:r>
            <a:r>
              <a:rPr lang="ja" sz="2400">
                <a:solidFill>
                  <a:schemeClr val="dk1"/>
                </a:solidFill>
                <a:highlight>
                  <a:srgbClr val="FF9900"/>
                </a:highlight>
              </a:rPr>
              <a:t>ドアではなく壁をつくる</a:t>
            </a:r>
            <a:endParaRPr sz="2400">
              <a:solidFill>
                <a:schemeClr val="dk1"/>
              </a:solidFill>
              <a:highlight>
                <a:srgbClr val="FF9900"/>
              </a:highlight>
            </a:endParaRPr>
          </a:p>
          <a:p>
            <a:pPr indent="0" lvl="0" marL="0" rtl="0" algn="l">
              <a:spcBef>
                <a:spcPts val="0"/>
              </a:spcBef>
              <a:spcAft>
                <a:spcPts val="0"/>
              </a:spcAft>
              <a:buNone/>
            </a:pPr>
            <a:r>
              <a:t/>
            </a:r>
            <a:endParaRPr sz="2400">
              <a:solidFill>
                <a:schemeClr val="dk1"/>
              </a:solidFill>
              <a:highlight>
                <a:srgbClr val="FF9900"/>
              </a:highlight>
            </a:endParaRPr>
          </a:p>
        </p:txBody>
      </p:sp>
      <p:sp>
        <p:nvSpPr>
          <p:cNvPr id="141" name="Google Shape;141;p22"/>
          <p:cNvSpPr txBox="1"/>
          <p:nvPr/>
        </p:nvSpPr>
        <p:spPr>
          <a:xfrm>
            <a:off x="205750" y="848138"/>
            <a:ext cx="7900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000">
                <a:solidFill>
                  <a:schemeClr val="dk1"/>
                </a:solidFill>
              </a:rPr>
              <a:t>荒尾市役所に質問</a:t>
            </a:r>
            <a:endParaRPr sz="2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1000"/>
                                        <p:tgtEl>
                                          <p:spTgt spid="1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700" fill="hold"/>
                                        <p:tgtEl>
                                          <p:spTgt spid="137"/>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37"/>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1000"/>
                                        <p:tgtEl>
                                          <p:spTgt spid="137"/>
                                        </p:tgtEl>
                                        <p:attrNameLst>
                                          <p:attrName>ppt_w</p:attrName>
                                        </p:attrNameLst>
                                      </p:cBhvr>
                                      <p:tavLst>
                                        <p:tav fmla="" tm="0">
                                          <p:val>
                                            <p:strVal val="0"/>
                                          </p:val>
                                        </p:tav>
                                        <p:tav fmla="" tm="100000">
                                          <p:val>
                                            <p:strVal val="#ppt_w"/>
                                          </p:val>
                                        </p:tav>
                                      </p:tavLst>
                                    </p:anim>
                                    <p:anim calcmode="lin" valueType="num">
                                      <p:cBhvr additive="base">
                                        <p:cTn dur="1000"/>
                                        <p:tgtEl>
                                          <p:spTgt spid="13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137"/>
                                        </p:tgtEl>
                                        <p:attrNameLst>
                                          <p:attrName>ppt_y</p:attrName>
                                        </p:attrNameLst>
                                      </p:cBhvr>
                                      <p:tavLst>
                                        <p:tav fmla="" tm="0">
                                          <p:val>
                                            <p:strVal val="#ppt_y"/>
                                          </p:val>
                                        </p:tav>
                                        <p:tav fmla="" tm="100000">
                                          <p:val>
                                            <p:strVal val="#ppt_y-1"/>
                                          </p:val>
                                        </p:tav>
                                      </p:tavLst>
                                    </p:anim>
                                    <p:set>
                                      <p:cBhvr>
                                        <p:cTn dur="1" fill="hold">
                                          <p:stCondLst>
                                            <p:cond delay="1000"/>
                                          </p:stCondLst>
                                        </p:cTn>
                                        <p:tgtEl>
                                          <p:spTgt spid="1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45" name="Shape 145"/>
        <p:cNvGrpSpPr/>
        <p:nvPr/>
      </p:nvGrpSpPr>
      <p:grpSpPr>
        <a:xfrm>
          <a:off x="0" y="0"/>
          <a:ext cx="0" cy="0"/>
          <a:chOff x="0" y="0"/>
          <a:chExt cx="0" cy="0"/>
        </a:xfrm>
      </p:grpSpPr>
      <p:pic>
        <p:nvPicPr>
          <p:cNvPr id="146" name="Google Shape;146;p23"/>
          <p:cNvPicPr preferRelativeResize="0"/>
          <p:nvPr/>
        </p:nvPicPr>
        <p:blipFill>
          <a:blip r:embed="rId3">
            <a:alphaModFix/>
          </a:blip>
          <a:stretch>
            <a:fillRect/>
          </a:stretch>
        </p:blipFill>
        <p:spPr>
          <a:xfrm>
            <a:off x="335024" y="0"/>
            <a:ext cx="8229600" cy="5006350"/>
          </a:xfrm>
          <a:prstGeom prst="rect">
            <a:avLst/>
          </a:prstGeom>
          <a:noFill/>
          <a:ln>
            <a:noFill/>
          </a:ln>
        </p:spPr>
      </p:pic>
      <p:sp>
        <p:nvSpPr>
          <p:cNvPr id="147" name="Google Shape;147;p23"/>
          <p:cNvSpPr txBox="1"/>
          <p:nvPr>
            <p:ph idx="1" type="body"/>
          </p:nvPr>
        </p:nvSpPr>
        <p:spPr>
          <a:xfrm>
            <a:off x="623400" y="23732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ja" sz="4600">
                <a:solidFill>
                  <a:srgbClr val="000000"/>
                </a:solidFill>
                <a:highlight>
                  <a:schemeClr val="accent4"/>
                </a:highlight>
              </a:rPr>
              <a:t>実際に公園を見に行きました。</a:t>
            </a:r>
            <a:endParaRPr sz="4600">
              <a:solidFill>
                <a:srgbClr val="000000"/>
              </a:solidFill>
              <a:highlight>
                <a:schemeClr val="accent4"/>
              </a:highlight>
            </a:endParaRPr>
          </a:p>
        </p:txBody>
      </p:sp>
      <p:pic>
        <p:nvPicPr>
          <p:cNvPr id="148" name="Google Shape;148;p23"/>
          <p:cNvPicPr preferRelativeResize="0"/>
          <p:nvPr/>
        </p:nvPicPr>
        <p:blipFill>
          <a:blip r:embed="rId4">
            <a:alphaModFix/>
          </a:blip>
          <a:stretch>
            <a:fillRect/>
          </a:stretch>
        </p:blipFill>
        <p:spPr>
          <a:xfrm>
            <a:off x="7153369" y="3247175"/>
            <a:ext cx="1886850" cy="18963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p:tgtEl>
                                          <p:spTgt spid="1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52" name="Shape 152"/>
        <p:cNvGrpSpPr/>
        <p:nvPr/>
      </p:nvGrpSpPr>
      <p:grpSpPr>
        <a:xfrm>
          <a:off x="0" y="0"/>
          <a:ext cx="0" cy="0"/>
          <a:chOff x="0" y="0"/>
          <a:chExt cx="0" cy="0"/>
        </a:xfrm>
      </p:grpSpPr>
      <p:pic>
        <p:nvPicPr>
          <p:cNvPr id="153" name="Google Shape;153;p24"/>
          <p:cNvPicPr preferRelativeResize="0"/>
          <p:nvPr/>
        </p:nvPicPr>
        <p:blipFill>
          <a:blip r:embed="rId3">
            <a:alphaModFix/>
          </a:blip>
          <a:stretch>
            <a:fillRect/>
          </a:stretch>
        </p:blipFill>
        <p:spPr>
          <a:xfrm>
            <a:off x="2871750" y="449251"/>
            <a:ext cx="1691750" cy="2255650"/>
          </a:xfrm>
          <a:prstGeom prst="rect">
            <a:avLst/>
          </a:prstGeom>
          <a:noFill/>
          <a:ln>
            <a:noFill/>
          </a:ln>
        </p:spPr>
      </p:pic>
      <p:sp>
        <p:nvSpPr>
          <p:cNvPr id="154" name="Google Shape;154;p24"/>
          <p:cNvSpPr txBox="1"/>
          <p:nvPr>
            <p:ph type="title"/>
          </p:nvPr>
        </p:nvSpPr>
        <p:spPr>
          <a:xfrm>
            <a:off x="2145275" y="-123450"/>
            <a:ext cx="3470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ja" sz="2920"/>
              <a:t>北五反田公園</a:t>
            </a:r>
            <a:endParaRPr sz="3820"/>
          </a:p>
        </p:txBody>
      </p:sp>
      <p:sp>
        <p:nvSpPr>
          <p:cNvPr id="155" name="Google Shape;155;p24"/>
          <p:cNvSpPr txBox="1"/>
          <p:nvPr>
            <p:ph idx="1" type="body"/>
          </p:nvPr>
        </p:nvSpPr>
        <p:spPr>
          <a:xfrm>
            <a:off x="282113" y="3984300"/>
            <a:ext cx="2607300" cy="1159200"/>
          </a:xfrm>
          <a:prstGeom prst="rect">
            <a:avLst/>
          </a:prstGeom>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2"/>
              <a:buNone/>
            </a:pPr>
            <a:r>
              <a:rPr lang="ja" sz="1595">
                <a:solidFill>
                  <a:schemeClr val="dk1"/>
                </a:solidFill>
              </a:rPr>
              <a:t>・</a:t>
            </a:r>
            <a:r>
              <a:rPr lang="ja" sz="1895">
                <a:solidFill>
                  <a:schemeClr val="dk1"/>
                </a:solidFill>
              </a:rPr>
              <a:t>遊具は、大きいローラー滑り台、ブランコ、小さい滑り台</a:t>
            </a:r>
            <a:endParaRPr sz="1895">
              <a:solidFill>
                <a:schemeClr val="dk1"/>
              </a:solidFill>
            </a:endParaRPr>
          </a:p>
          <a:p>
            <a:pPr indent="0" lvl="0" marL="0" rtl="0" algn="l">
              <a:lnSpc>
                <a:spcPct val="95000"/>
              </a:lnSpc>
              <a:spcBef>
                <a:spcPts val="1200"/>
              </a:spcBef>
              <a:spcAft>
                <a:spcPts val="0"/>
              </a:spcAft>
              <a:buSzPts val="852"/>
              <a:buNone/>
            </a:pPr>
            <a:r>
              <a:t/>
            </a:r>
            <a:endParaRPr sz="1595">
              <a:solidFill>
                <a:schemeClr val="dk1"/>
              </a:solidFill>
            </a:endParaRPr>
          </a:p>
          <a:p>
            <a:pPr indent="0" lvl="0" marL="0" rtl="0" algn="l">
              <a:lnSpc>
                <a:spcPct val="95000"/>
              </a:lnSpc>
              <a:spcBef>
                <a:spcPts val="1200"/>
              </a:spcBef>
              <a:spcAft>
                <a:spcPts val="0"/>
              </a:spcAft>
              <a:buSzPts val="852"/>
              <a:buNone/>
            </a:pPr>
            <a:r>
              <a:t/>
            </a:r>
            <a:endParaRPr sz="1595">
              <a:solidFill>
                <a:schemeClr val="dk1"/>
              </a:solidFill>
            </a:endParaRPr>
          </a:p>
          <a:p>
            <a:pPr indent="0" lvl="0" marL="0" rtl="0" algn="l">
              <a:lnSpc>
                <a:spcPct val="95000"/>
              </a:lnSpc>
              <a:spcBef>
                <a:spcPts val="1200"/>
              </a:spcBef>
              <a:spcAft>
                <a:spcPts val="0"/>
              </a:spcAft>
              <a:buSzPts val="852"/>
              <a:buNone/>
            </a:pPr>
            <a:r>
              <a:t/>
            </a:r>
            <a:endParaRPr sz="1595">
              <a:solidFill>
                <a:schemeClr val="dk1"/>
              </a:solidFill>
            </a:endParaRPr>
          </a:p>
          <a:p>
            <a:pPr indent="0" lvl="0" marL="0" rtl="0" algn="l">
              <a:lnSpc>
                <a:spcPct val="95000"/>
              </a:lnSpc>
              <a:spcBef>
                <a:spcPts val="1200"/>
              </a:spcBef>
              <a:spcAft>
                <a:spcPts val="0"/>
              </a:spcAft>
              <a:buSzPts val="852"/>
              <a:buNone/>
            </a:pPr>
            <a:r>
              <a:t/>
            </a:r>
            <a:endParaRPr sz="1595">
              <a:solidFill>
                <a:schemeClr val="dk1"/>
              </a:solidFill>
            </a:endParaRPr>
          </a:p>
          <a:p>
            <a:pPr indent="0" lvl="0" marL="0" rtl="0" algn="l">
              <a:lnSpc>
                <a:spcPct val="95000"/>
              </a:lnSpc>
              <a:spcBef>
                <a:spcPts val="1200"/>
              </a:spcBef>
              <a:spcAft>
                <a:spcPts val="0"/>
              </a:spcAft>
              <a:buSzPts val="852"/>
              <a:buNone/>
            </a:pPr>
            <a:r>
              <a:t/>
            </a:r>
            <a:endParaRPr sz="1595">
              <a:solidFill>
                <a:schemeClr val="dk1"/>
              </a:solidFill>
            </a:endParaRPr>
          </a:p>
          <a:p>
            <a:pPr indent="0" lvl="0" marL="0" rtl="0" algn="l">
              <a:lnSpc>
                <a:spcPct val="95000"/>
              </a:lnSpc>
              <a:spcBef>
                <a:spcPts val="1200"/>
              </a:spcBef>
              <a:spcAft>
                <a:spcPts val="1200"/>
              </a:spcAft>
              <a:buClr>
                <a:schemeClr val="dk1"/>
              </a:buClr>
              <a:buSzPts val="852"/>
              <a:buFont typeface="Arial"/>
              <a:buNone/>
            </a:pPr>
            <a:r>
              <a:t/>
            </a:r>
            <a:endParaRPr sz="1295">
              <a:solidFill>
                <a:schemeClr val="dk1"/>
              </a:solidFill>
            </a:endParaRPr>
          </a:p>
        </p:txBody>
      </p:sp>
      <p:pic>
        <p:nvPicPr>
          <p:cNvPr id="156" name="Google Shape;156;p24"/>
          <p:cNvPicPr preferRelativeResize="0"/>
          <p:nvPr/>
        </p:nvPicPr>
        <p:blipFill>
          <a:blip r:embed="rId4">
            <a:alphaModFix/>
          </a:blip>
          <a:stretch>
            <a:fillRect/>
          </a:stretch>
        </p:blipFill>
        <p:spPr>
          <a:xfrm>
            <a:off x="77500" y="0"/>
            <a:ext cx="1820875" cy="2427826"/>
          </a:xfrm>
          <a:prstGeom prst="rect">
            <a:avLst/>
          </a:prstGeom>
          <a:noFill/>
          <a:ln>
            <a:noFill/>
          </a:ln>
        </p:spPr>
      </p:pic>
      <p:sp>
        <p:nvSpPr>
          <p:cNvPr id="157" name="Google Shape;157;p24"/>
          <p:cNvSpPr txBox="1"/>
          <p:nvPr/>
        </p:nvSpPr>
        <p:spPr>
          <a:xfrm>
            <a:off x="10760100" y="2296675"/>
            <a:ext cx="3264300" cy="17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58" name="Google Shape;158;p24"/>
          <p:cNvSpPr txBox="1"/>
          <p:nvPr/>
        </p:nvSpPr>
        <p:spPr>
          <a:xfrm>
            <a:off x="5313675" y="1412850"/>
            <a:ext cx="406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159" name="Google Shape;159;p24"/>
          <p:cNvPicPr preferRelativeResize="0"/>
          <p:nvPr/>
        </p:nvPicPr>
        <p:blipFill>
          <a:blip r:embed="rId5">
            <a:alphaModFix/>
          </a:blip>
          <a:stretch>
            <a:fillRect/>
          </a:stretch>
        </p:blipFill>
        <p:spPr>
          <a:xfrm>
            <a:off x="3629950" y="1643550"/>
            <a:ext cx="1392310" cy="1856400"/>
          </a:xfrm>
          <a:prstGeom prst="rect">
            <a:avLst/>
          </a:prstGeom>
          <a:noFill/>
          <a:ln>
            <a:noFill/>
          </a:ln>
        </p:spPr>
      </p:pic>
      <p:sp>
        <p:nvSpPr>
          <p:cNvPr id="160" name="Google Shape;160;p24"/>
          <p:cNvSpPr txBox="1"/>
          <p:nvPr/>
        </p:nvSpPr>
        <p:spPr>
          <a:xfrm>
            <a:off x="0" y="0"/>
            <a:ext cx="30000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2000">
              <a:solidFill>
                <a:schemeClr val="dk1"/>
              </a:solidFill>
            </a:endParaRPr>
          </a:p>
        </p:txBody>
      </p:sp>
      <p:pic>
        <p:nvPicPr>
          <p:cNvPr id="161" name="Google Shape;161;p24"/>
          <p:cNvPicPr preferRelativeResize="0"/>
          <p:nvPr/>
        </p:nvPicPr>
        <p:blipFill>
          <a:blip r:embed="rId6">
            <a:alphaModFix/>
          </a:blip>
          <a:stretch>
            <a:fillRect/>
          </a:stretch>
        </p:blipFill>
        <p:spPr>
          <a:xfrm>
            <a:off x="392950" y="2296678"/>
            <a:ext cx="2054400" cy="1541150"/>
          </a:xfrm>
          <a:prstGeom prst="rect">
            <a:avLst/>
          </a:prstGeom>
          <a:noFill/>
          <a:ln>
            <a:noFill/>
          </a:ln>
        </p:spPr>
      </p:pic>
      <p:pic>
        <p:nvPicPr>
          <p:cNvPr id="162" name="Google Shape;162;p24"/>
          <p:cNvPicPr preferRelativeResize="0"/>
          <p:nvPr/>
        </p:nvPicPr>
        <p:blipFill>
          <a:blip r:embed="rId7">
            <a:alphaModFix/>
          </a:blip>
          <a:stretch>
            <a:fillRect/>
          </a:stretch>
        </p:blipFill>
        <p:spPr>
          <a:xfrm>
            <a:off x="5536838" y="609513"/>
            <a:ext cx="2757800" cy="2068376"/>
          </a:xfrm>
          <a:prstGeom prst="rect">
            <a:avLst/>
          </a:prstGeom>
          <a:noFill/>
          <a:ln>
            <a:noFill/>
          </a:ln>
        </p:spPr>
      </p:pic>
      <p:sp>
        <p:nvSpPr>
          <p:cNvPr id="163" name="Google Shape;163;p24"/>
          <p:cNvSpPr txBox="1"/>
          <p:nvPr/>
        </p:nvSpPr>
        <p:spPr>
          <a:xfrm>
            <a:off x="3241213" y="3484800"/>
            <a:ext cx="2054400" cy="16587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dk1"/>
              </a:buClr>
              <a:buSzPts val="852"/>
              <a:buFont typeface="Arial"/>
              <a:buNone/>
            </a:pPr>
            <a:r>
              <a:rPr lang="ja" sz="1595">
                <a:solidFill>
                  <a:schemeClr val="dk1"/>
                </a:solidFill>
              </a:rPr>
              <a:t>・屋根付きのベンチ、机あり</a:t>
            </a:r>
            <a:endParaRPr sz="1595">
              <a:solidFill>
                <a:schemeClr val="dk1"/>
              </a:solidFill>
            </a:endParaRPr>
          </a:p>
          <a:p>
            <a:pPr indent="0" lvl="0" marL="0" rtl="0" algn="l">
              <a:lnSpc>
                <a:spcPct val="95000"/>
              </a:lnSpc>
              <a:spcBef>
                <a:spcPts val="1200"/>
              </a:spcBef>
              <a:spcAft>
                <a:spcPts val="0"/>
              </a:spcAft>
              <a:buClr>
                <a:schemeClr val="dk1"/>
              </a:buClr>
              <a:buSzPts val="852"/>
              <a:buFont typeface="Arial"/>
              <a:buNone/>
            </a:pPr>
            <a:r>
              <a:rPr lang="ja" sz="1595">
                <a:solidFill>
                  <a:schemeClr val="dk1"/>
                </a:solidFill>
              </a:rPr>
              <a:t>⇨ゴミが多かった</a:t>
            </a:r>
            <a:endParaRPr sz="1595">
              <a:solidFill>
                <a:schemeClr val="dk1"/>
              </a:solidFill>
            </a:endParaRPr>
          </a:p>
          <a:p>
            <a:pPr indent="0" lvl="0" marL="0" rtl="0" algn="l">
              <a:lnSpc>
                <a:spcPct val="95000"/>
              </a:lnSpc>
              <a:spcBef>
                <a:spcPts val="1200"/>
              </a:spcBef>
              <a:spcAft>
                <a:spcPts val="1200"/>
              </a:spcAft>
              <a:buClr>
                <a:schemeClr val="dk1"/>
              </a:buClr>
              <a:buSzPts val="852"/>
              <a:buFont typeface="Arial"/>
              <a:buNone/>
            </a:pPr>
            <a:r>
              <a:rPr lang="ja" sz="1595">
                <a:solidFill>
                  <a:schemeClr val="dk1"/>
                </a:solidFill>
              </a:rPr>
              <a:t>・裏にグラウンドあり</a:t>
            </a:r>
            <a:endParaRPr sz="1595">
              <a:solidFill>
                <a:schemeClr val="dk1"/>
              </a:solidFill>
            </a:endParaRPr>
          </a:p>
        </p:txBody>
      </p:sp>
      <p:sp>
        <p:nvSpPr>
          <p:cNvPr id="164" name="Google Shape;164;p24"/>
          <p:cNvSpPr txBox="1"/>
          <p:nvPr/>
        </p:nvSpPr>
        <p:spPr>
          <a:xfrm>
            <a:off x="5647425" y="2904650"/>
            <a:ext cx="3397500" cy="18564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ja" sz="1595">
                <a:solidFill>
                  <a:schemeClr val="dk1"/>
                </a:solidFill>
              </a:rPr>
              <a:t>・柵あり、その周りに花壇</a:t>
            </a:r>
            <a:endParaRPr sz="1595">
              <a:solidFill>
                <a:schemeClr val="dk1"/>
              </a:solidFill>
            </a:endParaRPr>
          </a:p>
          <a:p>
            <a:pPr indent="0" lvl="0" marL="0" rtl="0" algn="l">
              <a:lnSpc>
                <a:spcPct val="95000"/>
              </a:lnSpc>
              <a:spcBef>
                <a:spcPts val="1200"/>
              </a:spcBef>
              <a:spcAft>
                <a:spcPts val="0"/>
              </a:spcAft>
              <a:buNone/>
            </a:pPr>
            <a:r>
              <a:rPr lang="ja" sz="1595">
                <a:solidFill>
                  <a:schemeClr val="dk1"/>
                </a:solidFill>
              </a:rPr>
              <a:t>・トイレあり（洋式、和式が１　　つずつ）</a:t>
            </a:r>
            <a:endParaRPr sz="1595">
              <a:solidFill>
                <a:schemeClr val="dk1"/>
              </a:solidFill>
            </a:endParaRPr>
          </a:p>
          <a:p>
            <a:pPr indent="0" lvl="0" marL="0" rtl="0" algn="l">
              <a:lnSpc>
                <a:spcPct val="95000"/>
              </a:lnSpc>
              <a:spcBef>
                <a:spcPts val="1200"/>
              </a:spcBef>
              <a:spcAft>
                <a:spcPts val="0"/>
              </a:spcAft>
              <a:buClr>
                <a:schemeClr val="dk1"/>
              </a:buClr>
              <a:buSzPts val="1100"/>
              <a:buFont typeface="Arial"/>
              <a:buNone/>
            </a:pPr>
            <a:r>
              <a:rPr lang="ja" sz="1595">
                <a:solidFill>
                  <a:schemeClr val="dk1"/>
                </a:solidFill>
              </a:rPr>
              <a:t>・駐車場⇨６台くらい停りそう</a:t>
            </a:r>
            <a:endParaRPr sz="1595">
              <a:solidFill>
                <a:schemeClr val="dk1"/>
              </a:solidFill>
            </a:endParaRPr>
          </a:p>
          <a:p>
            <a:pPr indent="0" lvl="0" marL="0" rtl="0" algn="l">
              <a:spcBef>
                <a:spcPts val="1200"/>
              </a:spcBef>
              <a:spcAft>
                <a:spcPts val="0"/>
              </a:spcAft>
              <a:buNone/>
            </a:pPr>
            <a:r>
              <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68" name="Shape 168"/>
        <p:cNvGrpSpPr/>
        <p:nvPr/>
      </p:nvGrpSpPr>
      <p:grpSpPr>
        <a:xfrm>
          <a:off x="0" y="0"/>
          <a:ext cx="0" cy="0"/>
          <a:chOff x="0" y="0"/>
          <a:chExt cx="0" cy="0"/>
        </a:xfrm>
      </p:grpSpPr>
      <p:sp>
        <p:nvSpPr>
          <p:cNvPr id="169" name="Google Shape;169;p25"/>
          <p:cNvSpPr txBox="1"/>
          <p:nvPr>
            <p:ph type="title"/>
          </p:nvPr>
        </p:nvSpPr>
        <p:spPr>
          <a:xfrm>
            <a:off x="0" y="0"/>
            <a:ext cx="255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ja" sz="2920"/>
              <a:t>運動公園</a:t>
            </a:r>
            <a:endParaRPr sz="2920"/>
          </a:p>
        </p:txBody>
      </p:sp>
      <p:sp>
        <p:nvSpPr>
          <p:cNvPr id="170" name="Google Shape;170;p25"/>
          <p:cNvSpPr txBox="1"/>
          <p:nvPr>
            <p:ph idx="1" type="body"/>
          </p:nvPr>
        </p:nvSpPr>
        <p:spPr>
          <a:xfrm>
            <a:off x="-50" y="3115425"/>
            <a:ext cx="3429000" cy="12549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ja" sz="1803">
                <a:solidFill>
                  <a:schemeClr val="dk1"/>
                </a:solidFill>
              </a:rPr>
              <a:t>・遊具は、ゾウさん滑り台、ブランコ、鉄棒、小さい滑り台、オブジェクト</a:t>
            </a:r>
            <a:endParaRPr>
              <a:solidFill>
                <a:schemeClr val="dk1"/>
              </a:solidFill>
            </a:endParaRPr>
          </a:p>
        </p:txBody>
      </p:sp>
      <p:pic>
        <p:nvPicPr>
          <p:cNvPr id="171" name="Google Shape;171;p25"/>
          <p:cNvPicPr preferRelativeResize="0"/>
          <p:nvPr/>
        </p:nvPicPr>
        <p:blipFill>
          <a:blip r:embed="rId3">
            <a:alphaModFix/>
          </a:blip>
          <a:stretch>
            <a:fillRect/>
          </a:stretch>
        </p:blipFill>
        <p:spPr>
          <a:xfrm>
            <a:off x="9" y="475350"/>
            <a:ext cx="3429016" cy="2571750"/>
          </a:xfrm>
          <a:prstGeom prst="rect">
            <a:avLst/>
          </a:prstGeom>
          <a:noFill/>
          <a:ln>
            <a:noFill/>
          </a:ln>
        </p:spPr>
      </p:pic>
      <p:pic>
        <p:nvPicPr>
          <p:cNvPr id="172" name="Google Shape;172;p25"/>
          <p:cNvPicPr preferRelativeResize="0"/>
          <p:nvPr/>
        </p:nvPicPr>
        <p:blipFill rotWithShape="1">
          <a:blip r:embed="rId4">
            <a:alphaModFix/>
          </a:blip>
          <a:srcRect b="57993" l="156223" r="-240623" t="-142393"/>
          <a:stretch/>
        </p:blipFill>
        <p:spPr>
          <a:xfrm>
            <a:off x="8235100" y="-172750"/>
            <a:ext cx="4738826" cy="3554125"/>
          </a:xfrm>
          <a:prstGeom prst="rect">
            <a:avLst/>
          </a:prstGeom>
          <a:noFill/>
          <a:ln>
            <a:noFill/>
          </a:ln>
        </p:spPr>
      </p:pic>
      <p:cxnSp>
        <p:nvCxnSpPr>
          <p:cNvPr id="173" name="Google Shape;173;p25"/>
          <p:cNvCxnSpPr/>
          <p:nvPr/>
        </p:nvCxnSpPr>
        <p:spPr>
          <a:xfrm rot="10800000">
            <a:off x="4740400" y="4148000"/>
            <a:ext cx="35700" cy="47400"/>
          </a:xfrm>
          <a:prstGeom prst="straightConnector1">
            <a:avLst/>
          </a:prstGeom>
          <a:noFill/>
          <a:ln cap="flat" cmpd="sng" w="9525">
            <a:solidFill>
              <a:schemeClr val="dk2"/>
            </a:solidFill>
            <a:prstDash val="solid"/>
            <a:round/>
            <a:headEnd len="med" w="med" type="none"/>
            <a:tailEnd len="med" w="med" type="none"/>
          </a:ln>
        </p:spPr>
      </p:cxnSp>
      <p:pic>
        <p:nvPicPr>
          <p:cNvPr id="174" name="Google Shape;174;p25"/>
          <p:cNvPicPr preferRelativeResize="0"/>
          <p:nvPr/>
        </p:nvPicPr>
        <p:blipFill>
          <a:blip r:embed="rId5">
            <a:alphaModFix/>
          </a:blip>
          <a:stretch>
            <a:fillRect/>
          </a:stretch>
        </p:blipFill>
        <p:spPr>
          <a:xfrm>
            <a:off x="3609686" y="837489"/>
            <a:ext cx="2551200" cy="1913411"/>
          </a:xfrm>
          <a:prstGeom prst="rect">
            <a:avLst/>
          </a:prstGeom>
          <a:noFill/>
          <a:ln>
            <a:noFill/>
          </a:ln>
        </p:spPr>
      </p:pic>
      <p:pic>
        <p:nvPicPr>
          <p:cNvPr id="175" name="Google Shape;175;p25"/>
          <p:cNvPicPr preferRelativeResize="0"/>
          <p:nvPr/>
        </p:nvPicPr>
        <p:blipFill>
          <a:blip r:embed="rId6">
            <a:alphaModFix/>
          </a:blip>
          <a:stretch>
            <a:fillRect/>
          </a:stretch>
        </p:blipFill>
        <p:spPr>
          <a:xfrm>
            <a:off x="6341550" y="837500"/>
            <a:ext cx="2463250" cy="1847425"/>
          </a:xfrm>
          <a:prstGeom prst="rect">
            <a:avLst/>
          </a:prstGeom>
          <a:noFill/>
          <a:ln>
            <a:noFill/>
          </a:ln>
        </p:spPr>
      </p:pic>
      <p:sp>
        <p:nvSpPr>
          <p:cNvPr id="176" name="Google Shape;176;p25"/>
          <p:cNvSpPr txBox="1"/>
          <p:nvPr/>
        </p:nvSpPr>
        <p:spPr>
          <a:xfrm>
            <a:off x="3691950" y="3123975"/>
            <a:ext cx="255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solidFill>
                  <a:schemeClr val="dk1"/>
                </a:solidFill>
              </a:rPr>
              <a:t>座れるオブジェクト</a:t>
            </a:r>
            <a:endParaRPr sz="1800">
              <a:solidFill>
                <a:schemeClr val="dk1"/>
              </a:solidFill>
            </a:endParaRPr>
          </a:p>
        </p:txBody>
      </p:sp>
      <p:sp>
        <p:nvSpPr>
          <p:cNvPr id="177" name="Google Shape;177;p25"/>
          <p:cNvSpPr txBox="1"/>
          <p:nvPr/>
        </p:nvSpPr>
        <p:spPr>
          <a:xfrm>
            <a:off x="6505775" y="3030075"/>
            <a:ext cx="266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1800">
                <a:solidFill>
                  <a:schemeClr val="dk1"/>
                </a:solidFill>
              </a:rPr>
              <a:t>斜面で走りにくい</a:t>
            </a: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81" name="Shape 181"/>
        <p:cNvGrpSpPr/>
        <p:nvPr/>
      </p:nvGrpSpPr>
      <p:grpSpPr>
        <a:xfrm>
          <a:off x="0" y="0"/>
          <a:ext cx="0" cy="0"/>
          <a:chOff x="0" y="0"/>
          <a:chExt cx="0" cy="0"/>
        </a:xfrm>
      </p:grpSpPr>
      <p:sp>
        <p:nvSpPr>
          <p:cNvPr id="182" name="Google Shape;182;p26"/>
          <p:cNvSpPr txBox="1"/>
          <p:nvPr>
            <p:ph type="title"/>
          </p:nvPr>
        </p:nvSpPr>
        <p:spPr>
          <a:xfrm>
            <a:off x="102625" y="0"/>
            <a:ext cx="1707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ja"/>
              <a:t>中央公園</a:t>
            </a:r>
            <a:endParaRPr/>
          </a:p>
        </p:txBody>
      </p:sp>
      <p:sp>
        <p:nvSpPr>
          <p:cNvPr id="183" name="Google Shape;183;p26"/>
          <p:cNvSpPr txBox="1"/>
          <p:nvPr>
            <p:ph idx="1" type="body"/>
          </p:nvPr>
        </p:nvSpPr>
        <p:spPr>
          <a:xfrm>
            <a:off x="825575" y="3363850"/>
            <a:ext cx="7789200" cy="3364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ja" sz="2860">
                <a:solidFill>
                  <a:schemeClr val="dk1"/>
                </a:solidFill>
              </a:rPr>
              <a:t>・大きなはらっぱがあり、走りまわれる</a:t>
            </a:r>
            <a:endParaRPr sz="2860">
              <a:solidFill>
                <a:schemeClr val="dk1"/>
              </a:solidFill>
            </a:endParaRPr>
          </a:p>
          <a:p>
            <a:pPr indent="0" lvl="0" marL="0" rtl="0" algn="l">
              <a:lnSpc>
                <a:spcPct val="95000"/>
              </a:lnSpc>
              <a:spcBef>
                <a:spcPts val="1200"/>
              </a:spcBef>
              <a:spcAft>
                <a:spcPts val="0"/>
              </a:spcAft>
              <a:buSzPts val="770"/>
              <a:buNone/>
            </a:pPr>
            <a:r>
              <a:rPr lang="ja" sz="2860">
                <a:solidFill>
                  <a:schemeClr val="dk1"/>
                </a:solidFill>
              </a:rPr>
              <a:t>・蛇口は使えず、トイレがない</a:t>
            </a:r>
            <a:endParaRPr sz="2860">
              <a:solidFill>
                <a:schemeClr val="dk1"/>
              </a:solidFill>
            </a:endParaRPr>
          </a:p>
          <a:p>
            <a:pPr indent="0" lvl="0" marL="0" rtl="0" algn="l">
              <a:lnSpc>
                <a:spcPct val="95000"/>
              </a:lnSpc>
              <a:spcBef>
                <a:spcPts val="1200"/>
              </a:spcBef>
              <a:spcAft>
                <a:spcPts val="0"/>
              </a:spcAft>
              <a:buSzPts val="770"/>
              <a:buNone/>
            </a:pPr>
            <a:r>
              <a:rPr lang="ja" sz="2860">
                <a:solidFill>
                  <a:schemeClr val="dk1"/>
                </a:solidFill>
              </a:rPr>
              <a:t>・公園専用の駐車場もなし</a:t>
            </a:r>
            <a:r>
              <a:rPr lang="ja" sz="2860"/>
              <a:t>　　　</a:t>
            </a:r>
            <a:r>
              <a:rPr lang="ja" sz="2260"/>
              <a:t>　　　　　　　　　　　　　　　　　　　　　　　　　　　</a:t>
            </a:r>
            <a:endParaRPr sz="2260">
              <a:solidFill>
                <a:srgbClr val="FF0000"/>
              </a:solidFill>
            </a:endParaRPr>
          </a:p>
          <a:p>
            <a:pPr indent="0" lvl="0" marL="0" rtl="0" algn="l">
              <a:lnSpc>
                <a:spcPct val="95000"/>
              </a:lnSpc>
              <a:spcBef>
                <a:spcPts val="1200"/>
              </a:spcBef>
              <a:spcAft>
                <a:spcPts val="1200"/>
              </a:spcAft>
              <a:buSzPts val="770"/>
              <a:buNone/>
            </a:pPr>
            <a:r>
              <a:t/>
            </a:r>
            <a:endParaRPr sz="2260">
              <a:solidFill>
                <a:srgbClr val="FF0000"/>
              </a:solidFill>
            </a:endParaRPr>
          </a:p>
        </p:txBody>
      </p:sp>
      <p:pic>
        <p:nvPicPr>
          <p:cNvPr id="184" name="Google Shape;184;p26"/>
          <p:cNvPicPr preferRelativeResize="0"/>
          <p:nvPr/>
        </p:nvPicPr>
        <p:blipFill>
          <a:blip r:embed="rId3">
            <a:alphaModFix/>
          </a:blip>
          <a:stretch>
            <a:fillRect/>
          </a:stretch>
        </p:blipFill>
        <p:spPr>
          <a:xfrm>
            <a:off x="4985870" y="632194"/>
            <a:ext cx="3628906" cy="2721725"/>
          </a:xfrm>
          <a:prstGeom prst="rect">
            <a:avLst/>
          </a:prstGeom>
          <a:noFill/>
          <a:ln>
            <a:noFill/>
          </a:ln>
        </p:spPr>
      </p:pic>
      <p:pic>
        <p:nvPicPr>
          <p:cNvPr id="185" name="Google Shape;185;p26"/>
          <p:cNvPicPr preferRelativeResize="0"/>
          <p:nvPr/>
        </p:nvPicPr>
        <p:blipFill>
          <a:blip r:embed="rId4">
            <a:alphaModFix/>
          </a:blip>
          <a:stretch>
            <a:fillRect/>
          </a:stretch>
        </p:blipFill>
        <p:spPr>
          <a:xfrm>
            <a:off x="2585813" y="1730071"/>
            <a:ext cx="2244501" cy="1683374"/>
          </a:xfrm>
          <a:prstGeom prst="rect">
            <a:avLst/>
          </a:prstGeom>
          <a:noFill/>
          <a:ln>
            <a:noFill/>
          </a:ln>
        </p:spPr>
      </p:pic>
      <p:pic>
        <p:nvPicPr>
          <p:cNvPr id="186" name="Google Shape;186;p26"/>
          <p:cNvPicPr preferRelativeResize="0"/>
          <p:nvPr/>
        </p:nvPicPr>
        <p:blipFill rotWithShape="1">
          <a:blip r:embed="rId5">
            <a:alphaModFix/>
          </a:blip>
          <a:srcRect b="2315" l="0" r="0" t="0"/>
          <a:stretch/>
        </p:blipFill>
        <p:spPr>
          <a:xfrm>
            <a:off x="9601625" y="642125"/>
            <a:ext cx="1926300" cy="2509022"/>
          </a:xfrm>
          <a:prstGeom prst="rect">
            <a:avLst/>
          </a:prstGeom>
          <a:noFill/>
          <a:ln>
            <a:noFill/>
          </a:ln>
        </p:spPr>
      </p:pic>
      <p:pic>
        <p:nvPicPr>
          <p:cNvPr id="187" name="Google Shape;187;p26"/>
          <p:cNvPicPr preferRelativeResize="0"/>
          <p:nvPr/>
        </p:nvPicPr>
        <p:blipFill>
          <a:blip r:embed="rId6">
            <a:alphaModFix/>
          </a:blip>
          <a:stretch>
            <a:fillRect/>
          </a:stretch>
        </p:blipFill>
        <p:spPr>
          <a:xfrm>
            <a:off x="299694" y="572700"/>
            <a:ext cx="2130556" cy="2840725"/>
          </a:xfrm>
          <a:prstGeom prst="rect">
            <a:avLst/>
          </a:prstGeom>
          <a:noFill/>
          <a:ln>
            <a:noFill/>
          </a:ln>
        </p:spPr>
      </p:pic>
      <p:pic>
        <p:nvPicPr>
          <p:cNvPr id="188" name="Google Shape;188;p26"/>
          <p:cNvPicPr preferRelativeResize="0"/>
          <p:nvPr/>
        </p:nvPicPr>
        <p:blipFill>
          <a:blip r:embed="rId7">
            <a:alphaModFix/>
          </a:blip>
          <a:stretch>
            <a:fillRect/>
          </a:stretch>
        </p:blipFill>
        <p:spPr>
          <a:xfrm>
            <a:off x="2744900" y="642125"/>
            <a:ext cx="1926325" cy="1004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27"/>
          <p:cNvSpPr txBox="1"/>
          <p:nvPr>
            <p:ph idx="1" type="body"/>
          </p:nvPr>
        </p:nvSpPr>
        <p:spPr>
          <a:xfrm>
            <a:off x="311700" y="1152475"/>
            <a:ext cx="8520600" cy="3416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ja" sz="2400">
                <a:solidFill>
                  <a:schemeClr val="dk1"/>
                </a:solidFill>
              </a:rPr>
              <a:t>・各公園の写真３枚</a:t>
            </a:r>
            <a:endParaRPr sz="2400">
              <a:solidFill>
                <a:schemeClr val="dk1"/>
              </a:solidFill>
            </a:endParaRPr>
          </a:p>
          <a:p>
            <a:pPr indent="0" lvl="0" marL="0" rtl="0" algn="ctr">
              <a:spcBef>
                <a:spcPts val="1200"/>
              </a:spcBef>
              <a:spcAft>
                <a:spcPts val="0"/>
              </a:spcAft>
              <a:buNone/>
            </a:pPr>
            <a:r>
              <a:rPr lang="ja" sz="2400">
                <a:solidFill>
                  <a:schemeClr val="dk1"/>
                </a:solidFill>
              </a:rPr>
              <a:t>・</a:t>
            </a:r>
            <a:r>
              <a:rPr lang="ja" sz="2400">
                <a:solidFill>
                  <a:schemeClr val="dk1"/>
                </a:solidFill>
                <a:highlight>
                  <a:srgbClr val="FF9900"/>
                </a:highlight>
              </a:rPr>
              <a:t>トイレ、手洗い場、駐車場の有無</a:t>
            </a:r>
            <a:endParaRPr sz="2400">
              <a:solidFill>
                <a:schemeClr val="dk1"/>
              </a:solidFill>
              <a:highlight>
                <a:srgbClr val="FF9900"/>
              </a:highlight>
            </a:endParaRPr>
          </a:p>
          <a:p>
            <a:pPr indent="0" lvl="0" marL="0" rtl="0" algn="ctr">
              <a:spcBef>
                <a:spcPts val="1200"/>
              </a:spcBef>
              <a:spcAft>
                <a:spcPts val="0"/>
              </a:spcAft>
              <a:buNone/>
            </a:pPr>
            <a:r>
              <a:rPr lang="ja" sz="2400">
                <a:solidFill>
                  <a:schemeClr val="dk1"/>
                </a:solidFill>
              </a:rPr>
              <a:t>➡</a:t>
            </a:r>
            <a:r>
              <a:rPr lang="ja" sz="2400">
                <a:solidFill>
                  <a:schemeClr val="dk1"/>
                </a:solidFill>
                <a:highlight>
                  <a:srgbClr val="FF9900"/>
                </a:highlight>
              </a:rPr>
              <a:t>駐車場があるところは何台停まるのか</a:t>
            </a:r>
            <a:endParaRPr sz="2400">
              <a:solidFill>
                <a:schemeClr val="dk1"/>
              </a:solidFill>
              <a:highlight>
                <a:srgbClr val="FF9900"/>
              </a:highlight>
            </a:endParaRPr>
          </a:p>
          <a:p>
            <a:pPr indent="0" lvl="0" marL="0" rtl="0" algn="ctr">
              <a:spcBef>
                <a:spcPts val="1200"/>
              </a:spcBef>
              <a:spcAft>
                <a:spcPts val="1200"/>
              </a:spcAft>
              <a:buNone/>
            </a:pPr>
            <a:r>
              <a:rPr lang="ja" sz="2400">
                <a:solidFill>
                  <a:schemeClr val="dk1"/>
                </a:solidFill>
              </a:rPr>
              <a:t>・</a:t>
            </a:r>
            <a:r>
              <a:rPr lang="ja" sz="2400">
                <a:solidFill>
                  <a:schemeClr val="dk1"/>
                </a:solidFill>
                <a:highlight>
                  <a:srgbClr val="FF9900"/>
                </a:highlight>
              </a:rPr>
              <a:t>遊具数、ベンチの数、ボールが使えるか</a:t>
            </a:r>
            <a:endParaRPr sz="2400">
              <a:solidFill>
                <a:schemeClr val="dk1"/>
              </a:solidFill>
              <a:highlight>
                <a:srgbClr val="FF9900"/>
              </a:highlight>
            </a:endParaRPr>
          </a:p>
        </p:txBody>
      </p:sp>
      <p:sp>
        <p:nvSpPr>
          <p:cNvPr id="194" name="Google Shape;19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ja"/>
              <a:t>どこここマップの内容</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98" name="Shape 198"/>
        <p:cNvGrpSpPr/>
        <p:nvPr/>
      </p:nvGrpSpPr>
      <p:grpSpPr>
        <a:xfrm>
          <a:off x="0" y="0"/>
          <a:ext cx="0" cy="0"/>
          <a:chOff x="0" y="0"/>
          <a:chExt cx="0" cy="0"/>
        </a:xfrm>
      </p:grpSpPr>
      <p:pic>
        <p:nvPicPr>
          <p:cNvPr id="199" name="Google Shape;199;p28"/>
          <p:cNvPicPr preferRelativeResize="0"/>
          <p:nvPr/>
        </p:nvPicPr>
        <p:blipFill>
          <a:blip r:embed="rId3">
            <a:alphaModFix/>
          </a:blip>
          <a:stretch>
            <a:fillRect/>
          </a:stretch>
        </p:blipFill>
        <p:spPr>
          <a:xfrm>
            <a:off x="1441725" y="152400"/>
            <a:ext cx="6451599" cy="4838700"/>
          </a:xfrm>
          <a:prstGeom prst="rect">
            <a:avLst/>
          </a:prstGeom>
          <a:noFill/>
          <a:ln>
            <a:noFill/>
          </a:ln>
        </p:spPr>
      </p:pic>
      <p:sp>
        <p:nvSpPr>
          <p:cNvPr id="200" name="Google Shape;200;p28"/>
          <p:cNvSpPr txBox="1"/>
          <p:nvPr/>
        </p:nvSpPr>
        <p:spPr>
          <a:xfrm>
            <a:off x="1152150" y="521200"/>
            <a:ext cx="12756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1" name="Google Shape;201;p28"/>
          <p:cNvSpPr txBox="1"/>
          <p:nvPr/>
        </p:nvSpPr>
        <p:spPr>
          <a:xfrm>
            <a:off x="1234450" y="809250"/>
            <a:ext cx="8229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02" name="Google Shape;202;p28"/>
          <p:cNvSpPr txBox="1"/>
          <p:nvPr/>
        </p:nvSpPr>
        <p:spPr>
          <a:xfrm>
            <a:off x="178300" y="315475"/>
            <a:ext cx="1371600" cy="7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4300"/>
              <a:t>表紙</a:t>
            </a:r>
            <a:endParaRPr sz="4300"/>
          </a:p>
        </p:txBody>
      </p:sp>
      <p:sp>
        <p:nvSpPr>
          <p:cNvPr id="203" name="Google Shape;203;p28"/>
          <p:cNvSpPr txBox="1"/>
          <p:nvPr/>
        </p:nvSpPr>
        <p:spPr>
          <a:xfrm>
            <a:off x="7132325" y="315475"/>
            <a:ext cx="2011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4300">
                <a:solidFill>
                  <a:schemeClr val="dk1"/>
                </a:solidFill>
              </a:rPr>
              <a:t>裏表紙</a:t>
            </a:r>
            <a:endParaRPr sz="43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207" name="Shape 207"/>
        <p:cNvGrpSpPr/>
        <p:nvPr/>
      </p:nvGrpSpPr>
      <p:grpSpPr>
        <a:xfrm>
          <a:off x="0" y="0"/>
          <a:ext cx="0" cy="0"/>
          <a:chOff x="0" y="0"/>
          <a:chExt cx="0" cy="0"/>
        </a:xfrm>
      </p:grpSpPr>
      <p:pic>
        <p:nvPicPr>
          <p:cNvPr id="208" name="Google Shape;208;p29"/>
          <p:cNvPicPr preferRelativeResize="0"/>
          <p:nvPr/>
        </p:nvPicPr>
        <p:blipFill>
          <a:blip r:embed="rId3">
            <a:alphaModFix/>
          </a:blip>
          <a:stretch>
            <a:fillRect/>
          </a:stretch>
        </p:blipFill>
        <p:spPr>
          <a:xfrm>
            <a:off x="1921750" y="152400"/>
            <a:ext cx="2721769" cy="4838701"/>
          </a:xfrm>
          <a:prstGeom prst="rect">
            <a:avLst/>
          </a:prstGeom>
          <a:noFill/>
          <a:ln>
            <a:noFill/>
          </a:ln>
        </p:spPr>
      </p:pic>
      <p:pic>
        <p:nvPicPr>
          <p:cNvPr id="209" name="Google Shape;209;p29"/>
          <p:cNvPicPr preferRelativeResize="0"/>
          <p:nvPr/>
        </p:nvPicPr>
        <p:blipFill>
          <a:blip r:embed="rId3">
            <a:alphaModFix/>
          </a:blip>
          <a:stretch>
            <a:fillRect/>
          </a:stretch>
        </p:blipFill>
        <p:spPr>
          <a:xfrm>
            <a:off x="4782219" y="152400"/>
            <a:ext cx="2721769" cy="4838701"/>
          </a:xfrm>
          <a:prstGeom prst="rect">
            <a:avLst/>
          </a:prstGeom>
          <a:noFill/>
          <a:ln>
            <a:noFill/>
          </a:ln>
        </p:spPr>
      </p:pic>
      <p:sp>
        <p:nvSpPr>
          <p:cNvPr id="210" name="Google Shape;210;p29"/>
          <p:cNvSpPr txBox="1"/>
          <p:nvPr/>
        </p:nvSpPr>
        <p:spPr>
          <a:xfrm>
            <a:off x="192025" y="246875"/>
            <a:ext cx="4128600" cy="19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5200">
                <a:solidFill>
                  <a:schemeClr val="dk1"/>
                </a:solidFill>
              </a:rPr>
              <a:t>中身</a:t>
            </a:r>
            <a:endParaRPr sz="5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0"/>
          <p:cNvPicPr preferRelativeResize="0"/>
          <p:nvPr/>
        </p:nvPicPr>
        <p:blipFill>
          <a:blip r:embed="rId3">
            <a:alphaModFix/>
          </a:blip>
          <a:stretch>
            <a:fillRect/>
          </a:stretch>
        </p:blipFill>
        <p:spPr>
          <a:xfrm>
            <a:off x="152400" y="152400"/>
            <a:ext cx="8602134" cy="4838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219" name="Shape 219"/>
        <p:cNvGrpSpPr/>
        <p:nvPr/>
      </p:nvGrpSpPr>
      <p:grpSpPr>
        <a:xfrm>
          <a:off x="0" y="0"/>
          <a:ext cx="0" cy="0"/>
          <a:chOff x="0" y="0"/>
          <a:chExt cx="0" cy="0"/>
        </a:xfrm>
      </p:grpSpPr>
      <p:pic>
        <p:nvPicPr>
          <p:cNvPr id="220" name="Google Shape;220;p31"/>
          <p:cNvPicPr preferRelativeResize="0"/>
          <p:nvPr/>
        </p:nvPicPr>
        <p:blipFill>
          <a:blip r:embed="rId3">
            <a:alphaModFix/>
          </a:blip>
          <a:stretch>
            <a:fillRect/>
          </a:stretch>
        </p:blipFill>
        <p:spPr>
          <a:xfrm>
            <a:off x="6754950" y="2407008"/>
            <a:ext cx="2603099" cy="2736494"/>
          </a:xfrm>
          <a:prstGeom prst="rect">
            <a:avLst/>
          </a:prstGeom>
          <a:noFill/>
          <a:ln>
            <a:noFill/>
          </a:ln>
        </p:spPr>
      </p:pic>
      <p:sp>
        <p:nvSpPr>
          <p:cNvPr id="221" name="Google Shape;221;p31"/>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ja" sz="3020"/>
              <a:t>今後の展開</a:t>
            </a:r>
            <a:endParaRPr b="1" sz="3020"/>
          </a:p>
        </p:txBody>
      </p:sp>
      <p:sp>
        <p:nvSpPr>
          <p:cNvPr id="222" name="Google Shape;222;p31"/>
          <p:cNvSpPr txBox="1"/>
          <p:nvPr>
            <p:ph idx="1" type="body"/>
          </p:nvPr>
        </p:nvSpPr>
        <p:spPr>
          <a:xfrm>
            <a:off x="311700" y="101772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ja" sz="2400">
                <a:solidFill>
                  <a:srgbClr val="000000"/>
                </a:solidFill>
                <a:highlight>
                  <a:schemeClr val="lt1"/>
                </a:highlight>
              </a:rPr>
              <a:t>・どここまっぷの試作品を作る。</a:t>
            </a:r>
            <a:endParaRPr sz="2400">
              <a:solidFill>
                <a:srgbClr val="000000"/>
              </a:solidFill>
              <a:highlight>
                <a:schemeClr val="lt1"/>
              </a:highlight>
            </a:endParaRPr>
          </a:p>
          <a:p>
            <a:pPr indent="0" lvl="0" marL="0" rtl="0" algn="ctr">
              <a:spcBef>
                <a:spcPts val="1200"/>
              </a:spcBef>
              <a:spcAft>
                <a:spcPts val="0"/>
              </a:spcAft>
              <a:buNone/>
            </a:pPr>
            <a:r>
              <a:rPr lang="ja" sz="2400">
                <a:solidFill>
                  <a:srgbClr val="000000"/>
                </a:solidFill>
                <a:highlight>
                  <a:schemeClr val="lt1"/>
                </a:highlight>
              </a:rPr>
              <a:t>⬇</a:t>
            </a:r>
            <a:endParaRPr sz="2400">
              <a:solidFill>
                <a:srgbClr val="000000"/>
              </a:solidFill>
              <a:highlight>
                <a:schemeClr val="lt1"/>
              </a:highlight>
            </a:endParaRPr>
          </a:p>
          <a:p>
            <a:pPr indent="0" lvl="0" marL="0" rtl="0" algn="ctr">
              <a:spcBef>
                <a:spcPts val="1200"/>
              </a:spcBef>
              <a:spcAft>
                <a:spcPts val="0"/>
              </a:spcAft>
              <a:buNone/>
            </a:pPr>
            <a:r>
              <a:rPr lang="ja" sz="2400">
                <a:solidFill>
                  <a:srgbClr val="000000"/>
                </a:solidFill>
                <a:highlight>
                  <a:schemeClr val="lt1"/>
                </a:highlight>
              </a:rPr>
              <a:t>・あらお市役所においていただけるよう交渉する</a:t>
            </a:r>
            <a:endParaRPr sz="2400">
              <a:solidFill>
                <a:srgbClr val="000000"/>
              </a:solidFill>
              <a:highlight>
                <a:schemeClr val="lt1"/>
              </a:highlight>
            </a:endParaRPr>
          </a:p>
          <a:p>
            <a:pPr indent="0" lvl="0" marL="0" rtl="0" algn="ctr">
              <a:spcBef>
                <a:spcPts val="1200"/>
              </a:spcBef>
              <a:spcAft>
                <a:spcPts val="0"/>
              </a:spcAft>
              <a:buNone/>
            </a:pPr>
            <a:r>
              <a:rPr lang="ja" sz="2400">
                <a:solidFill>
                  <a:srgbClr val="000000"/>
                </a:solidFill>
                <a:highlight>
                  <a:schemeClr val="lt1"/>
                </a:highlight>
              </a:rPr>
              <a:t>⬇</a:t>
            </a:r>
            <a:endParaRPr sz="2400">
              <a:solidFill>
                <a:srgbClr val="000000"/>
              </a:solidFill>
              <a:highlight>
                <a:schemeClr val="lt1"/>
              </a:highlight>
            </a:endParaRPr>
          </a:p>
          <a:p>
            <a:pPr indent="0" lvl="0" marL="0" rtl="0" algn="ctr">
              <a:spcBef>
                <a:spcPts val="1200"/>
              </a:spcBef>
              <a:spcAft>
                <a:spcPts val="1200"/>
              </a:spcAft>
              <a:buNone/>
            </a:pPr>
            <a:r>
              <a:rPr lang="ja" sz="2400">
                <a:solidFill>
                  <a:srgbClr val="000000"/>
                </a:solidFill>
                <a:highlight>
                  <a:schemeClr val="lt1"/>
                </a:highlight>
              </a:rPr>
              <a:t>・他の公園も調べて第２段を作る</a:t>
            </a:r>
            <a:endParaRPr sz="2400">
              <a:solidFill>
                <a:srgbClr val="000000"/>
              </a:solidFill>
              <a:highlight>
                <a:schemeClr val="lt1"/>
              </a:highlight>
            </a:endParaRPr>
          </a:p>
        </p:txBody>
      </p:sp>
      <p:pic>
        <p:nvPicPr>
          <p:cNvPr id="223" name="Google Shape;223;p31"/>
          <p:cNvPicPr preferRelativeResize="0"/>
          <p:nvPr/>
        </p:nvPicPr>
        <p:blipFill>
          <a:blip r:embed="rId4">
            <a:alphaModFix/>
          </a:blip>
          <a:stretch>
            <a:fillRect/>
          </a:stretch>
        </p:blipFill>
        <p:spPr>
          <a:xfrm>
            <a:off x="6972203" y="3686025"/>
            <a:ext cx="356074" cy="572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ja"/>
              <a:t>はじめに</a:t>
            </a:r>
            <a:endParaRPr b="1"/>
          </a:p>
        </p:txBody>
      </p:sp>
      <p:pic>
        <p:nvPicPr>
          <p:cNvPr id="63" name="Google Shape;63;p14"/>
          <p:cNvPicPr preferRelativeResize="0"/>
          <p:nvPr/>
        </p:nvPicPr>
        <p:blipFill>
          <a:blip r:embed="rId3">
            <a:alphaModFix/>
          </a:blip>
          <a:stretch>
            <a:fillRect/>
          </a:stretch>
        </p:blipFill>
        <p:spPr>
          <a:xfrm>
            <a:off x="1853175" y="337375"/>
            <a:ext cx="7290824" cy="572700"/>
          </a:xfrm>
          <a:prstGeom prst="rect">
            <a:avLst/>
          </a:prstGeom>
          <a:noFill/>
          <a:ln>
            <a:noFill/>
          </a:ln>
        </p:spPr>
      </p:pic>
      <p:pic>
        <p:nvPicPr>
          <p:cNvPr id="64" name="Google Shape;64;p14"/>
          <p:cNvPicPr preferRelativeResize="0"/>
          <p:nvPr/>
        </p:nvPicPr>
        <p:blipFill>
          <a:blip r:embed="rId4">
            <a:alphaModFix/>
          </a:blip>
          <a:stretch>
            <a:fillRect/>
          </a:stretch>
        </p:blipFill>
        <p:spPr>
          <a:xfrm>
            <a:off x="658375" y="-1"/>
            <a:ext cx="1002774" cy="628325"/>
          </a:xfrm>
          <a:prstGeom prst="rect">
            <a:avLst/>
          </a:prstGeom>
          <a:noFill/>
          <a:ln>
            <a:noFill/>
          </a:ln>
        </p:spPr>
      </p:pic>
      <p:sp>
        <p:nvSpPr>
          <p:cNvPr id="65" name="Google Shape;65;p14"/>
          <p:cNvSpPr txBox="1"/>
          <p:nvPr/>
        </p:nvSpPr>
        <p:spPr>
          <a:xfrm>
            <a:off x="931800" y="2532175"/>
            <a:ext cx="7900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500">
              <a:solidFill>
                <a:schemeClr val="dk1"/>
              </a:solidFill>
            </a:endParaRPr>
          </a:p>
        </p:txBody>
      </p:sp>
      <p:pic>
        <p:nvPicPr>
          <p:cNvPr id="66" name="Google Shape;66;p14"/>
          <p:cNvPicPr preferRelativeResize="0"/>
          <p:nvPr/>
        </p:nvPicPr>
        <p:blipFill>
          <a:blip r:embed="rId5">
            <a:alphaModFix/>
          </a:blip>
          <a:stretch>
            <a:fillRect/>
          </a:stretch>
        </p:blipFill>
        <p:spPr>
          <a:xfrm>
            <a:off x="147125" y="910075"/>
            <a:ext cx="5518349" cy="2338896"/>
          </a:xfrm>
          <a:prstGeom prst="rect">
            <a:avLst/>
          </a:prstGeom>
          <a:noFill/>
          <a:ln>
            <a:noFill/>
          </a:ln>
        </p:spPr>
      </p:pic>
      <p:sp>
        <p:nvSpPr>
          <p:cNvPr id="67" name="Google Shape;67;p14"/>
          <p:cNvSpPr txBox="1"/>
          <p:nvPr/>
        </p:nvSpPr>
        <p:spPr>
          <a:xfrm>
            <a:off x="2784350" y="2784350"/>
            <a:ext cx="2729400" cy="4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68" name="Google Shape;68;p14"/>
          <p:cNvPicPr preferRelativeResize="0"/>
          <p:nvPr/>
        </p:nvPicPr>
        <p:blipFill rotWithShape="1">
          <a:blip r:embed="rId6">
            <a:alphaModFix/>
          </a:blip>
          <a:srcRect b="0" l="-3220" r="3219" t="0"/>
          <a:stretch/>
        </p:blipFill>
        <p:spPr>
          <a:xfrm>
            <a:off x="2869650" y="3038463"/>
            <a:ext cx="5962650" cy="210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227" name="Shape 227"/>
        <p:cNvGrpSpPr/>
        <p:nvPr/>
      </p:nvGrpSpPr>
      <p:grpSpPr>
        <a:xfrm>
          <a:off x="0" y="0"/>
          <a:ext cx="0" cy="0"/>
          <a:chOff x="0" y="0"/>
          <a:chExt cx="0" cy="0"/>
        </a:xfrm>
      </p:grpSpPr>
      <p:pic>
        <p:nvPicPr>
          <p:cNvPr id="228" name="Google Shape;228;p32"/>
          <p:cNvPicPr preferRelativeResize="0"/>
          <p:nvPr/>
        </p:nvPicPr>
        <p:blipFill>
          <a:blip r:embed="rId3">
            <a:alphaModFix/>
          </a:blip>
          <a:stretch>
            <a:fillRect/>
          </a:stretch>
        </p:blipFill>
        <p:spPr>
          <a:xfrm>
            <a:off x="2029550" y="0"/>
            <a:ext cx="5084900" cy="5459850"/>
          </a:xfrm>
          <a:prstGeom prst="rect">
            <a:avLst/>
          </a:prstGeom>
          <a:noFill/>
          <a:ln>
            <a:noFill/>
          </a:ln>
        </p:spPr>
      </p:pic>
      <p:pic>
        <p:nvPicPr>
          <p:cNvPr id="229" name="Google Shape;229;p32"/>
          <p:cNvPicPr preferRelativeResize="0"/>
          <p:nvPr/>
        </p:nvPicPr>
        <p:blipFill>
          <a:blip r:embed="rId4">
            <a:alphaModFix/>
          </a:blip>
          <a:stretch>
            <a:fillRect/>
          </a:stretch>
        </p:blipFill>
        <p:spPr>
          <a:xfrm>
            <a:off x="3321658" y="1984544"/>
            <a:ext cx="228811" cy="351191"/>
          </a:xfrm>
          <a:prstGeom prst="rect">
            <a:avLst/>
          </a:prstGeom>
          <a:noFill/>
          <a:ln>
            <a:noFill/>
          </a:ln>
        </p:spPr>
      </p:pic>
      <p:pic>
        <p:nvPicPr>
          <p:cNvPr id="230" name="Google Shape;230;p32"/>
          <p:cNvPicPr preferRelativeResize="0"/>
          <p:nvPr/>
        </p:nvPicPr>
        <p:blipFill>
          <a:blip r:embed="rId4">
            <a:alphaModFix/>
          </a:blip>
          <a:stretch>
            <a:fillRect/>
          </a:stretch>
        </p:blipFill>
        <p:spPr>
          <a:xfrm>
            <a:off x="2924603" y="1984544"/>
            <a:ext cx="228811" cy="351191"/>
          </a:xfrm>
          <a:prstGeom prst="rect">
            <a:avLst/>
          </a:prstGeom>
          <a:noFill/>
          <a:ln>
            <a:noFill/>
          </a:ln>
        </p:spPr>
      </p:pic>
      <p:pic>
        <p:nvPicPr>
          <p:cNvPr id="231" name="Google Shape;231;p32"/>
          <p:cNvPicPr preferRelativeResize="0"/>
          <p:nvPr/>
        </p:nvPicPr>
        <p:blipFill>
          <a:blip r:embed="rId4">
            <a:alphaModFix/>
          </a:blip>
          <a:stretch>
            <a:fillRect/>
          </a:stretch>
        </p:blipFill>
        <p:spPr>
          <a:xfrm>
            <a:off x="3153415" y="1088899"/>
            <a:ext cx="228811" cy="351191"/>
          </a:xfrm>
          <a:prstGeom prst="rect">
            <a:avLst/>
          </a:prstGeom>
          <a:noFill/>
          <a:ln>
            <a:noFill/>
          </a:ln>
        </p:spPr>
      </p:pic>
      <p:pic>
        <p:nvPicPr>
          <p:cNvPr id="232" name="Google Shape;232;p32"/>
          <p:cNvPicPr preferRelativeResize="0"/>
          <p:nvPr/>
        </p:nvPicPr>
        <p:blipFill>
          <a:blip r:embed="rId4">
            <a:alphaModFix/>
          </a:blip>
          <a:stretch>
            <a:fillRect/>
          </a:stretch>
        </p:blipFill>
        <p:spPr>
          <a:xfrm>
            <a:off x="3780951" y="675655"/>
            <a:ext cx="228811" cy="351191"/>
          </a:xfrm>
          <a:prstGeom prst="rect">
            <a:avLst/>
          </a:prstGeom>
          <a:noFill/>
          <a:ln>
            <a:noFill/>
          </a:ln>
        </p:spPr>
      </p:pic>
      <p:pic>
        <p:nvPicPr>
          <p:cNvPr id="233" name="Google Shape;233;p32"/>
          <p:cNvPicPr preferRelativeResize="0"/>
          <p:nvPr/>
        </p:nvPicPr>
        <p:blipFill>
          <a:blip r:embed="rId4">
            <a:alphaModFix/>
          </a:blip>
          <a:stretch>
            <a:fillRect/>
          </a:stretch>
        </p:blipFill>
        <p:spPr>
          <a:xfrm>
            <a:off x="5066946" y="675655"/>
            <a:ext cx="228811" cy="351191"/>
          </a:xfrm>
          <a:prstGeom prst="rect">
            <a:avLst/>
          </a:prstGeom>
          <a:noFill/>
          <a:ln>
            <a:noFill/>
          </a:ln>
        </p:spPr>
      </p:pic>
      <p:pic>
        <p:nvPicPr>
          <p:cNvPr id="234" name="Google Shape;234;p32"/>
          <p:cNvPicPr preferRelativeResize="0"/>
          <p:nvPr/>
        </p:nvPicPr>
        <p:blipFill>
          <a:blip r:embed="rId4">
            <a:alphaModFix/>
          </a:blip>
          <a:stretch>
            <a:fillRect/>
          </a:stretch>
        </p:blipFill>
        <p:spPr>
          <a:xfrm>
            <a:off x="5723070" y="1088899"/>
            <a:ext cx="228811" cy="351191"/>
          </a:xfrm>
          <a:prstGeom prst="rect">
            <a:avLst/>
          </a:prstGeom>
          <a:noFill/>
          <a:ln>
            <a:noFill/>
          </a:ln>
        </p:spPr>
      </p:pic>
      <p:pic>
        <p:nvPicPr>
          <p:cNvPr id="235" name="Google Shape;235;p32"/>
          <p:cNvPicPr preferRelativeResize="0"/>
          <p:nvPr/>
        </p:nvPicPr>
        <p:blipFill>
          <a:blip r:embed="rId4">
            <a:alphaModFix/>
          </a:blip>
          <a:stretch>
            <a:fillRect/>
          </a:stretch>
        </p:blipFill>
        <p:spPr>
          <a:xfrm>
            <a:off x="5494258" y="1984544"/>
            <a:ext cx="228811" cy="351191"/>
          </a:xfrm>
          <a:prstGeom prst="rect">
            <a:avLst/>
          </a:prstGeom>
          <a:noFill/>
          <a:ln>
            <a:noFill/>
          </a:ln>
        </p:spPr>
      </p:pic>
      <p:pic>
        <p:nvPicPr>
          <p:cNvPr id="236" name="Google Shape;236;p32"/>
          <p:cNvPicPr preferRelativeResize="0"/>
          <p:nvPr/>
        </p:nvPicPr>
        <p:blipFill>
          <a:blip r:embed="rId4">
            <a:alphaModFix/>
          </a:blip>
          <a:stretch>
            <a:fillRect/>
          </a:stretch>
        </p:blipFill>
        <p:spPr>
          <a:xfrm>
            <a:off x="5893650" y="1984544"/>
            <a:ext cx="228811" cy="351191"/>
          </a:xfrm>
          <a:prstGeom prst="rect">
            <a:avLst/>
          </a:prstGeom>
          <a:noFill/>
          <a:ln>
            <a:noFill/>
          </a:ln>
        </p:spPr>
      </p:pic>
      <p:sp>
        <p:nvSpPr>
          <p:cNvPr id="237" name="Google Shape;237;p32"/>
          <p:cNvSpPr txBox="1"/>
          <p:nvPr>
            <p:ph idx="1" type="body"/>
          </p:nvPr>
        </p:nvSpPr>
        <p:spPr>
          <a:xfrm>
            <a:off x="311700" y="1720188"/>
            <a:ext cx="8520600" cy="17031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852"/>
              <a:buNone/>
            </a:pPr>
            <a:r>
              <a:rPr b="1" lang="ja" sz="4034">
                <a:solidFill>
                  <a:schemeClr val="dk1"/>
                </a:solidFill>
                <a:highlight>
                  <a:srgbClr val="FF00FF"/>
                </a:highlight>
              </a:rPr>
              <a:t>これで</a:t>
            </a:r>
            <a:endParaRPr b="1" sz="4034">
              <a:solidFill>
                <a:schemeClr val="dk1"/>
              </a:solidFill>
              <a:highlight>
                <a:srgbClr val="FF00FF"/>
              </a:highlight>
            </a:endParaRPr>
          </a:p>
          <a:p>
            <a:pPr indent="0" lvl="0" marL="0" rtl="0" algn="ctr">
              <a:lnSpc>
                <a:spcPct val="95000"/>
              </a:lnSpc>
              <a:spcBef>
                <a:spcPts val="1200"/>
              </a:spcBef>
              <a:spcAft>
                <a:spcPts val="1200"/>
              </a:spcAft>
              <a:buSzPts val="852"/>
              <a:buNone/>
            </a:pPr>
            <a:r>
              <a:rPr b="1" lang="ja" sz="4034">
                <a:solidFill>
                  <a:schemeClr val="dk1"/>
                </a:solidFill>
                <a:highlight>
                  <a:srgbClr val="FF00FF"/>
                </a:highlight>
              </a:rPr>
              <a:t>どこここマップの発表を終わります</a:t>
            </a:r>
            <a:endParaRPr b="1" sz="4034">
              <a:solidFill>
                <a:schemeClr val="dk1"/>
              </a:solidFill>
              <a:highlight>
                <a:srgbClr val="FF00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72" name="Shape 72"/>
        <p:cNvGrpSpPr/>
        <p:nvPr/>
      </p:nvGrpSpPr>
      <p:grpSpPr>
        <a:xfrm>
          <a:off x="0" y="0"/>
          <a:ext cx="0" cy="0"/>
          <a:chOff x="0" y="0"/>
          <a:chExt cx="0" cy="0"/>
        </a:xfrm>
      </p:grpSpPr>
      <p:sp>
        <p:nvSpPr>
          <p:cNvPr id="73" name="Google Shape;73;p15"/>
          <p:cNvSpPr txBox="1"/>
          <p:nvPr/>
        </p:nvSpPr>
        <p:spPr>
          <a:xfrm>
            <a:off x="301750" y="562325"/>
            <a:ext cx="7900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3300">
                <a:solidFill>
                  <a:schemeClr val="dk1"/>
                </a:solidFill>
              </a:rPr>
              <a:t>　　　　　　しかし！！！</a:t>
            </a:r>
            <a:endParaRPr sz="3300">
              <a:solidFill>
                <a:schemeClr val="dk1"/>
              </a:solidFill>
            </a:endParaRPr>
          </a:p>
        </p:txBody>
      </p:sp>
      <p:sp>
        <p:nvSpPr>
          <p:cNvPr id="74" name="Google Shape;74;p15"/>
          <p:cNvSpPr txBox="1"/>
          <p:nvPr/>
        </p:nvSpPr>
        <p:spPr>
          <a:xfrm>
            <a:off x="603500" y="1645925"/>
            <a:ext cx="7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100">
                <a:solidFill>
                  <a:schemeClr val="dk1"/>
                </a:solidFill>
              </a:rPr>
              <a:t>私達が経済的に支援することは難しい・・・</a:t>
            </a:r>
            <a:endParaRPr sz="2100">
              <a:solidFill>
                <a:schemeClr val="dk1"/>
              </a:solidFill>
            </a:endParaRPr>
          </a:p>
        </p:txBody>
      </p:sp>
      <p:sp>
        <p:nvSpPr>
          <p:cNvPr id="75" name="Google Shape;75;p15"/>
          <p:cNvSpPr txBox="1"/>
          <p:nvPr/>
        </p:nvSpPr>
        <p:spPr>
          <a:xfrm>
            <a:off x="1243500" y="2294700"/>
            <a:ext cx="790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400">
                <a:solidFill>
                  <a:schemeClr val="dk1"/>
                </a:solidFill>
              </a:rPr>
              <a:t>時間的にゆとりを持つ子育てを支援しよう！！！！</a:t>
            </a:r>
            <a:endParaRPr sz="2400">
              <a:solidFill>
                <a:schemeClr val="dk1"/>
              </a:solidFill>
            </a:endParaRPr>
          </a:p>
        </p:txBody>
      </p:sp>
      <p:sp>
        <p:nvSpPr>
          <p:cNvPr id="76" name="Google Shape;76;p15"/>
          <p:cNvSpPr txBox="1"/>
          <p:nvPr/>
        </p:nvSpPr>
        <p:spPr>
          <a:xfrm>
            <a:off x="603500" y="3168425"/>
            <a:ext cx="7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100">
                <a:solidFill>
                  <a:schemeClr val="dk1"/>
                </a:solidFill>
              </a:rPr>
              <a:t>そこで考えたのが</a:t>
            </a:r>
            <a:endParaRPr sz="2100">
              <a:solidFill>
                <a:schemeClr val="dk1"/>
              </a:solidFill>
            </a:endParaRPr>
          </a:p>
        </p:txBody>
      </p:sp>
      <p:sp>
        <p:nvSpPr>
          <p:cNvPr id="77" name="Google Shape;77;p15"/>
          <p:cNvSpPr txBox="1"/>
          <p:nvPr/>
        </p:nvSpPr>
        <p:spPr>
          <a:xfrm>
            <a:off x="624050" y="3995950"/>
            <a:ext cx="7859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3800">
                <a:solidFill>
                  <a:srgbClr val="FF0000"/>
                </a:solidFill>
              </a:rPr>
              <a:t>どこここマップ</a:t>
            </a:r>
            <a:endParaRPr b="1" sz="3800">
              <a:solidFill>
                <a:srgbClr val="FF0000"/>
              </a:solidFill>
            </a:endParaRPr>
          </a:p>
        </p:txBody>
      </p:sp>
      <p:pic>
        <p:nvPicPr>
          <p:cNvPr id="78" name="Google Shape;78;p15"/>
          <p:cNvPicPr preferRelativeResize="0"/>
          <p:nvPr/>
        </p:nvPicPr>
        <p:blipFill>
          <a:blip r:embed="rId3">
            <a:alphaModFix/>
          </a:blip>
          <a:stretch>
            <a:fillRect/>
          </a:stretch>
        </p:blipFill>
        <p:spPr>
          <a:xfrm>
            <a:off x="1672374" y="3582737"/>
            <a:ext cx="1097201" cy="1595926"/>
          </a:xfrm>
          <a:prstGeom prst="rect">
            <a:avLst/>
          </a:prstGeom>
          <a:noFill/>
          <a:ln>
            <a:noFill/>
          </a:ln>
        </p:spPr>
      </p:pic>
      <p:pic>
        <p:nvPicPr>
          <p:cNvPr id="79" name="Google Shape;79;p15"/>
          <p:cNvPicPr preferRelativeResize="0"/>
          <p:nvPr/>
        </p:nvPicPr>
        <p:blipFill>
          <a:blip r:embed="rId4">
            <a:alphaModFix/>
          </a:blip>
          <a:stretch>
            <a:fillRect/>
          </a:stretch>
        </p:blipFill>
        <p:spPr>
          <a:xfrm>
            <a:off x="6769125" y="2848800"/>
            <a:ext cx="1266793" cy="2335100"/>
          </a:xfrm>
          <a:prstGeom prst="rect">
            <a:avLst/>
          </a:prstGeom>
          <a:noFill/>
          <a:ln>
            <a:noFill/>
          </a:ln>
        </p:spPr>
      </p:pic>
      <p:pic>
        <p:nvPicPr>
          <p:cNvPr id="80" name="Google Shape;80;p15"/>
          <p:cNvPicPr preferRelativeResize="0"/>
          <p:nvPr/>
        </p:nvPicPr>
        <p:blipFill>
          <a:blip r:embed="rId5">
            <a:alphaModFix/>
          </a:blip>
          <a:stretch>
            <a:fillRect/>
          </a:stretch>
        </p:blipFill>
        <p:spPr>
          <a:xfrm>
            <a:off x="6556640" y="0"/>
            <a:ext cx="2587360" cy="2335100"/>
          </a:xfrm>
          <a:prstGeom prst="rect">
            <a:avLst/>
          </a:prstGeom>
          <a:noFill/>
          <a:ln>
            <a:noFill/>
          </a:ln>
        </p:spPr>
      </p:pic>
      <p:pic>
        <p:nvPicPr>
          <p:cNvPr id="81" name="Google Shape;81;p15"/>
          <p:cNvPicPr preferRelativeResize="0"/>
          <p:nvPr/>
        </p:nvPicPr>
        <p:blipFill>
          <a:blip r:embed="rId6">
            <a:alphaModFix/>
          </a:blip>
          <a:stretch>
            <a:fillRect/>
          </a:stretch>
        </p:blipFill>
        <p:spPr>
          <a:xfrm>
            <a:off x="816625" y="31963"/>
            <a:ext cx="1860400" cy="1753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85" name="Shape 85"/>
        <p:cNvGrpSpPr/>
        <p:nvPr/>
      </p:nvGrpSpPr>
      <p:grpSpPr>
        <a:xfrm>
          <a:off x="0" y="0"/>
          <a:ext cx="0" cy="0"/>
          <a:chOff x="0" y="0"/>
          <a:chExt cx="0" cy="0"/>
        </a:xfrm>
      </p:grpSpPr>
      <p:pic>
        <p:nvPicPr>
          <p:cNvPr id="86" name="Google Shape;86;p16"/>
          <p:cNvPicPr preferRelativeResize="0"/>
          <p:nvPr/>
        </p:nvPicPr>
        <p:blipFill>
          <a:blip r:embed="rId3">
            <a:alphaModFix/>
          </a:blip>
          <a:stretch>
            <a:fillRect/>
          </a:stretch>
        </p:blipFill>
        <p:spPr>
          <a:xfrm>
            <a:off x="507500" y="562375"/>
            <a:ext cx="4711799" cy="4154425"/>
          </a:xfrm>
          <a:prstGeom prst="rect">
            <a:avLst/>
          </a:prstGeom>
          <a:noFill/>
          <a:ln>
            <a:noFill/>
          </a:ln>
        </p:spPr>
      </p:pic>
      <p:pic>
        <p:nvPicPr>
          <p:cNvPr id="87" name="Google Shape;87;p16"/>
          <p:cNvPicPr preferRelativeResize="0"/>
          <p:nvPr/>
        </p:nvPicPr>
        <p:blipFill>
          <a:blip r:embed="rId4">
            <a:alphaModFix/>
          </a:blip>
          <a:stretch>
            <a:fillRect/>
          </a:stretch>
        </p:blipFill>
        <p:spPr>
          <a:xfrm>
            <a:off x="5591149" y="914400"/>
            <a:ext cx="2914650" cy="3314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91" name="Shape 91"/>
        <p:cNvGrpSpPr/>
        <p:nvPr/>
      </p:nvGrpSpPr>
      <p:grpSpPr>
        <a:xfrm>
          <a:off x="0" y="0"/>
          <a:ext cx="0" cy="0"/>
          <a:chOff x="0" y="0"/>
          <a:chExt cx="0" cy="0"/>
        </a:xfrm>
      </p:grpSpPr>
      <p:sp>
        <p:nvSpPr>
          <p:cNvPr id="92" name="Google Shape;92;p17"/>
          <p:cNvSpPr txBox="1"/>
          <p:nvPr>
            <p:ph idx="1" type="body"/>
          </p:nvPr>
        </p:nvSpPr>
        <p:spPr>
          <a:xfrm>
            <a:off x="490000" y="1289650"/>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ja" sz="2100">
                <a:solidFill>
                  <a:schemeClr val="dk1"/>
                </a:solidFill>
              </a:rPr>
              <a:t>荒尾市の公園一覧を見て気付いたこと・感じたこと</a:t>
            </a:r>
            <a:endParaRPr sz="2100">
              <a:solidFill>
                <a:schemeClr val="dk1"/>
              </a:solidFill>
            </a:endParaRPr>
          </a:p>
          <a:p>
            <a:pPr indent="0" lvl="0" marL="0" rtl="0" algn="l">
              <a:spcBef>
                <a:spcPts val="1200"/>
              </a:spcBef>
              <a:spcAft>
                <a:spcPts val="0"/>
              </a:spcAft>
              <a:buNone/>
            </a:pPr>
            <a:r>
              <a:rPr lang="ja" sz="2300">
                <a:solidFill>
                  <a:schemeClr val="dk1"/>
                </a:solidFill>
              </a:rPr>
              <a:t>・写真が１枚➡複数枚ほしい</a:t>
            </a:r>
            <a:endParaRPr sz="2300">
              <a:solidFill>
                <a:schemeClr val="dk1"/>
              </a:solidFill>
            </a:endParaRPr>
          </a:p>
          <a:p>
            <a:pPr indent="0" lvl="0" marL="0" rtl="0" algn="l">
              <a:spcBef>
                <a:spcPts val="1200"/>
              </a:spcBef>
              <a:spcAft>
                <a:spcPts val="0"/>
              </a:spcAft>
              <a:buNone/>
            </a:pPr>
            <a:r>
              <a:rPr lang="ja" sz="2300">
                <a:solidFill>
                  <a:schemeClr val="dk1"/>
                </a:solidFill>
              </a:rPr>
              <a:t>・駐車場の有無➡何台まで</a:t>
            </a:r>
            <a:r>
              <a:rPr lang="ja" sz="2300">
                <a:solidFill>
                  <a:schemeClr val="dk1"/>
                </a:solidFill>
              </a:rPr>
              <a:t>停める</a:t>
            </a:r>
            <a:r>
              <a:rPr lang="ja" sz="2300">
                <a:solidFill>
                  <a:schemeClr val="dk1"/>
                </a:solidFill>
              </a:rPr>
              <a:t>ことができるのか</a:t>
            </a:r>
            <a:endParaRPr sz="2300">
              <a:solidFill>
                <a:schemeClr val="dk1"/>
              </a:solidFill>
            </a:endParaRPr>
          </a:p>
          <a:p>
            <a:pPr indent="0" lvl="0" marL="0" rtl="0" algn="l">
              <a:spcBef>
                <a:spcPts val="1200"/>
              </a:spcBef>
              <a:spcAft>
                <a:spcPts val="0"/>
              </a:spcAft>
              <a:buNone/>
            </a:pPr>
            <a:r>
              <a:rPr lang="ja" sz="2300">
                <a:solidFill>
                  <a:schemeClr val="dk1"/>
                </a:solidFill>
              </a:rPr>
              <a:t>・トイレの有無➡和式か洋式かがわからない</a:t>
            </a:r>
            <a:endParaRPr sz="2300">
              <a:solidFill>
                <a:schemeClr val="dk1"/>
              </a:solidFill>
            </a:endParaRPr>
          </a:p>
          <a:p>
            <a:pPr indent="0" lvl="0" marL="0" rtl="0" algn="l">
              <a:spcBef>
                <a:spcPts val="1200"/>
              </a:spcBef>
              <a:spcAft>
                <a:spcPts val="0"/>
              </a:spcAft>
              <a:buNone/>
            </a:pPr>
            <a:r>
              <a:rPr lang="ja" sz="2300">
                <a:solidFill>
                  <a:schemeClr val="dk1"/>
                </a:solidFill>
              </a:rPr>
              <a:t>・住所の記載➡分かり易い目印が欲しい</a:t>
            </a:r>
            <a:endParaRPr sz="2300">
              <a:solidFill>
                <a:schemeClr val="dk1"/>
              </a:solidFill>
            </a:endParaRPr>
          </a:p>
          <a:p>
            <a:pPr indent="0" lvl="0" marL="0" rtl="0" algn="l">
              <a:spcBef>
                <a:spcPts val="1200"/>
              </a:spcBef>
              <a:spcAft>
                <a:spcPts val="1200"/>
              </a:spcAft>
              <a:buNone/>
            </a:pPr>
            <a:r>
              <a:t/>
            </a:r>
            <a:endParaRPr sz="1900">
              <a:solidFill>
                <a:schemeClr val="dk1"/>
              </a:solidFill>
            </a:endParaRPr>
          </a:p>
        </p:txBody>
      </p:sp>
      <p:pic>
        <p:nvPicPr>
          <p:cNvPr id="93" name="Google Shape;93;p17"/>
          <p:cNvPicPr preferRelativeResize="0"/>
          <p:nvPr/>
        </p:nvPicPr>
        <p:blipFill>
          <a:blip r:embed="rId3">
            <a:alphaModFix/>
          </a:blip>
          <a:stretch>
            <a:fillRect/>
          </a:stretch>
        </p:blipFill>
        <p:spPr>
          <a:xfrm>
            <a:off x="4572000" y="0"/>
            <a:ext cx="4594850" cy="4594850"/>
          </a:xfrm>
          <a:prstGeom prst="rect">
            <a:avLst/>
          </a:prstGeom>
          <a:noFill/>
          <a:ln>
            <a:noFill/>
          </a:ln>
        </p:spPr>
      </p:pic>
      <p:pic>
        <p:nvPicPr>
          <p:cNvPr id="94" name="Google Shape;94;p17"/>
          <p:cNvPicPr preferRelativeResize="0"/>
          <p:nvPr/>
        </p:nvPicPr>
        <p:blipFill>
          <a:blip r:embed="rId4">
            <a:alphaModFix/>
          </a:blip>
          <a:stretch>
            <a:fillRect/>
          </a:stretch>
        </p:blipFill>
        <p:spPr>
          <a:xfrm>
            <a:off x="5939025" y="2840749"/>
            <a:ext cx="3314700" cy="222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98" name="Shape 98"/>
        <p:cNvGrpSpPr/>
        <p:nvPr/>
      </p:nvGrpSpPr>
      <p:grpSpPr>
        <a:xfrm>
          <a:off x="0" y="0"/>
          <a:ext cx="0" cy="0"/>
          <a:chOff x="0" y="0"/>
          <a:chExt cx="0" cy="0"/>
        </a:xfrm>
      </p:grpSpPr>
      <p:sp>
        <p:nvSpPr>
          <p:cNvPr id="99" name="Google Shape;99;p18"/>
          <p:cNvSpPr txBox="1"/>
          <p:nvPr/>
        </p:nvSpPr>
        <p:spPr>
          <a:xfrm>
            <a:off x="425200" y="384050"/>
            <a:ext cx="7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2100">
                <a:solidFill>
                  <a:schemeClr val="dk1"/>
                </a:solidFill>
              </a:rPr>
              <a:t>子育てアンケートの内容　</a:t>
            </a:r>
            <a:endParaRPr b="1" sz="2100">
              <a:solidFill>
                <a:schemeClr val="dk1"/>
              </a:solidFill>
            </a:endParaRPr>
          </a:p>
        </p:txBody>
      </p:sp>
      <p:sp>
        <p:nvSpPr>
          <p:cNvPr id="100" name="Google Shape;100;p18"/>
          <p:cNvSpPr txBox="1"/>
          <p:nvPr/>
        </p:nvSpPr>
        <p:spPr>
          <a:xfrm>
            <a:off x="425200" y="1247750"/>
            <a:ext cx="79005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200"/>
              <a:t>１，公園を良く利用しますか？</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ja" sz="2200"/>
              <a:t>２，荒尾市内の公園マップがあったら利用してみたいです　　　か？</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ja" sz="2200"/>
              <a:t>３，公園マップにどんな情報があったら嬉しいですか？</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ja" sz="2200"/>
              <a:t>４，公園の利用にあたって困ったことはありますか？</a:t>
            </a:r>
            <a:endParaRPr sz="2200"/>
          </a:p>
        </p:txBody>
      </p:sp>
      <p:pic>
        <p:nvPicPr>
          <p:cNvPr id="101" name="Google Shape;101;p18"/>
          <p:cNvPicPr preferRelativeResize="0"/>
          <p:nvPr/>
        </p:nvPicPr>
        <p:blipFill>
          <a:blip r:embed="rId3">
            <a:alphaModFix/>
          </a:blip>
          <a:stretch>
            <a:fillRect/>
          </a:stretch>
        </p:blipFill>
        <p:spPr>
          <a:xfrm>
            <a:off x="6244600" y="-127075"/>
            <a:ext cx="2282900" cy="2282900"/>
          </a:xfrm>
          <a:prstGeom prst="rect">
            <a:avLst/>
          </a:prstGeom>
          <a:noFill/>
          <a:ln>
            <a:noFill/>
          </a:ln>
        </p:spPr>
      </p:pic>
      <p:pic>
        <p:nvPicPr>
          <p:cNvPr id="102" name="Google Shape;102;p18"/>
          <p:cNvPicPr preferRelativeResize="0"/>
          <p:nvPr/>
        </p:nvPicPr>
        <p:blipFill>
          <a:blip r:embed="rId4">
            <a:alphaModFix/>
          </a:blip>
          <a:stretch>
            <a:fillRect/>
          </a:stretch>
        </p:blipFill>
        <p:spPr>
          <a:xfrm>
            <a:off x="7074400" y="3073900"/>
            <a:ext cx="2069600" cy="2069600"/>
          </a:xfrm>
          <a:prstGeom prst="rect">
            <a:avLst/>
          </a:prstGeom>
          <a:noFill/>
          <a:ln>
            <a:noFill/>
          </a:ln>
        </p:spPr>
      </p:pic>
      <p:pic>
        <p:nvPicPr>
          <p:cNvPr id="103" name="Google Shape;103;p18"/>
          <p:cNvPicPr preferRelativeResize="0"/>
          <p:nvPr/>
        </p:nvPicPr>
        <p:blipFill>
          <a:blip r:embed="rId5">
            <a:alphaModFix/>
          </a:blip>
          <a:stretch>
            <a:fillRect/>
          </a:stretch>
        </p:blipFill>
        <p:spPr>
          <a:xfrm>
            <a:off x="66750" y="3983600"/>
            <a:ext cx="1254575" cy="1213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7" name="Shape 107"/>
        <p:cNvGrpSpPr/>
        <p:nvPr/>
      </p:nvGrpSpPr>
      <p:grpSpPr>
        <a:xfrm>
          <a:off x="0" y="0"/>
          <a:ext cx="0" cy="0"/>
          <a:chOff x="0" y="0"/>
          <a:chExt cx="0" cy="0"/>
        </a:xfrm>
      </p:grpSpPr>
      <p:sp>
        <p:nvSpPr>
          <p:cNvPr id="108" name="Google Shape;108;p19"/>
          <p:cNvSpPr txBox="1"/>
          <p:nvPr/>
        </p:nvSpPr>
        <p:spPr>
          <a:xfrm>
            <a:off x="343675" y="225175"/>
            <a:ext cx="682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800">
                <a:solidFill>
                  <a:schemeClr val="dk1"/>
                </a:solidFill>
              </a:rPr>
              <a:t>アンケート結果</a:t>
            </a:r>
            <a:endParaRPr b="1" sz="1800">
              <a:solidFill>
                <a:schemeClr val="dk1"/>
              </a:solidFill>
            </a:endParaRPr>
          </a:p>
        </p:txBody>
      </p:sp>
      <p:pic>
        <p:nvPicPr>
          <p:cNvPr id="109" name="Google Shape;109;p19"/>
          <p:cNvPicPr preferRelativeResize="0"/>
          <p:nvPr/>
        </p:nvPicPr>
        <p:blipFill>
          <a:blip r:embed="rId3">
            <a:alphaModFix/>
          </a:blip>
          <a:stretch>
            <a:fillRect/>
          </a:stretch>
        </p:blipFill>
        <p:spPr>
          <a:xfrm>
            <a:off x="7054600" y="3074975"/>
            <a:ext cx="2089400" cy="2068525"/>
          </a:xfrm>
          <a:prstGeom prst="rect">
            <a:avLst/>
          </a:prstGeom>
          <a:noFill/>
          <a:ln>
            <a:noFill/>
          </a:ln>
        </p:spPr>
      </p:pic>
      <p:sp>
        <p:nvSpPr>
          <p:cNvPr id="110" name="Google Shape;110;p19"/>
          <p:cNvSpPr txBox="1"/>
          <p:nvPr/>
        </p:nvSpPr>
        <p:spPr>
          <a:xfrm>
            <a:off x="2839200" y="2131525"/>
            <a:ext cx="495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endParaRPr>
          </a:p>
        </p:txBody>
      </p:sp>
      <p:sp>
        <p:nvSpPr>
          <p:cNvPr id="111" name="Google Shape;111;p19"/>
          <p:cNvSpPr txBox="1"/>
          <p:nvPr/>
        </p:nvSpPr>
        <p:spPr>
          <a:xfrm>
            <a:off x="3449650" y="3387825"/>
            <a:ext cx="341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endParaRPr>
          </a:p>
        </p:txBody>
      </p:sp>
      <p:sp>
        <p:nvSpPr>
          <p:cNvPr id="112" name="Google Shape;112;p19"/>
          <p:cNvSpPr txBox="1"/>
          <p:nvPr/>
        </p:nvSpPr>
        <p:spPr>
          <a:xfrm>
            <a:off x="2304300" y="589800"/>
            <a:ext cx="687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13" name="Google Shape;113;p19"/>
          <p:cNvSpPr txBox="1"/>
          <p:nvPr/>
        </p:nvSpPr>
        <p:spPr>
          <a:xfrm>
            <a:off x="178300" y="1111000"/>
            <a:ext cx="7900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300">
                <a:solidFill>
                  <a:schemeClr val="dk1"/>
                </a:solidFill>
              </a:rPr>
              <a:t>・公園を良く利用する、また、どここまっぷを利用したい</a:t>
            </a:r>
            <a:endParaRPr sz="2300">
              <a:solidFill>
                <a:schemeClr val="dk1"/>
              </a:solidFill>
            </a:endParaRPr>
          </a:p>
        </p:txBody>
      </p:sp>
      <p:pic>
        <p:nvPicPr>
          <p:cNvPr id="114" name="Google Shape;114;p19" title="グラフ"/>
          <p:cNvPicPr preferRelativeResize="0"/>
          <p:nvPr/>
        </p:nvPicPr>
        <p:blipFill>
          <a:blip r:embed="rId4">
            <a:alphaModFix/>
          </a:blip>
          <a:stretch>
            <a:fillRect/>
          </a:stretch>
        </p:blipFill>
        <p:spPr>
          <a:xfrm>
            <a:off x="1761750" y="1649807"/>
            <a:ext cx="5292849" cy="3272751"/>
          </a:xfrm>
          <a:prstGeom prst="rect">
            <a:avLst/>
          </a:prstGeom>
          <a:noFill/>
          <a:ln>
            <a:noFill/>
          </a:ln>
        </p:spPr>
      </p:pic>
      <p:pic>
        <p:nvPicPr>
          <p:cNvPr id="115" name="Google Shape;115;p19"/>
          <p:cNvPicPr preferRelativeResize="0"/>
          <p:nvPr/>
        </p:nvPicPr>
        <p:blipFill>
          <a:blip r:embed="rId5">
            <a:alphaModFix/>
          </a:blip>
          <a:stretch>
            <a:fillRect/>
          </a:stretch>
        </p:blipFill>
        <p:spPr>
          <a:xfrm>
            <a:off x="-147325" y="2190975"/>
            <a:ext cx="3100050" cy="310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1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19" name="Shape 119"/>
        <p:cNvGrpSpPr/>
        <p:nvPr/>
      </p:nvGrpSpPr>
      <p:grpSpPr>
        <a:xfrm>
          <a:off x="0" y="0"/>
          <a:ext cx="0" cy="0"/>
          <a:chOff x="0" y="0"/>
          <a:chExt cx="0" cy="0"/>
        </a:xfrm>
      </p:grpSpPr>
      <p:sp>
        <p:nvSpPr>
          <p:cNvPr id="120" name="Google Shape;120;p20"/>
          <p:cNvSpPr txBox="1"/>
          <p:nvPr/>
        </p:nvSpPr>
        <p:spPr>
          <a:xfrm>
            <a:off x="301750" y="178300"/>
            <a:ext cx="790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800">
                <a:solidFill>
                  <a:schemeClr val="dk1"/>
                </a:solidFill>
              </a:rPr>
              <a:t>アンケート結果</a:t>
            </a:r>
            <a:endParaRPr b="1" sz="1800">
              <a:solidFill>
                <a:schemeClr val="dk1"/>
              </a:solidFill>
            </a:endParaRPr>
          </a:p>
        </p:txBody>
      </p:sp>
      <p:sp>
        <p:nvSpPr>
          <p:cNvPr id="121" name="Google Shape;121;p20"/>
          <p:cNvSpPr txBox="1"/>
          <p:nvPr/>
        </p:nvSpPr>
        <p:spPr>
          <a:xfrm>
            <a:off x="924575" y="1308913"/>
            <a:ext cx="7763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2200">
                <a:solidFill>
                  <a:schemeClr val="dk1"/>
                </a:solidFill>
              </a:rPr>
              <a:t>３，</a:t>
            </a:r>
            <a:r>
              <a:rPr lang="ja" sz="2200">
                <a:solidFill>
                  <a:schemeClr val="dk1"/>
                </a:solidFill>
              </a:rPr>
              <a:t>公園マップにどんな情報があったら嬉しいですか？</a:t>
            </a:r>
            <a:endParaRPr/>
          </a:p>
        </p:txBody>
      </p:sp>
      <p:sp>
        <p:nvSpPr>
          <p:cNvPr id="122" name="Google Shape;122;p20"/>
          <p:cNvSpPr txBox="1"/>
          <p:nvPr/>
        </p:nvSpPr>
        <p:spPr>
          <a:xfrm>
            <a:off x="924575" y="2087325"/>
            <a:ext cx="7900500" cy="27705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ja" sz="2100">
                <a:solidFill>
                  <a:schemeClr val="dk1"/>
                </a:solidFill>
              </a:rPr>
              <a:t>・どんな遊具があるか</a:t>
            </a:r>
            <a:endParaRPr sz="2100">
              <a:solidFill>
                <a:schemeClr val="dk1"/>
              </a:solidFill>
            </a:endParaRPr>
          </a:p>
          <a:p>
            <a:pPr indent="0" lvl="0" marL="0" rtl="0" algn="l">
              <a:spcBef>
                <a:spcPts val="0"/>
              </a:spcBef>
              <a:spcAft>
                <a:spcPts val="0"/>
              </a:spcAft>
              <a:buNone/>
            </a:pPr>
            <a:r>
              <a:rPr lang="ja" sz="2100">
                <a:solidFill>
                  <a:schemeClr val="dk1"/>
                </a:solidFill>
              </a:rPr>
              <a:t>・テーブル・ベンチ・椅子の場所と個数</a:t>
            </a:r>
            <a:endParaRPr sz="2100">
              <a:solidFill>
                <a:schemeClr val="dk1"/>
              </a:solidFill>
            </a:endParaRPr>
          </a:p>
          <a:p>
            <a:pPr indent="0" lvl="0" marL="0" rtl="0" algn="l">
              <a:spcBef>
                <a:spcPts val="0"/>
              </a:spcBef>
              <a:spcAft>
                <a:spcPts val="0"/>
              </a:spcAft>
              <a:buNone/>
            </a:pPr>
            <a:r>
              <a:rPr lang="ja" sz="2100">
                <a:solidFill>
                  <a:schemeClr val="dk1"/>
                </a:solidFill>
              </a:rPr>
              <a:t>・遊具の数、遊べる年齢</a:t>
            </a:r>
            <a:endParaRPr sz="2100">
              <a:solidFill>
                <a:schemeClr val="dk1"/>
              </a:solidFill>
            </a:endParaRPr>
          </a:p>
          <a:p>
            <a:pPr indent="0" lvl="0" marL="0" rtl="0" algn="l">
              <a:spcBef>
                <a:spcPts val="0"/>
              </a:spcBef>
              <a:spcAft>
                <a:spcPts val="0"/>
              </a:spcAft>
              <a:buNone/>
            </a:pPr>
            <a:r>
              <a:rPr lang="ja" sz="2100">
                <a:solidFill>
                  <a:schemeClr val="dk1"/>
                </a:solidFill>
              </a:rPr>
              <a:t>・車道に面しているか</a:t>
            </a:r>
            <a:endParaRPr sz="2100">
              <a:solidFill>
                <a:schemeClr val="dk1"/>
              </a:solidFill>
            </a:endParaRPr>
          </a:p>
          <a:p>
            <a:pPr indent="0" lvl="0" marL="0" rtl="0" algn="l">
              <a:spcBef>
                <a:spcPts val="0"/>
              </a:spcBef>
              <a:spcAft>
                <a:spcPts val="0"/>
              </a:spcAft>
              <a:buNone/>
            </a:pPr>
            <a:r>
              <a:rPr lang="ja" sz="2100">
                <a:solidFill>
                  <a:schemeClr val="dk1"/>
                </a:solidFill>
              </a:rPr>
              <a:t>・日よけ、雨除けがあるか</a:t>
            </a:r>
            <a:endParaRPr sz="2100">
              <a:solidFill>
                <a:schemeClr val="dk1"/>
              </a:solidFill>
            </a:endParaRPr>
          </a:p>
          <a:p>
            <a:pPr indent="0" lvl="0" marL="0" rtl="0" algn="l">
              <a:spcBef>
                <a:spcPts val="0"/>
              </a:spcBef>
              <a:spcAft>
                <a:spcPts val="0"/>
              </a:spcAft>
              <a:buNone/>
            </a:pPr>
            <a:r>
              <a:rPr lang="ja" sz="2100">
                <a:solidFill>
                  <a:schemeClr val="dk1"/>
                </a:solidFill>
              </a:rPr>
              <a:t>・駐車場があるか、何台とまるか</a:t>
            </a:r>
            <a:endParaRPr sz="2100">
              <a:solidFill>
                <a:schemeClr val="dk1"/>
              </a:solidFill>
            </a:endParaRPr>
          </a:p>
          <a:p>
            <a:pPr indent="0" lvl="0" marL="0" rtl="0" algn="l">
              <a:spcBef>
                <a:spcPts val="0"/>
              </a:spcBef>
              <a:spcAft>
                <a:spcPts val="0"/>
              </a:spcAft>
              <a:buNone/>
            </a:pPr>
            <a:r>
              <a:rPr lang="ja" sz="2100">
                <a:solidFill>
                  <a:schemeClr val="dk1"/>
                </a:solidFill>
              </a:rPr>
              <a:t>・手洗い場の有無</a:t>
            </a:r>
            <a:endParaRPr sz="2100">
              <a:solidFill>
                <a:schemeClr val="dk1"/>
              </a:solidFill>
            </a:endParaRPr>
          </a:p>
          <a:p>
            <a:pPr indent="0" lvl="0" marL="0" rtl="0" algn="l">
              <a:spcBef>
                <a:spcPts val="0"/>
              </a:spcBef>
              <a:spcAft>
                <a:spcPts val="0"/>
              </a:spcAft>
              <a:buNone/>
            </a:pPr>
            <a:r>
              <a:rPr lang="ja" sz="2100">
                <a:solidFill>
                  <a:schemeClr val="dk1"/>
                </a:solidFill>
              </a:rPr>
              <a:t>・ボールが使えるか</a:t>
            </a:r>
            <a:endParaRPr sz="2100">
              <a:solidFill>
                <a:schemeClr val="dk1"/>
              </a:solidFill>
            </a:endParaRPr>
          </a:p>
        </p:txBody>
      </p:sp>
      <p:pic>
        <p:nvPicPr>
          <p:cNvPr id="123" name="Google Shape;123;p20"/>
          <p:cNvPicPr preferRelativeResize="0"/>
          <p:nvPr/>
        </p:nvPicPr>
        <p:blipFill>
          <a:blip r:embed="rId3">
            <a:alphaModFix/>
          </a:blip>
          <a:stretch>
            <a:fillRect/>
          </a:stretch>
        </p:blipFill>
        <p:spPr>
          <a:xfrm>
            <a:off x="5916526" y="2087325"/>
            <a:ext cx="3227476" cy="3195199"/>
          </a:xfrm>
          <a:prstGeom prst="rect">
            <a:avLst/>
          </a:prstGeom>
          <a:noFill/>
          <a:ln>
            <a:noFill/>
          </a:ln>
        </p:spPr>
      </p:pic>
      <p:pic>
        <p:nvPicPr>
          <p:cNvPr id="124" name="Google Shape;124;p20"/>
          <p:cNvPicPr preferRelativeResize="0"/>
          <p:nvPr/>
        </p:nvPicPr>
        <p:blipFill>
          <a:blip r:embed="rId4">
            <a:alphaModFix/>
          </a:blip>
          <a:stretch>
            <a:fillRect/>
          </a:stretch>
        </p:blipFill>
        <p:spPr>
          <a:xfrm>
            <a:off x="5761950" y="3386075"/>
            <a:ext cx="834400" cy="83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28" name="Shape 128"/>
        <p:cNvGrpSpPr/>
        <p:nvPr/>
      </p:nvGrpSpPr>
      <p:grpSpPr>
        <a:xfrm>
          <a:off x="0" y="0"/>
          <a:ext cx="0" cy="0"/>
          <a:chOff x="0" y="0"/>
          <a:chExt cx="0" cy="0"/>
        </a:xfrm>
      </p:grpSpPr>
      <p:sp>
        <p:nvSpPr>
          <p:cNvPr id="129" name="Google Shape;129;p21"/>
          <p:cNvSpPr txBox="1"/>
          <p:nvPr/>
        </p:nvSpPr>
        <p:spPr>
          <a:xfrm>
            <a:off x="397775" y="192025"/>
            <a:ext cx="790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1800">
                <a:solidFill>
                  <a:schemeClr val="dk1"/>
                </a:solidFill>
              </a:rPr>
              <a:t>アンケート結果</a:t>
            </a:r>
            <a:endParaRPr b="1" sz="1800">
              <a:solidFill>
                <a:schemeClr val="dk1"/>
              </a:solidFill>
            </a:endParaRPr>
          </a:p>
        </p:txBody>
      </p:sp>
      <p:sp>
        <p:nvSpPr>
          <p:cNvPr id="130" name="Google Shape;130;p21"/>
          <p:cNvSpPr txBox="1"/>
          <p:nvPr/>
        </p:nvSpPr>
        <p:spPr>
          <a:xfrm>
            <a:off x="534925" y="1193300"/>
            <a:ext cx="7900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ja" sz="2200">
                <a:solidFill>
                  <a:schemeClr val="dk1"/>
                </a:solidFill>
              </a:rPr>
              <a:t>４，</a:t>
            </a:r>
            <a:r>
              <a:rPr lang="ja" sz="2200">
                <a:solidFill>
                  <a:schemeClr val="dk1"/>
                </a:solidFill>
              </a:rPr>
              <a:t>公園の利用にあたって困ったことはありますか？</a:t>
            </a:r>
            <a:endParaRPr sz="1800">
              <a:solidFill>
                <a:schemeClr val="dk2"/>
              </a:solidFill>
            </a:endParaRPr>
          </a:p>
        </p:txBody>
      </p:sp>
      <p:sp>
        <p:nvSpPr>
          <p:cNvPr id="131" name="Google Shape;131;p21"/>
          <p:cNvSpPr txBox="1"/>
          <p:nvPr/>
        </p:nvSpPr>
        <p:spPr>
          <a:xfrm>
            <a:off x="726950" y="1892825"/>
            <a:ext cx="7900500" cy="2955300"/>
          </a:xfrm>
          <a:prstGeom prst="rect">
            <a:avLst/>
          </a:prstGeom>
          <a:noFill/>
          <a:ln cap="flat" cmpd="sng" w="2857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ja" sz="1800">
                <a:solidFill>
                  <a:schemeClr val="dk1"/>
                </a:solidFill>
              </a:rPr>
              <a:t>・トイレが汚い　　　　　　　　　　　　・遊具が濡れていた</a:t>
            </a:r>
            <a:endParaRPr sz="1800">
              <a:solidFill>
                <a:schemeClr val="dk1"/>
              </a:solidFill>
            </a:endParaRPr>
          </a:p>
          <a:p>
            <a:pPr indent="0" lvl="0" marL="0" rtl="0" algn="l">
              <a:spcBef>
                <a:spcPts val="0"/>
              </a:spcBef>
              <a:spcAft>
                <a:spcPts val="0"/>
              </a:spcAft>
              <a:buNone/>
            </a:pPr>
            <a:r>
              <a:rPr lang="ja" sz="1800">
                <a:solidFill>
                  <a:schemeClr val="dk1"/>
                </a:solidFill>
              </a:rPr>
              <a:t>・ペットをリード無しで散歩していた　　・駐車場がない、埋まっている</a:t>
            </a:r>
            <a:endParaRPr sz="1800">
              <a:solidFill>
                <a:schemeClr val="dk1"/>
              </a:solidFill>
            </a:endParaRPr>
          </a:p>
          <a:p>
            <a:pPr indent="0" lvl="0" marL="0" rtl="0" algn="l">
              <a:spcBef>
                <a:spcPts val="0"/>
              </a:spcBef>
              <a:spcAft>
                <a:spcPts val="0"/>
              </a:spcAft>
              <a:buNone/>
            </a:pPr>
            <a:r>
              <a:rPr lang="ja" sz="1800">
                <a:solidFill>
                  <a:schemeClr val="dk1"/>
                </a:solidFill>
              </a:rPr>
              <a:t>・ボールが使用できなかった　　　　　　・角度によってトイレの中が</a:t>
            </a:r>
            <a:endParaRPr sz="1800">
              <a:solidFill>
                <a:schemeClr val="dk1"/>
              </a:solidFill>
            </a:endParaRPr>
          </a:p>
          <a:p>
            <a:pPr indent="0" lvl="0" marL="0" rtl="0" algn="l">
              <a:spcBef>
                <a:spcPts val="0"/>
              </a:spcBef>
              <a:spcAft>
                <a:spcPts val="0"/>
              </a:spcAft>
              <a:buNone/>
            </a:pPr>
            <a:r>
              <a:rPr lang="ja" sz="1800">
                <a:solidFill>
                  <a:schemeClr val="dk1"/>
                </a:solidFill>
              </a:rPr>
              <a:t>・ゴミ箱が満杯だった　　　　　　　　　　見える（防犯的）</a:t>
            </a:r>
            <a:endParaRPr sz="1800">
              <a:solidFill>
                <a:schemeClr val="dk1"/>
              </a:solidFill>
            </a:endParaRPr>
          </a:p>
          <a:p>
            <a:pPr indent="0" lvl="0" marL="0" rtl="0" algn="l">
              <a:spcBef>
                <a:spcPts val="0"/>
              </a:spcBef>
              <a:spcAft>
                <a:spcPts val="0"/>
              </a:spcAft>
              <a:buNone/>
            </a:pPr>
            <a:r>
              <a:rPr lang="ja" sz="1800">
                <a:solidFill>
                  <a:schemeClr val="dk1"/>
                </a:solidFill>
              </a:rPr>
              <a:t>・ブランコが独占されていた</a:t>
            </a:r>
            <a:endParaRPr sz="1800">
              <a:solidFill>
                <a:schemeClr val="dk1"/>
              </a:solidFill>
            </a:endParaRPr>
          </a:p>
          <a:p>
            <a:pPr indent="0" lvl="0" marL="0" rtl="0" algn="l">
              <a:spcBef>
                <a:spcPts val="0"/>
              </a:spcBef>
              <a:spcAft>
                <a:spcPts val="0"/>
              </a:spcAft>
              <a:buNone/>
            </a:pPr>
            <a:r>
              <a:rPr lang="ja" sz="1800">
                <a:solidFill>
                  <a:schemeClr val="dk1"/>
                </a:solidFill>
              </a:rPr>
              <a:t>・トイレが和式だった</a:t>
            </a:r>
            <a:endParaRPr sz="1800">
              <a:solidFill>
                <a:schemeClr val="dk1"/>
              </a:solidFill>
            </a:endParaRPr>
          </a:p>
          <a:p>
            <a:pPr indent="0" lvl="0" marL="0" rtl="0" algn="l">
              <a:spcBef>
                <a:spcPts val="0"/>
              </a:spcBef>
              <a:spcAft>
                <a:spcPts val="0"/>
              </a:spcAft>
              <a:buNone/>
            </a:pPr>
            <a:r>
              <a:rPr lang="ja" sz="1800">
                <a:solidFill>
                  <a:schemeClr val="dk1"/>
                </a:solidFill>
              </a:rPr>
              <a:t>・授乳スペース、おむつを</a:t>
            </a:r>
            <a:r>
              <a:rPr lang="ja" sz="1800">
                <a:solidFill>
                  <a:schemeClr val="dk1"/>
                </a:solidFill>
              </a:rPr>
              <a:t>替える</a:t>
            </a:r>
            <a:r>
              <a:rPr lang="ja" sz="1800">
                <a:solidFill>
                  <a:schemeClr val="dk1"/>
                </a:solidFill>
              </a:rPr>
              <a:t>場所がない</a:t>
            </a:r>
            <a:endParaRPr sz="1800">
              <a:solidFill>
                <a:schemeClr val="dk1"/>
              </a:solidFill>
            </a:endParaRPr>
          </a:p>
          <a:p>
            <a:pPr indent="0" lvl="0" marL="0" rtl="0" algn="l">
              <a:spcBef>
                <a:spcPts val="0"/>
              </a:spcBef>
              <a:spcAft>
                <a:spcPts val="0"/>
              </a:spcAft>
              <a:buNone/>
            </a:pPr>
            <a:r>
              <a:rPr lang="ja" sz="1800">
                <a:solidFill>
                  <a:schemeClr val="dk1"/>
                </a:solidFill>
              </a:rPr>
              <a:t>・車道に近い</a:t>
            </a:r>
            <a:endParaRPr sz="1800">
              <a:solidFill>
                <a:schemeClr val="dk1"/>
              </a:solidFill>
            </a:endParaRPr>
          </a:p>
          <a:p>
            <a:pPr indent="0" lvl="0" marL="0" rtl="0" algn="l">
              <a:spcBef>
                <a:spcPts val="0"/>
              </a:spcBef>
              <a:spcAft>
                <a:spcPts val="0"/>
              </a:spcAft>
              <a:buNone/>
            </a:pPr>
            <a:r>
              <a:rPr lang="ja" sz="1800">
                <a:solidFill>
                  <a:schemeClr val="dk1"/>
                </a:solidFill>
              </a:rPr>
              <a:t>・ポイ捨て（タバコ、ペットボトルなど）</a:t>
            </a:r>
            <a:endParaRPr sz="1800">
              <a:solidFill>
                <a:schemeClr val="dk1"/>
              </a:solidFill>
            </a:endParaRPr>
          </a:p>
          <a:p>
            <a:pPr indent="0" lvl="0" marL="0" rtl="0" algn="l">
              <a:spcBef>
                <a:spcPts val="0"/>
              </a:spcBef>
              <a:spcAft>
                <a:spcPts val="0"/>
              </a:spcAft>
              <a:buNone/>
            </a:pPr>
            <a:r>
              <a:rPr lang="ja" sz="1800">
                <a:solidFill>
                  <a:schemeClr val="dk1"/>
                </a:solidFill>
              </a:rPr>
              <a:t>・草が刈られていない</a:t>
            </a:r>
            <a:endParaRPr sz="1800">
              <a:solidFill>
                <a:schemeClr val="dk1"/>
              </a:solidFill>
            </a:endParaRPr>
          </a:p>
        </p:txBody>
      </p:sp>
      <p:pic>
        <p:nvPicPr>
          <p:cNvPr id="132" name="Google Shape;132;p21"/>
          <p:cNvPicPr preferRelativeResize="0"/>
          <p:nvPr/>
        </p:nvPicPr>
        <p:blipFill>
          <a:blip r:embed="rId3">
            <a:alphaModFix/>
          </a:blip>
          <a:stretch>
            <a:fillRect/>
          </a:stretch>
        </p:blipFill>
        <p:spPr>
          <a:xfrm>
            <a:off x="6474900" y="2935450"/>
            <a:ext cx="2669100" cy="2428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