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3" r:id="rId2"/>
    <p:sldId id="266" r:id="rId3"/>
    <p:sldId id="264" r:id="rId4"/>
    <p:sldId id="268" r:id="rId5"/>
    <p:sldId id="267" r:id="rId6"/>
  </p:sldIdLst>
  <p:sldSz cx="6858000" cy="9144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16" y="-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AC2BD0-DAE2-41EE-AFAD-E7523F756FBF}" type="datetimeFigureOut">
              <a:rPr kumimoji="1" lang="ja-JP" altLang="en-US" smtClean="0"/>
              <a:t>2017/6/15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06600" y="746125"/>
            <a:ext cx="27940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9ECEDF-FF88-46AF-8092-14D9C2334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536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ECEDF-FF88-46AF-8092-14D9C23340A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557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ECEDF-FF88-46AF-8092-14D9C23340A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557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564-D4E8-4AF7-9A6D-D4A19DAFC1A5}" type="datetimeFigureOut">
              <a:rPr kumimoji="1" lang="ja-JP" altLang="en-US" smtClean="0"/>
              <a:t>2017/6/15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DF0A-B9FB-4A38-AC01-0EAFAE26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2146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564-D4E8-4AF7-9A6D-D4A19DAFC1A5}" type="datetimeFigureOut">
              <a:rPr kumimoji="1" lang="ja-JP" altLang="en-US" smtClean="0"/>
              <a:t>2017/6/15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DF0A-B9FB-4A38-AC01-0EAFAE26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5075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564-D4E8-4AF7-9A6D-D4A19DAFC1A5}" type="datetimeFigureOut">
              <a:rPr kumimoji="1" lang="ja-JP" altLang="en-US" smtClean="0"/>
              <a:t>2017/6/15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DF0A-B9FB-4A38-AC01-0EAFAE26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99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564-D4E8-4AF7-9A6D-D4A19DAFC1A5}" type="datetimeFigureOut">
              <a:rPr kumimoji="1" lang="ja-JP" altLang="en-US" smtClean="0"/>
              <a:t>2017/6/15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DF0A-B9FB-4A38-AC01-0EAFAE26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128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564-D4E8-4AF7-9A6D-D4A19DAFC1A5}" type="datetimeFigureOut">
              <a:rPr kumimoji="1" lang="ja-JP" altLang="en-US" smtClean="0"/>
              <a:t>2017/6/15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DF0A-B9FB-4A38-AC01-0EAFAE26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124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564-D4E8-4AF7-9A6D-D4A19DAFC1A5}" type="datetimeFigureOut">
              <a:rPr kumimoji="1" lang="ja-JP" altLang="en-US" smtClean="0"/>
              <a:t>2017/6/15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DF0A-B9FB-4A38-AC01-0EAFAE26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628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564-D4E8-4AF7-9A6D-D4A19DAFC1A5}" type="datetimeFigureOut">
              <a:rPr kumimoji="1" lang="ja-JP" altLang="en-US" smtClean="0"/>
              <a:t>2017/6/15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DF0A-B9FB-4A38-AC01-0EAFAE26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115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564-D4E8-4AF7-9A6D-D4A19DAFC1A5}" type="datetimeFigureOut">
              <a:rPr kumimoji="1" lang="ja-JP" altLang="en-US" smtClean="0"/>
              <a:t>2017/6/15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DF0A-B9FB-4A38-AC01-0EAFAE26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0399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564-D4E8-4AF7-9A6D-D4A19DAFC1A5}" type="datetimeFigureOut">
              <a:rPr kumimoji="1" lang="ja-JP" altLang="en-US" smtClean="0"/>
              <a:t>2017/6/15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DF0A-B9FB-4A38-AC01-0EAFAE26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156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564-D4E8-4AF7-9A6D-D4A19DAFC1A5}" type="datetimeFigureOut">
              <a:rPr kumimoji="1" lang="ja-JP" altLang="en-US" smtClean="0"/>
              <a:t>2017/6/15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DF0A-B9FB-4A38-AC01-0EAFAE26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832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E564-D4E8-4AF7-9A6D-D4A19DAFC1A5}" type="datetimeFigureOut">
              <a:rPr kumimoji="1" lang="ja-JP" altLang="en-US" smtClean="0"/>
              <a:t>2017/6/15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DF0A-B9FB-4A38-AC01-0EAFAE26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477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1E564-D4E8-4AF7-9A6D-D4A19DAFC1A5}" type="datetimeFigureOut">
              <a:rPr kumimoji="1" lang="ja-JP" altLang="en-US" smtClean="0"/>
              <a:t>2017/6/15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EDF0A-B9FB-4A38-AC01-0EAFAE26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807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1124744" y="827584"/>
            <a:ext cx="4637563" cy="1440160"/>
            <a:chOff x="1124744" y="827584"/>
            <a:chExt cx="4637563" cy="1440160"/>
          </a:xfrm>
        </p:grpSpPr>
        <p:sp>
          <p:nvSpPr>
            <p:cNvPr id="3" name="角丸四角形 2"/>
            <p:cNvSpPr/>
            <p:nvPr/>
          </p:nvSpPr>
          <p:spPr>
            <a:xfrm>
              <a:off x="1124744" y="827584"/>
              <a:ext cx="4637563" cy="1440160"/>
            </a:xfrm>
            <a:prstGeom prst="round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2" name="テキスト ボックス 1"/>
            <p:cNvSpPr txBox="1"/>
            <p:nvPr/>
          </p:nvSpPr>
          <p:spPr>
            <a:xfrm>
              <a:off x="1273700" y="923399"/>
              <a:ext cx="433965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3600" dirty="0" smtClean="0">
                  <a:solidFill>
                    <a:schemeClr val="bg1"/>
                  </a:solidFill>
                  <a:latin typeface="HG創英角ﾎﾟｯﾌﾟ体" panose="040B0A09000000000000" pitchFamily="49" charset="-128"/>
                  <a:ea typeface="HG創英角ﾎﾟｯﾌﾟ体" panose="040B0A09000000000000" pitchFamily="49" charset="-128"/>
                </a:rPr>
                <a:t>避難所開設初期対応</a:t>
              </a:r>
              <a:endParaRPr kumimoji="1" lang="en-US" altLang="ja-JP" sz="3600" dirty="0" smtClean="0">
                <a:solidFill>
                  <a:schemeClr val="bg1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endParaRPr>
            </a:p>
            <a:p>
              <a:pPr algn="ctr"/>
              <a:r>
                <a:rPr lang="ja-JP" altLang="en-US" sz="3600" dirty="0" smtClean="0">
                  <a:solidFill>
                    <a:schemeClr val="bg1"/>
                  </a:solidFill>
                  <a:latin typeface="HG創英角ﾎﾟｯﾌﾟ体" panose="040B0A09000000000000" pitchFamily="49" charset="-128"/>
                  <a:ea typeface="HG創英角ﾎﾟｯﾌﾟ体" panose="040B0A09000000000000" pitchFamily="49" charset="-128"/>
                </a:rPr>
                <a:t>ハンドブック（例）</a:t>
              </a:r>
              <a:endParaRPr kumimoji="1" lang="en-US" altLang="ja-JP" sz="3600" dirty="0" smtClean="0">
                <a:solidFill>
                  <a:schemeClr val="bg1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endParaRPr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2387300" y="7701443"/>
            <a:ext cx="41857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400" dirty="0" smtClean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球磨・人吉地区研究グループ</a:t>
            </a:r>
            <a:endParaRPr lang="en-US" altLang="ja-JP" sz="2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r"/>
            <a:r>
              <a:rPr lang="ja-JP" altLang="en-US" sz="2400" dirty="0" smtClean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平成</a:t>
            </a:r>
            <a:r>
              <a:rPr lang="en-US" altLang="ja-JP" sz="2400" dirty="0" smtClean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28</a:t>
            </a:r>
            <a:r>
              <a:rPr lang="ja-JP" altLang="en-US" sz="2400" dirty="0" smtClean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年</a:t>
            </a:r>
            <a:r>
              <a:rPr lang="en-US" altLang="ja-JP" sz="2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10</a:t>
            </a:r>
            <a:r>
              <a:rPr lang="ja-JP" altLang="en-US" sz="2400" dirty="0" smtClean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月作成</a:t>
            </a:r>
            <a:endParaRPr kumimoji="1" lang="en-US" altLang="ja-JP" sz="2400" dirty="0" smtClean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81613" y="4139952"/>
            <a:ext cx="5211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800" u="sng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学</a:t>
            </a:r>
            <a:r>
              <a:rPr lang="ja-JP" altLang="en-US" sz="2800" u="sng" dirty="0" smtClean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校名　熊本県立人吉高等学校</a:t>
            </a:r>
            <a:endParaRPr lang="en-US" altLang="ja-JP" sz="2800" u="sng" dirty="0" smtClean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38809" y="251520"/>
            <a:ext cx="4009431" cy="338554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none" rtlCol="0" anchor="ctr" anchorCtr="0">
            <a:spAutoFit/>
          </a:bodyPr>
          <a:lstStyle/>
          <a:p>
            <a:pPr algn="ctr"/>
            <a:r>
              <a:rPr kumimoji="1" lang="en-US" altLang="ja-JP" sz="1600" dirty="0" smtClean="0"/>
              <a:t>※</a:t>
            </a:r>
            <a:r>
              <a:rPr kumimoji="1" lang="ja-JP" altLang="en-US" sz="1600" dirty="0" smtClean="0"/>
              <a:t>各学校で必要な情報に書き換えてください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74368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23882" y="755576"/>
            <a:ext cx="5679760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 smtClean="0"/>
              <a:t>　　　　　　　　　　　　　　　　目　　　次</a:t>
            </a:r>
            <a:endParaRPr lang="en-US" altLang="ja-JP" sz="1600" dirty="0" smtClean="0"/>
          </a:p>
          <a:p>
            <a:endParaRPr lang="en-US" altLang="ja-JP" sz="1600" dirty="0"/>
          </a:p>
          <a:p>
            <a:endParaRPr lang="en-US" altLang="ja-JP" sz="1600" dirty="0" smtClean="0"/>
          </a:p>
          <a:p>
            <a:r>
              <a:rPr lang="ja-JP" altLang="en-US" sz="1600" dirty="0"/>
              <a:t>避難所の開設に向けた初期対応の</a:t>
            </a:r>
            <a:r>
              <a:rPr lang="ja-JP" altLang="en-US" sz="1600" dirty="0" smtClean="0"/>
              <a:t>フロー　　　　　　　　  　・・・　２</a:t>
            </a:r>
            <a:endParaRPr lang="en-US" altLang="ja-JP" sz="1600" dirty="0" smtClean="0"/>
          </a:p>
          <a:p>
            <a:r>
              <a:rPr lang="ja-JP" altLang="en-US" sz="1600" dirty="0" smtClean="0"/>
              <a:t>　</a:t>
            </a:r>
            <a:endParaRPr lang="en-US" altLang="ja-JP" sz="1600" dirty="0"/>
          </a:p>
          <a:p>
            <a:r>
              <a:rPr lang="ja-JP" altLang="en-US" sz="1600" dirty="0">
                <a:latin typeface="+mj-ea"/>
              </a:rPr>
              <a:t>避難所の</a:t>
            </a:r>
            <a:r>
              <a:rPr lang="ja-JP" altLang="en-US" sz="1600" dirty="0" smtClean="0">
                <a:latin typeface="+mj-ea"/>
              </a:rPr>
              <a:t>使用場所配置図</a:t>
            </a:r>
            <a:r>
              <a:rPr lang="ja-JP" altLang="en-US" sz="1600" dirty="0" smtClean="0"/>
              <a:t>　　　　　　</a:t>
            </a:r>
            <a:r>
              <a:rPr lang="ja-JP" altLang="en-US" sz="1600" dirty="0"/>
              <a:t> </a:t>
            </a:r>
            <a:r>
              <a:rPr lang="ja-JP" altLang="en-US" sz="1600" dirty="0" smtClean="0"/>
              <a:t> 　　　　　　　　　　　　  ・・・　</a:t>
            </a:r>
            <a:r>
              <a:rPr lang="ja-JP" altLang="en-US" sz="1600" dirty="0"/>
              <a:t>３</a:t>
            </a:r>
            <a:endParaRPr lang="en-US" altLang="ja-JP" sz="1600" dirty="0"/>
          </a:p>
          <a:p>
            <a:endParaRPr lang="en-US" altLang="ja-JP" sz="1600" dirty="0" smtClean="0"/>
          </a:p>
          <a:p>
            <a:r>
              <a:rPr lang="ja-JP" altLang="en-US" sz="1600" dirty="0" smtClean="0"/>
              <a:t>市町村担当の連絡先　　　　　　　　 　　　　　　　　　　　　　   ・・・　４</a:t>
            </a:r>
            <a:endParaRPr lang="en-US" altLang="ja-JP" sz="1600" dirty="0" smtClean="0"/>
          </a:p>
          <a:p>
            <a:endParaRPr lang="en-US" altLang="ja-JP" sz="1600" dirty="0"/>
          </a:p>
          <a:p>
            <a:r>
              <a:rPr lang="ja-JP" altLang="en-US" sz="1600" dirty="0" smtClean="0"/>
              <a:t>避難所安全確認チェック表　　　　　　　　　　　　　　　　　　　・・・　５</a:t>
            </a:r>
            <a:endParaRPr lang="en-US" altLang="ja-JP" sz="1600" dirty="0" smtClean="0"/>
          </a:p>
          <a:p>
            <a:endParaRPr lang="en-US" altLang="ja-JP" sz="1600" dirty="0"/>
          </a:p>
          <a:p>
            <a:r>
              <a:rPr lang="ja-JP" altLang="en-US" sz="1600" dirty="0" smtClean="0"/>
              <a:t>避難者受付</a:t>
            </a:r>
            <a:r>
              <a:rPr lang="ja-JP" altLang="en-US" sz="1600" dirty="0"/>
              <a:t>票</a:t>
            </a:r>
            <a:r>
              <a:rPr lang="ja-JP" altLang="en-US" sz="1600" dirty="0" smtClean="0"/>
              <a:t>　　　　　　　　　　　　　　　　　　　　　　　　　　　・・・　６</a:t>
            </a:r>
            <a:endParaRPr lang="en-US" altLang="ja-JP" sz="1600" dirty="0" smtClean="0"/>
          </a:p>
          <a:p>
            <a:endParaRPr lang="en-US" altLang="ja-JP" sz="1600" dirty="0"/>
          </a:p>
          <a:p>
            <a:r>
              <a:rPr lang="ja-JP" altLang="en-US" sz="1600" dirty="0" smtClean="0"/>
              <a:t>備蓄品リスト　　　　　　　　　　　　　　　　　　　　　　　　　　　　・・・　７</a:t>
            </a:r>
            <a:endParaRPr lang="en-US" altLang="ja-JP" sz="1600" dirty="0" smtClean="0"/>
          </a:p>
          <a:p>
            <a:endParaRPr lang="en-US" altLang="ja-JP" sz="1600" dirty="0"/>
          </a:p>
          <a:p>
            <a:r>
              <a:rPr lang="ja-JP" altLang="en-US" sz="1600" dirty="0"/>
              <a:t>緊急時</a:t>
            </a:r>
            <a:r>
              <a:rPr lang="ja-JP" altLang="en-US" sz="1600" dirty="0" smtClean="0"/>
              <a:t>の関係機関連絡先一覧　　　　　　　　　　　　　　　　 ・・・　８</a:t>
            </a:r>
            <a:endParaRPr lang="en-US" altLang="ja-JP" sz="1600" dirty="0" smtClean="0"/>
          </a:p>
          <a:p>
            <a:endParaRPr lang="en-US" altLang="ja-JP" sz="1600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319827" y="8925057"/>
            <a:ext cx="2904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/>
              <a:t>１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876427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76998" y="83403"/>
            <a:ext cx="4658648" cy="400110"/>
          </a:xfrm>
          <a:prstGeom prst="rect">
            <a:avLst/>
          </a:prstGeom>
          <a:solidFill>
            <a:srgbClr val="0070C0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避難所の開設に向けた初期対応のフロー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1735451" y="693693"/>
            <a:ext cx="3268033" cy="603678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75696" y="683568"/>
            <a:ext cx="2949846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 smtClean="0"/>
              <a:t>災　害　発　生</a:t>
            </a:r>
            <a:endParaRPr kumimoji="1" lang="ja-JP" altLang="en-US" sz="3600" dirty="0"/>
          </a:p>
        </p:txBody>
      </p:sp>
      <p:sp>
        <p:nvSpPr>
          <p:cNvPr id="34" name="下矢印 33"/>
          <p:cNvSpPr/>
          <p:nvPr/>
        </p:nvSpPr>
        <p:spPr>
          <a:xfrm>
            <a:off x="3153443" y="1365337"/>
            <a:ext cx="432048" cy="44402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82185" y="1907704"/>
            <a:ext cx="6261651" cy="461665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 smtClean="0">
                <a:solidFill>
                  <a:schemeClr val="bg1"/>
                </a:solidFill>
              </a:rPr>
              <a:t>避難所の開設について市町村の担当者へ連絡</a:t>
            </a:r>
            <a:endParaRPr lang="en-US" altLang="ja-JP" sz="2400" dirty="0" smtClean="0">
              <a:solidFill>
                <a:schemeClr val="bg1"/>
              </a:solidFill>
            </a:endParaRPr>
          </a:p>
        </p:txBody>
      </p:sp>
      <p:sp>
        <p:nvSpPr>
          <p:cNvPr id="39" name="下矢印 38"/>
          <p:cNvSpPr/>
          <p:nvPr/>
        </p:nvSpPr>
        <p:spPr>
          <a:xfrm>
            <a:off x="1476375" y="2573390"/>
            <a:ext cx="432048" cy="342426"/>
          </a:xfrm>
          <a:prstGeom prst="downArrow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下矢印 40"/>
          <p:cNvSpPr/>
          <p:nvPr/>
        </p:nvSpPr>
        <p:spPr>
          <a:xfrm>
            <a:off x="5072110" y="2454740"/>
            <a:ext cx="432048" cy="342426"/>
          </a:xfrm>
          <a:prstGeom prst="down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134775" y="2843246"/>
            <a:ext cx="2454518" cy="12311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 smtClean="0">
                <a:solidFill>
                  <a:srgbClr val="FF0000"/>
                </a:solidFill>
              </a:rPr>
              <a:t>開設の要請</a:t>
            </a:r>
            <a:r>
              <a:rPr lang="ja-JP" altLang="en-US" dirty="0">
                <a:solidFill>
                  <a:srgbClr val="FF0000"/>
                </a:solidFill>
              </a:rPr>
              <a:t>なし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pPr algn="ctr"/>
            <a:r>
              <a:rPr lang="ja-JP" altLang="en-US" sz="1400" dirty="0" smtClean="0"/>
              <a:t>ただし、自主的に避難してくる</a:t>
            </a:r>
            <a:endParaRPr lang="en-US" altLang="ja-JP" sz="1400" dirty="0" smtClean="0"/>
          </a:p>
          <a:p>
            <a:pPr algn="ctr"/>
            <a:r>
              <a:rPr lang="ja-JP" altLang="en-US" sz="1400" dirty="0"/>
              <a:t>避難者</a:t>
            </a:r>
            <a:r>
              <a:rPr lang="ja-JP" altLang="en-US" sz="1400" dirty="0" smtClean="0"/>
              <a:t>への対応のため、</a:t>
            </a:r>
            <a:endParaRPr lang="en-US" altLang="ja-JP" sz="1400" dirty="0" smtClean="0"/>
          </a:p>
          <a:p>
            <a:pPr algn="ctr"/>
            <a:r>
              <a:rPr lang="ja-JP" altLang="en-US" sz="1400" dirty="0" smtClean="0"/>
              <a:t>他の避難所の開設状況や、</a:t>
            </a:r>
            <a:endParaRPr lang="en-US" altLang="ja-JP" sz="1400" dirty="0" smtClean="0"/>
          </a:p>
          <a:p>
            <a:pPr algn="ctr"/>
            <a:r>
              <a:rPr lang="ja-JP" altLang="en-US" sz="1400" dirty="0" smtClean="0"/>
              <a:t>誘導について打ち合わせる。</a:t>
            </a:r>
            <a:endParaRPr lang="en-US" altLang="ja-JP" sz="1400" dirty="0" smtClean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38979" y="3059832"/>
            <a:ext cx="2585965" cy="52322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dirty="0" smtClean="0">
                <a:solidFill>
                  <a:srgbClr val="FF0000"/>
                </a:solidFill>
              </a:rPr>
              <a:t>開設の要請あり</a:t>
            </a:r>
            <a:endParaRPr lang="en-US" altLang="ja-JP" sz="2800" dirty="0">
              <a:solidFill>
                <a:srgbClr val="FF0000"/>
              </a:solidFill>
            </a:endParaRPr>
          </a:p>
        </p:txBody>
      </p:sp>
      <p:sp>
        <p:nvSpPr>
          <p:cNvPr id="26" name="下矢印 25"/>
          <p:cNvSpPr/>
          <p:nvPr/>
        </p:nvSpPr>
        <p:spPr>
          <a:xfrm>
            <a:off x="1484784" y="3797526"/>
            <a:ext cx="432048" cy="342426"/>
          </a:xfrm>
          <a:prstGeom prst="downArrow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03664" y="4314746"/>
            <a:ext cx="4403770" cy="461665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 smtClean="0">
                <a:solidFill>
                  <a:schemeClr val="bg1"/>
                </a:solidFill>
              </a:rPr>
              <a:t>避難場所になる施設の安全確認</a:t>
            </a:r>
            <a:endParaRPr lang="en-US" altLang="ja-JP" sz="2400" dirty="0" smtClean="0">
              <a:solidFill>
                <a:schemeClr val="bg1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607832" y="4283968"/>
            <a:ext cx="2193228" cy="523220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ja-JP" altLang="en-US" sz="1400" dirty="0" smtClean="0"/>
              <a:t>避難所</a:t>
            </a:r>
            <a:r>
              <a:rPr lang="ja-JP" altLang="en-US" sz="1400" dirty="0"/>
              <a:t>安全確認</a:t>
            </a:r>
            <a:r>
              <a:rPr lang="ja-JP" altLang="en-US" sz="1400" dirty="0" smtClean="0"/>
              <a:t>チェック表</a:t>
            </a:r>
            <a:endParaRPr lang="en-US" altLang="ja-JP" sz="1400" dirty="0" smtClean="0"/>
          </a:p>
          <a:p>
            <a:r>
              <a:rPr lang="ja-JP" altLang="en-US" sz="1400" dirty="0" smtClean="0"/>
              <a:t>（５ページ）で確認する。</a:t>
            </a:r>
            <a:endParaRPr lang="en-US" altLang="ja-JP" sz="1400" dirty="0" smtClean="0"/>
          </a:p>
        </p:txBody>
      </p:sp>
      <p:sp>
        <p:nvSpPr>
          <p:cNvPr id="31" name="下矢印 30"/>
          <p:cNvSpPr/>
          <p:nvPr/>
        </p:nvSpPr>
        <p:spPr>
          <a:xfrm rot="18322396">
            <a:off x="3016564" y="4973464"/>
            <a:ext cx="432048" cy="342426"/>
          </a:xfrm>
          <a:prstGeom prst="down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538832" y="5177654"/>
            <a:ext cx="3036409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 smtClean="0">
                <a:solidFill>
                  <a:srgbClr val="FF0000"/>
                </a:solidFill>
              </a:rPr>
              <a:t>建物の損壊、破損の恐れあり</a:t>
            </a:r>
            <a:endParaRPr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228052" y="5515720"/>
            <a:ext cx="3664785" cy="523220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dirty="0"/>
              <a:t>避難者を建物以外（グラウンド等）へ誘導</a:t>
            </a:r>
            <a:endParaRPr lang="en-US" altLang="ja-JP" sz="1400" dirty="0"/>
          </a:p>
          <a:p>
            <a:pPr algn="ctr"/>
            <a:r>
              <a:rPr lang="ja-JP" altLang="en-US" sz="1400" dirty="0" smtClean="0"/>
              <a:t>代用施設がある場合は、その施設の安全確認</a:t>
            </a:r>
            <a:endParaRPr lang="en-US" altLang="ja-JP" sz="1400" dirty="0" smtClean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77487" y="5608578"/>
            <a:ext cx="2339103" cy="52322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dirty="0" smtClean="0">
                <a:solidFill>
                  <a:srgbClr val="FF0000"/>
                </a:solidFill>
              </a:rPr>
              <a:t>建物使用可能</a:t>
            </a:r>
            <a:endParaRPr lang="en-US" altLang="ja-JP" sz="2800" dirty="0">
              <a:solidFill>
                <a:srgbClr val="FF0000"/>
              </a:solidFill>
            </a:endParaRPr>
          </a:p>
        </p:txBody>
      </p:sp>
      <p:sp>
        <p:nvSpPr>
          <p:cNvPr id="56" name="下矢印 55"/>
          <p:cNvSpPr/>
          <p:nvPr/>
        </p:nvSpPr>
        <p:spPr>
          <a:xfrm>
            <a:off x="1484784" y="5021662"/>
            <a:ext cx="432048" cy="342426"/>
          </a:xfrm>
          <a:prstGeom prst="downArrow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702523" y="6850380"/>
            <a:ext cx="2839239" cy="677108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dirty="0" smtClean="0">
                <a:solidFill>
                  <a:schemeClr val="bg1"/>
                </a:solidFill>
              </a:rPr>
              <a:t>市町村の対応が間に合わない場合</a:t>
            </a:r>
            <a:endParaRPr lang="en-US" altLang="ja-JP" sz="14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bg1"/>
                </a:solidFill>
              </a:rPr>
              <a:t>避難者の受付</a:t>
            </a:r>
            <a:endParaRPr lang="en-US" altLang="ja-JP" sz="2400" dirty="0" smtClean="0">
              <a:solidFill>
                <a:schemeClr val="bg1"/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11833" y="8100392"/>
            <a:ext cx="2577949" cy="677108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dirty="0" smtClean="0">
                <a:solidFill>
                  <a:schemeClr val="bg1"/>
                </a:solidFill>
              </a:rPr>
              <a:t>市町村がすぐに対応できる場合</a:t>
            </a:r>
            <a:endParaRPr lang="en-US" altLang="ja-JP" sz="14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2400" dirty="0">
                <a:solidFill>
                  <a:schemeClr val="bg1"/>
                </a:solidFill>
              </a:rPr>
              <a:t>避難所</a:t>
            </a:r>
            <a:r>
              <a:rPr lang="ja-JP" altLang="en-US" sz="2400" dirty="0" smtClean="0">
                <a:solidFill>
                  <a:schemeClr val="bg1"/>
                </a:solidFill>
              </a:rPr>
              <a:t>の引き渡し</a:t>
            </a:r>
            <a:endParaRPr lang="en-US" altLang="ja-JP" sz="2400" dirty="0" smtClean="0">
              <a:solidFill>
                <a:schemeClr val="bg1"/>
              </a:solidFill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78383" y="7577153"/>
            <a:ext cx="3106941" cy="30777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dirty="0" smtClean="0"/>
              <a:t>受付表（６ページ）を使用し、確認する。</a:t>
            </a:r>
            <a:endParaRPr lang="en-US" altLang="ja-JP" sz="1400" dirty="0" smtClean="0"/>
          </a:p>
        </p:txBody>
      </p:sp>
      <p:sp>
        <p:nvSpPr>
          <p:cNvPr id="63" name="下矢印 62"/>
          <p:cNvSpPr/>
          <p:nvPr/>
        </p:nvSpPr>
        <p:spPr>
          <a:xfrm>
            <a:off x="1484784" y="6300191"/>
            <a:ext cx="432048" cy="1656765"/>
          </a:xfrm>
          <a:prstGeom prst="downArrow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下矢印 63"/>
          <p:cNvSpPr/>
          <p:nvPr/>
        </p:nvSpPr>
        <p:spPr>
          <a:xfrm rot="18322396">
            <a:off x="3038421" y="6403602"/>
            <a:ext cx="432048" cy="342426"/>
          </a:xfrm>
          <a:prstGeom prst="down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下矢印 64"/>
          <p:cNvSpPr/>
          <p:nvPr/>
        </p:nvSpPr>
        <p:spPr>
          <a:xfrm rot="2776133">
            <a:off x="3046806" y="7702755"/>
            <a:ext cx="432048" cy="342426"/>
          </a:xfrm>
          <a:prstGeom prst="downArrow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矢印コネクタ 4"/>
          <p:cNvCxnSpPr>
            <a:stCxn id="38" idx="2"/>
          </p:cNvCxnSpPr>
          <p:nvPr/>
        </p:nvCxnSpPr>
        <p:spPr>
          <a:xfrm>
            <a:off x="5060445" y="6038940"/>
            <a:ext cx="0" cy="73887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3104746" y="8925057"/>
            <a:ext cx="2904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/>
              <a:t>２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720620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 4"/>
          <p:cNvSpPr/>
          <p:nvPr/>
        </p:nvSpPr>
        <p:spPr>
          <a:xfrm rot="16200000">
            <a:off x="5262542" y="2929388"/>
            <a:ext cx="844061" cy="1744296"/>
          </a:xfrm>
          <a:custGeom>
            <a:avLst/>
            <a:gdLst>
              <a:gd name="connsiteX0" fmla="*/ 0 w 844061"/>
              <a:gd name="connsiteY0" fmla="*/ 1434904 h 1533378"/>
              <a:gd name="connsiteX1" fmla="*/ 14067 w 844061"/>
              <a:gd name="connsiteY1" fmla="*/ 0 h 1533378"/>
              <a:gd name="connsiteX2" fmla="*/ 844061 w 844061"/>
              <a:gd name="connsiteY2" fmla="*/ 0 h 1533378"/>
              <a:gd name="connsiteX3" fmla="*/ 787790 w 844061"/>
              <a:gd name="connsiteY3" fmla="*/ 1533378 h 1533378"/>
              <a:gd name="connsiteX4" fmla="*/ 14067 w 844061"/>
              <a:gd name="connsiteY4" fmla="*/ 1519311 h 1533378"/>
              <a:gd name="connsiteX5" fmla="*/ 0 w 844061"/>
              <a:gd name="connsiteY5" fmla="*/ 1378634 h 1533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061" h="1533378">
                <a:moveTo>
                  <a:pt x="0" y="1434904"/>
                </a:moveTo>
                <a:lnTo>
                  <a:pt x="14067" y="0"/>
                </a:lnTo>
                <a:lnTo>
                  <a:pt x="844061" y="0"/>
                </a:lnTo>
                <a:lnTo>
                  <a:pt x="787790" y="1533378"/>
                </a:lnTo>
                <a:lnTo>
                  <a:pt x="14067" y="1519311"/>
                </a:lnTo>
                <a:lnTo>
                  <a:pt x="0" y="1378634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 rot="16200000">
            <a:off x="2895947" y="5814389"/>
            <a:ext cx="720725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 rot="16200000">
            <a:off x="2750690" y="7147095"/>
            <a:ext cx="935037" cy="142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8" name="Freeform 3"/>
          <p:cNvSpPr>
            <a:spLocks/>
          </p:cNvSpPr>
          <p:nvPr/>
        </p:nvSpPr>
        <p:spPr bwMode="auto">
          <a:xfrm rot="16200000">
            <a:off x="1712464" y="6624807"/>
            <a:ext cx="1223963" cy="3600450"/>
          </a:xfrm>
          <a:custGeom>
            <a:avLst/>
            <a:gdLst>
              <a:gd name="T0" fmla="*/ 90 w 771"/>
              <a:gd name="T1" fmla="*/ 2268 h 2268"/>
              <a:gd name="T2" fmla="*/ 0 w 771"/>
              <a:gd name="T3" fmla="*/ 2177 h 2268"/>
              <a:gd name="T4" fmla="*/ 0 w 771"/>
              <a:gd name="T5" fmla="*/ 181 h 2268"/>
              <a:gd name="T6" fmla="*/ 771 w 771"/>
              <a:gd name="T7" fmla="*/ 0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1" h="2268">
                <a:moveTo>
                  <a:pt x="90" y="2268"/>
                </a:moveTo>
                <a:lnTo>
                  <a:pt x="0" y="2177"/>
                </a:lnTo>
                <a:lnTo>
                  <a:pt x="0" y="181"/>
                </a:lnTo>
                <a:lnTo>
                  <a:pt x="771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9" name="Freeform 4"/>
          <p:cNvSpPr>
            <a:spLocks/>
          </p:cNvSpPr>
          <p:nvPr/>
        </p:nvSpPr>
        <p:spPr bwMode="auto">
          <a:xfrm rot="16200000">
            <a:off x="45591" y="3560932"/>
            <a:ext cx="4321175" cy="3744913"/>
          </a:xfrm>
          <a:custGeom>
            <a:avLst/>
            <a:gdLst>
              <a:gd name="T0" fmla="*/ 0 w 2722"/>
              <a:gd name="T1" fmla="*/ 91 h 2359"/>
              <a:gd name="T2" fmla="*/ 363 w 2722"/>
              <a:gd name="T3" fmla="*/ 0 h 2359"/>
              <a:gd name="T4" fmla="*/ 1452 w 2722"/>
              <a:gd name="T5" fmla="*/ 0 h 2359"/>
              <a:gd name="T6" fmla="*/ 2541 w 2722"/>
              <a:gd name="T7" fmla="*/ 91 h 2359"/>
              <a:gd name="T8" fmla="*/ 2722 w 2722"/>
              <a:gd name="T9" fmla="*/ 2359 h 2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2" h="2359">
                <a:moveTo>
                  <a:pt x="0" y="91"/>
                </a:moveTo>
                <a:lnTo>
                  <a:pt x="363" y="0"/>
                </a:lnTo>
                <a:lnTo>
                  <a:pt x="1452" y="0"/>
                </a:lnTo>
                <a:lnTo>
                  <a:pt x="2541" y="91"/>
                </a:lnTo>
                <a:lnTo>
                  <a:pt x="2722" y="2359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 rot="16200000">
            <a:off x="2569716" y="4302294"/>
            <a:ext cx="1008063" cy="158432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 rot="16200000">
            <a:off x="1238596" y="4050677"/>
            <a:ext cx="863600" cy="1079500"/>
          </a:xfrm>
          <a:prstGeom prst="rect">
            <a:avLst/>
          </a:prstGeom>
          <a:noFill/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 rot="16200000">
            <a:off x="1526728" y="4986508"/>
            <a:ext cx="431800" cy="792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453223" y="5534988"/>
            <a:ext cx="431800" cy="792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 rot="16200000">
            <a:off x="2318891" y="5202409"/>
            <a:ext cx="431800" cy="26654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 rot="16200000">
            <a:off x="1381472" y="8082925"/>
            <a:ext cx="504825" cy="86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 rot="16200000">
            <a:off x="81308" y="4096712"/>
            <a:ext cx="13684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 rot="16200000">
            <a:off x="1424554" y="5814389"/>
            <a:ext cx="720725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 rot="16200000">
            <a:off x="983803" y="7434433"/>
            <a:ext cx="1511300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 rot="16200000">
            <a:off x="2317303" y="6535908"/>
            <a:ext cx="431800" cy="26654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 rot="16200000">
            <a:off x="766315" y="125582"/>
            <a:ext cx="3024187" cy="3600450"/>
          </a:xfrm>
          <a:custGeom>
            <a:avLst/>
            <a:gdLst>
              <a:gd name="T0" fmla="*/ 181 w 1905"/>
              <a:gd name="T1" fmla="*/ 2268 h 2268"/>
              <a:gd name="T2" fmla="*/ 0 w 1905"/>
              <a:gd name="T3" fmla="*/ 0 h 2268"/>
              <a:gd name="T4" fmla="*/ 544 w 1905"/>
              <a:gd name="T5" fmla="*/ 0 h 2268"/>
              <a:gd name="T6" fmla="*/ 590 w 1905"/>
              <a:gd name="T7" fmla="*/ 408 h 2268"/>
              <a:gd name="T8" fmla="*/ 1225 w 1905"/>
              <a:gd name="T9" fmla="*/ 408 h 2268"/>
              <a:gd name="T10" fmla="*/ 1225 w 1905"/>
              <a:gd name="T11" fmla="*/ 1043 h 2268"/>
              <a:gd name="T12" fmla="*/ 1905 w 1905"/>
              <a:gd name="T13" fmla="*/ 1043 h 2268"/>
              <a:gd name="T14" fmla="*/ 1905 w 1905"/>
              <a:gd name="T15" fmla="*/ 2268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05" h="2268">
                <a:moveTo>
                  <a:pt x="181" y="2268"/>
                </a:moveTo>
                <a:lnTo>
                  <a:pt x="0" y="0"/>
                </a:lnTo>
                <a:lnTo>
                  <a:pt x="544" y="0"/>
                </a:lnTo>
                <a:lnTo>
                  <a:pt x="590" y="408"/>
                </a:lnTo>
                <a:lnTo>
                  <a:pt x="1225" y="408"/>
                </a:lnTo>
                <a:lnTo>
                  <a:pt x="1225" y="1043"/>
                </a:lnTo>
                <a:lnTo>
                  <a:pt x="1905" y="1043"/>
                </a:lnTo>
                <a:lnTo>
                  <a:pt x="1905" y="226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 rot="16200000">
            <a:off x="1053652" y="1854370"/>
            <a:ext cx="1296988" cy="86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 rot="16200000">
            <a:off x="444053" y="2789407"/>
            <a:ext cx="647700" cy="385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 rot="16200000">
            <a:off x="2206178" y="557381"/>
            <a:ext cx="1008063" cy="86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 rot="16200000">
            <a:off x="3178521" y="593099"/>
            <a:ext cx="1008063" cy="792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 rot="16200000">
            <a:off x="3502371" y="2213937"/>
            <a:ext cx="1008063" cy="144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26" name="Freeform 22"/>
          <p:cNvSpPr>
            <a:spLocks/>
          </p:cNvSpPr>
          <p:nvPr/>
        </p:nvSpPr>
        <p:spPr bwMode="auto">
          <a:xfrm rot="16200000">
            <a:off x="2118866" y="2411582"/>
            <a:ext cx="758825" cy="2735263"/>
          </a:xfrm>
          <a:custGeom>
            <a:avLst/>
            <a:gdLst>
              <a:gd name="T0" fmla="*/ 0 w 590"/>
              <a:gd name="T1" fmla="*/ 1723 h 1723"/>
              <a:gd name="T2" fmla="*/ 0 w 590"/>
              <a:gd name="T3" fmla="*/ 725 h 1723"/>
              <a:gd name="T4" fmla="*/ 182 w 590"/>
              <a:gd name="T5" fmla="*/ 725 h 1723"/>
              <a:gd name="T6" fmla="*/ 182 w 590"/>
              <a:gd name="T7" fmla="*/ 0 h 1723"/>
              <a:gd name="T8" fmla="*/ 454 w 590"/>
              <a:gd name="T9" fmla="*/ 0 h 1723"/>
              <a:gd name="T10" fmla="*/ 590 w 590"/>
              <a:gd name="T11" fmla="*/ 1723 h 1723"/>
              <a:gd name="T12" fmla="*/ 0 w 590"/>
              <a:gd name="T13" fmla="*/ 1723 h 1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0" h="1723">
                <a:moveTo>
                  <a:pt x="0" y="1723"/>
                </a:moveTo>
                <a:lnTo>
                  <a:pt x="0" y="725"/>
                </a:lnTo>
                <a:lnTo>
                  <a:pt x="182" y="725"/>
                </a:lnTo>
                <a:lnTo>
                  <a:pt x="182" y="0"/>
                </a:lnTo>
                <a:lnTo>
                  <a:pt x="454" y="0"/>
                </a:lnTo>
                <a:lnTo>
                  <a:pt x="590" y="1723"/>
                </a:lnTo>
                <a:lnTo>
                  <a:pt x="0" y="1723"/>
                </a:lnTo>
                <a:close/>
              </a:path>
            </a:pathLst>
          </a:custGeom>
          <a:noFill/>
          <a:ln w="9525" cap="flat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27" name="Text Box 23"/>
          <p:cNvSpPr txBox="1">
            <a:spLocks noChangeArrowheads="1"/>
          </p:cNvSpPr>
          <p:nvPr/>
        </p:nvSpPr>
        <p:spPr bwMode="auto">
          <a:xfrm>
            <a:off x="2438818" y="3625088"/>
            <a:ext cx="110158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+mj-ea"/>
                <a:ea typeface="+mj-ea"/>
              </a:rPr>
              <a:t>テニスコート</a:t>
            </a: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2530996" y="4936232"/>
            <a:ext cx="108234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 smtClean="0">
                <a:latin typeface="+mj-ea"/>
                <a:ea typeface="+mj-ea"/>
              </a:rPr>
              <a:t>第一体育館</a:t>
            </a:r>
            <a:endParaRPr lang="ja-JP" altLang="en-US" sz="1400" dirty="0">
              <a:latin typeface="+mj-ea"/>
              <a:ea typeface="+mj-ea"/>
            </a:endParaRPr>
          </a:p>
        </p:txBody>
      </p:sp>
      <p:sp>
        <p:nvSpPr>
          <p:cNvPr id="29" name="Text Box 25"/>
          <p:cNvSpPr txBox="1">
            <a:spLocks noChangeArrowheads="1"/>
          </p:cNvSpPr>
          <p:nvPr/>
        </p:nvSpPr>
        <p:spPr bwMode="auto">
          <a:xfrm>
            <a:off x="1140335" y="4432002"/>
            <a:ext cx="108234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 smtClean="0">
                <a:latin typeface="+mj-ea"/>
                <a:ea typeface="+mj-ea"/>
              </a:rPr>
              <a:t>第二体育館</a:t>
            </a:r>
            <a:endParaRPr lang="ja-JP" altLang="en-US" sz="1400" dirty="0">
              <a:latin typeface="+mj-ea"/>
              <a:ea typeface="+mj-ea"/>
            </a:endParaRP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1628120" y="5607905"/>
            <a:ext cx="33855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200">
                <a:latin typeface="+mj-ea"/>
                <a:ea typeface="+mj-ea"/>
              </a:rPr>
              <a:t>昇</a:t>
            </a:r>
          </a:p>
          <a:p>
            <a:pPr algn="ctr"/>
            <a:r>
              <a:rPr lang="ja-JP" altLang="en-US" sz="1200">
                <a:latin typeface="+mj-ea"/>
                <a:ea typeface="+mj-ea"/>
              </a:rPr>
              <a:t>降</a:t>
            </a:r>
          </a:p>
          <a:p>
            <a:pPr algn="ctr"/>
            <a:r>
              <a:rPr lang="ja-JP" altLang="en-US" sz="1200">
                <a:latin typeface="+mj-ea"/>
                <a:ea typeface="+mj-ea"/>
              </a:rPr>
              <a:t>口</a:t>
            </a:r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1930352" y="6355827"/>
            <a:ext cx="11977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400">
                <a:latin typeface="+mj-ea"/>
                <a:ea typeface="+mj-ea"/>
              </a:rPr>
              <a:t>校　　舎　　棟</a:t>
            </a:r>
          </a:p>
        </p:txBody>
      </p:sp>
      <p:sp>
        <p:nvSpPr>
          <p:cNvPr id="33" name="Text Box 29"/>
          <p:cNvSpPr txBox="1">
            <a:spLocks noChangeArrowheads="1"/>
          </p:cNvSpPr>
          <p:nvPr/>
        </p:nvSpPr>
        <p:spPr bwMode="auto">
          <a:xfrm>
            <a:off x="1908128" y="7716313"/>
            <a:ext cx="11977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400">
                <a:latin typeface="+mj-ea"/>
                <a:ea typeface="+mj-ea"/>
              </a:rPr>
              <a:t>管　　理　　棟</a:t>
            </a:r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 rot="16200000">
            <a:off x="1191985" y="5302420"/>
            <a:ext cx="144463" cy="73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35" name="Text Box 31"/>
          <p:cNvSpPr txBox="1">
            <a:spLocks noChangeArrowheads="1"/>
          </p:cNvSpPr>
          <p:nvPr/>
        </p:nvSpPr>
        <p:spPr bwMode="auto">
          <a:xfrm>
            <a:off x="524807" y="5506840"/>
            <a:ext cx="33855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200">
                <a:latin typeface="+mj-ea"/>
                <a:ea typeface="+mj-ea"/>
              </a:rPr>
              <a:t>家</a:t>
            </a:r>
          </a:p>
          <a:p>
            <a:pPr algn="ctr"/>
            <a:r>
              <a:rPr lang="ja-JP" altLang="en-US" sz="1200">
                <a:latin typeface="+mj-ea"/>
                <a:ea typeface="+mj-ea"/>
              </a:rPr>
              <a:t>庭</a:t>
            </a:r>
          </a:p>
          <a:p>
            <a:pPr algn="ctr"/>
            <a:r>
              <a:rPr lang="ja-JP" altLang="en-US" sz="1200">
                <a:latin typeface="+mj-ea"/>
                <a:ea typeface="+mj-ea"/>
              </a:rPr>
              <a:t>科</a:t>
            </a:r>
          </a:p>
          <a:p>
            <a:pPr algn="ctr"/>
            <a:r>
              <a:rPr lang="ja-JP" altLang="en-US" sz="1200">
                <a:latin typeface="+mj-ea"/>
                <a:ea typeface="+mj-ea"/>
              </a:rPr>
              <a:t>室</a:t>
            </a:r>
          </a:p>
        </p:txBody>
      </p:sp>
      <p:sp>
        <p:nvSpPr>
          <p:cNvPr id="36" name="Text Box 32"/>
          <p:cNvSpPr txBox="1">
            <a:spLocks noChangeArrowheads="1"/>
          </p:cNvSpPr>
          <p:nvPr/>
        </p:nvSpPr>
        <p:spPr bwMode="auto">
          <a:xfrm>
            <a:off x="1250022" y="8346550"/>
            <a:ext cx="72327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+mj-ea"/>
                <a:ea typeface="+mj-ea"/>
              </a:rPr>
              <a:t>図書館</a:t>
            </a:r>
          </a:p>
        </p:txBody>
      </p:sp>
      <p:sp>
        <p:nvSpPr>
          <p:cNvPr id="37" name="Text Box 33"/>
          <p:cNvSpPr txBox="1">
            <a:spLocks noChangeArrowheads="1"/>
          </p:cNvSpPr>
          <p:nvPr/>
        </p:nvSpPr>
        <p:spPr bwMode="auto">
          <a:xfrm>
            <a:off x="619619" y="2670592"/>
            <a:ext cx="33855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+mj-ea"/>
                <a:ea typeface="+mj-ea"/>
              </a:rPr>
              <a:t>駐</a:t>
            </a:r>
          </a:p>
          <a:p>
            <a:pPr algn="ctr"/>
            <a:r>
              <a:rPr lang="ja-JP" altLang="en-US" sz="1200" dirty="0">
                <a:latin typeface="+mj-ea"/>
                <a:ea typeface="+mj-ea"/>
              </a:rPr>
              <a:t>輪</a:t>
            </a:r>
          </a:p>
          <a:p>
            <a:pPr algn="ctr"/>
            <a:r>
              <a:rPr lang="ja-JP" altLang="en-US" sz="1200" dirty="0">
                <a:latin typeface="+mj-ea"/>
                <a:ea typeface="+mj-ea"/>
              </a:rPr>
              <a:t>場</a:t>
            </a:r>
          </a:p>
        </p:txBody>
      </p:sp>
      <p:sp>
        <p:nvSpPr>
          <p:cNvPr id="38" name="Text Box 34"/>
          <p:cNvSpPr txBox="1">
            <a:spLocks noChangeArrowheads="1"/>
          </p:cNvSpPr>
          <p:nvPr/>
        </p:nvSpPr>
        <p:spPr bwMode="auto">
          <a:xfrm>
            <a:off x="1344609" y="2131488"/>
            <a:ext cx="6960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400">
                <a:latin typeface="+mj-ea"/>
                <a:ea typeface="+mj-ea"/>
              </a:rPr>
              <a:t>プール</a:t>
            </a:r>
          </a:p>
        </p:txBody>
      </p:sp>
      <p:sp>
        <p:nvSpPr>
          <p:cNvPr id="39" name="Text Box 35"/>
          <p:cNvSpPr txBox="1">
            <a:spLocks noChangeArrowheads="1"/>
          </p:cNvSpPr>
          <p:nvPr/>
        </p:nvSpPr>
        <p:spPr bwMode="auto">
          <a:xfrm>
            <a:off x="2374151" y="782111"/>
            <a:ext cx="7232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 smtClean="0">
                <a:latin typeface="+mj-ea"/>
                <a:ea typeface="+mj-ea"/>
              </a:rPr>
              <a:t>寄宿舎</a:t>
            </a:r>
            <a:endParaRPr lang="ja-JP" altLang="en-US" sz="1400" dirty="0">
              <a:latin typeface="+mj-ea"/>
              <a:ea typeface="+mj-ea"/>
            </a:endParaRPr>
          </a:p>
        </p:txBody>
      </p:sp>
      <p:sp>
        <p:nvSpPr>
          <p:cNvPr id="40" name="Text Box 36"/>
          <p:cNvSpPr txBox="1">
            <a:spLocks noChangeArrowheads="1"/>
          </p:cNvSpPr>
          <p:nvPr/>
        </p:nvSpPr>
        <p:spPr bwMode="auto">
          <a:xfrm>
            <a:off x="3269695" y="734714"/>
            <a:ext cx="8098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400">
                <a:latin typeface="+mj-ea"/>
                <a:ea typeface="+mj-ea"/>
              </a:rPr>
              <a:t>セミナー</a:t>
            </a:r>
          </a:p>
          <a:p>
            <a:pPr algn="ctr"/>
            <a:r>
              <a:rPr lang="ja-JP" altLang="en-US" sz="1400">
                <a:latin typeface="+mj-ea"/>
                <a:ea typeface="+mj-ea"/>
              </a:rPr>
              <a:t>ハウス</a:t>
            </a:r>
          </a:p>
        </p:txBody>
      </p:sp>
      <p:sp>
        <p:nvSpPr>
          <p:cNvPr id="41" name="Text Box 37"/>
          <p:cNvSpPr txBox="1">
            <a:spLocks noChangeArrowheads="1"/>
          </p:cNvSpPr>
          <p:nvPr/>
        </p:nvSpPr>
        <p:spPr bwMode="auto">
          <a:xfrm>
            <a:off x="3853980" y="2044161"/>
            <a:ext cx="300083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900">
                <a:latin typeface="+mj-ea"/>
                <a:ea typeface="+mj-ea"/>
              </a:rPr>
              <a:t>部</a:t>
            </a:r>
          </a:p>
          <a:p>
            <a:pPr algn="ctr"/>
            <a:endParaRPr lang="ja-JP" altLang="en-US" sz="900">
              <a:latin typeface="+mj-ea"/>
              <a:ea typeface="+mj-ea"/>
            </a:endParaRPr>
          </a:p>
          <a:p>
            <a:pPr algn="ctr"/>
            <a:r>
              <a:rPr lang="ja-JP" altLang="en-US" sz="900">
                <a:latin typeface="+mj-ea"/>
                <a:ea typeface="+mj-ea"/>
              </a:rPr>
              <a:t>室</a:t>
            </a:r>
          </a:p>
        </p:txBody>
      </p:sp>
      <p:sp>
        <p:nvSpPr>
          <p:cNvPr id="42" name="Text Box 38"/>
          <p:cNvSpPr txBox="1">
            <a:spLocks noChangeArrowheads="1"/>
          </p:cNvSpPr>
          <p:nvPr/>
        </p:nvSpPr>
        <p:spPr bwMode="auto">
          <a:xfrm>
            <a:off x="2452249" y="2119015"/>
            <a:ext cx="111440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+mj-ea"/>
                <a:ea typeface="+mj-ea"/>
              </a:rPr>
              <a:t>ソフトボール</a:t>
            </a:r>
          </a:p>
          <a:p>
            <a:pPr algn="ctr"/>
            <a:r>
              <a:rPr lang="ja-JP" altLang="en-US" sz="1400" dirty="0">
                <a:latin typeface="+mj-ea"/>
                <a:ea typeface="+mj-ea"/>
              </a:rPr>
              <a:t>コート</a:t>
            </a:r>
          </a:p>
        </p:txBody>
      </p:sp>
      <p:sp>
        <p:nvSpPr>
          <p:cNvPr id="43" name="Freeform 39"/>
          <p:cNvSpPr>
            <a:spLocks/>
          </p:cNvSpPr>
          <p:nvPr/>
        </p:nvSpPr>
        <p:spPr bwMode="auto">
          <a:xfrm rot="14218568">
            <a:off x="3428553" y="1803569"/>
            <a:ext cx="504825" cy="71438"/>
          </a:xfrm>
          <a:custGeom>
            <a:avLst/>
            <a:gdLst>
              <a:gd name="T0" fmla="*/ 0 w 318"/>
              <a:gd name="T1" fmla="*/ 0 h 45"/>
              <a:gd name="T2" fmla="*/ 46 w 318"/>
              <a:gd name="T3" fmla="*/ 45 h 45"/>
              <a:gd name="T4" fmla="*/ 272 w 318"/>
              <a:gd name="T5" fmla="*/ 45 h 45"/>
              <a:gd name="T6" fmla="*/ 318 w 318"/>
              <a:gd name="T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8" h="45">
                <a:moveTo>
                  <a:pt x="0" y="0"/>
                </a:moveTo>
                <a:lnTo>
                  <a:pt x="46" y="45"/>
                </a:lnTo>
                <a:lnTo>
                  <a:pt x="272" y="45"/>
                </a:lnTo>
                <a:lnTo>
                  <a:pt x="31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44" name="Line 40"/>
          <p:cNvSpPr>
            <a:spLocks noChangeShapeType="1"/>
          </p:cNvSpPr>
          <p:nvPr/>
        </p:nvSpPr>
        <p:spPr bwMode="auto">
          <a:xfrm rot="16200000">
            <a:off x="1691034" y="5693738"/>
            <a:ext cx="482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45" name="Rectangle 41"/>
          <p:cNvSpPr>
            <a:spLocks noChangeArrowheads="1"/>
          </p:cNvSpPr>
          <p:nvPr/>
        </p:nvSpPr>
        <p:spPr bwMode="auto">
          <a:xfrm rot="16200000">
            <a:off x="498822" y="7805113"/>
            <a:ext cx="71437" cy="714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46" name="Rectangle 42"/>
          <p:cNvSpPr>
            <a:spLocks noChangeArrowheads="1"/>
          </p:cNvSpPr>
          <p:nvPr/>
        </p:nvSpPr>
        <p:spPr bwMode="auto">
          <a:xfrm rot="16200000">
            <a:off x="455959" y="7543177"/>
            <a:ext cx="71439" cy="714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47" name="Line 43"/>
          <p:cNvSpPr>
            <a:spLocks noChangeShapeType="1"/>
          </p:cNvSpPr>
          <p:nvPr/>
        </p:nvSpPr>
        <p:spPr bwMode="auto">
          <a:xfrm rot="16200000">
            <a:off x="1598165" y="6040607"/>
            <a:ext cx="5545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48" name="Line 44"/>
          <p:cNvSpPr>
            <a:spLocks noChangeShapeType="1"/>
          </p:cNvSpPr>
          <p:nvPr/>
        </p:nvSpPr>
        <p:spPr bwMode="auto">
          <a:xfrm rot="16200000" flipH="1">
            <a:off x="5301803" y="2332207"/>
            <a:ext cx="73025" cy="194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49" name="Freeform 45"/>
          <p:cNvSpPr>
            <a:spLocks/>
          </p:cNvSpPr>
          <p:nvPr/>
        </p:nvSpPr>
        <p:spPr bwMode="auto">
          <a:xfrm rot="16200000">
            <a:off x="2781645" y="1710701"/>
            <a:ext cx="2736851" cy="142875"/>
          </a:xfrm>
          <a:custGeom>
            <a:avLst/>
            <a:gdLst>
              <a:gd name="T0" fmla="*/ 0 w 1724"/>
              <a:gd name="T1" fmla="*/ 0 h 90"/>
              <a:gd name="T2" fmla="*/ 91 w 1724"/>
              <a:gd name="T3" fmla="*/ 90 h 90"/>
              <a:gd name="T4" fmla="*/ 1724 w 1724"/>
              <a:gd name="T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24" h="90">
                <a:moveTo>
                  <a:pt x="0" y="0"/>
                </a:moveTo>
                <a:lnTo>
                  <a:pt x="91" y="90"/>
                </a:lnTo>
                <a:lnTo>
                  <a:pt x="1724" y="9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50" name="Line 46"/>
          <p:cNvSpPr>
            <a:spLocks noChangeShapeType="1"/>
          </p:cNvSpPr>
          <p:nvPr/>
        </p:nvSpPr>
        <p:spPr bwMode="auto">
          <a:xfrm rot="16200000" flipV="1">
            <a:off x="4150864" y="336720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51" name="Freeform 47"/>
          <p:cNvSpPr>
            <a:spLocks/>
          </p:cNvSpPr>
          <p:nvPr/>
        </p:nvSpPr>
        <p:spPr bwMode="auto">
          <a:xfrm rot="16200000">
            <a:off x="3934172" y="845512"/>
            <a:ext cx="2808287" cy="1944688"/>
          </a:xfrm>
          <a:custGeom>
            <a:avLst/>
            <a:gdLst>
              <a:gd name="T0" fmla="*/ 0 w 1769"/>
              <a:gd name="T1" fmla="*/ 1225 h 1225"/>
              <a:gd name="T2" fmla="*/ 45 w 1769"/>
              <a:gd name="T3" fmla="*/ 0 h 1225"/>
              <a:gd name="T4" fmla="*/ 1769 w 1769"/>
              <a:gd name="T5" fmla="*/ 0 h 1225"/>
              <a:gd name="T6" fmla="*/ 1769 w 1769"/>
              <a:gd name="T7" fmla="*/ 1225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69" h="1225">
                <a:moveTo>
                  <a:pt x="0" y="1225"/>
                </a:moveTo>
                <a:lnTo>
                  <a:pt x="45" y="0"/>
                </a:lnTo>
                <a:lnTo>
                  <a:pt x="1769" y="0"/>
                </a:lnTo>
                <a:lnTo>
                  <a:pt x="1769" y="122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52" name="Freeform 48"/>
          <p:cNvSpPr>
            <a:spLocks/>
          </p:cNvSpPr>
          <p:nvPr/>
        </p:nvSpPr>
        <p:spPr bwMode="auto">
          <a:xfrm rot="16200000">
            <a:off x="5230366" y="7974181"/>
            <a:ext cx="215900" cy="1944688"/>
          </a:xfrm>
          <a:custGeom>
            <a:avLst/>
            <a:gdLst>
              <a:gd name="T0" fmla="*/ 136 w 136"/>
              <a:gd name="T1" fmla="*/ 0 h 1225"/>
              <a:gd name="T2" fmla="*/ 45 w 136"/>
              <a:gd name="T3" fmla="*/ 45 h 1225"/>
              <a:gd name="T4" fmla="*/ 0 w 136"/>
              <a:gd name="T5" fmla="*/ 1225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6" h="1225">
                <a:moveTo>
                  <a:pt x="136" y="0"/>
                </a:moveTo>
                <a:lnTo>
                  <a:pt x="45" y="45"/>
                </a:lnTo>
                <a:lnTo>
                  <a:pt x="0" y="122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53" name="Text Box 49"/>
          <p:cNvSpPr txBox="1">
            <a:spLocks noChangeArrowheads="1"/>
          </p:cNvSpPr>
          <p:nvPr/>
        </p:nvSpPr>
        <p:spPr bwMode="auto">
          <a:xfrm>
            <a:off x="5304522" y="5796136"/>
            <a:ext cx="3898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+mj-ea"/>
                <a:ea typeface="+mj-ea"/>
              </a:rPr>
              <a:t>運</a:t>
            </a:r>
          </a:p>
          <a:p>
            <a:endParaRPr lang="ja-JP" altLang="en-US" sz="1600" dirty="0">
              <a:latin typeface="+mj-ea"/>
              <a:ea typeface="+mj-ea"/>
            </a:endParaRPr>
          </a:p>
          <a:p>
            <a:r>
              <a:rPr lang="ja-JP" altLang="en-US" sz="1600" dirty="0">
                <a:latin typeface="+mj-ea"/>
                <a:ea typeface="+mj-ea"/>
              </a:rPr>
              <a:t>動</a:t>
            </a:r>
          </a:p>
          <a:p>
            <a:endParaRPr lang="ja-JP" altLang="en-US" sz="1600" dirty="0">
              <a:latin typeface="+mj-ea"/>
              <a:ea typeface="+mj-ea"/>
            </a:endParaRPr>
          </a:p>
          <a:p>
            <a:r>
              <a:rPr lang="ja-JP" altLang="en-US" sz="1600" dirty="0">
                <a:latin typeface="+mj-ea"/>
                <a:ea typeface="+mj-ea"/>
              </a:rPr>
              <a:t>場</a:t>
            </a:r>
          </a:p>
        </p:txBody>
      </p:sp>
      <p:sp>
        <p:nvSpPr>
          <p:cNvPr id="54" name="Line 50"/>
          <p:cNvSpPr>
            <a:spLocks noChangeShapeType="1"/>
          </p:cNvSpPr>
          <p:nvPr/>
        </p:nvSpPr>
        <p:spPr bwMode="auto">
          <a:xfrm rot="16200000">
            <a:off x="5374034" y="3364876"/>
            <a:ext cx="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55" name="Rectangle 51"/>
          <p:cNvSpPr>
            <a:spLocks noChangeArrowheads="1"/>
          </p:cNvSpPr>
          <p:nvPr/>
        </p:nvSpPr>
        <p:spPr bwMode="auto">
          <a:xfrm rot="16200000">
            <a:off x="4297218" y="3482740"/>
            <a:ext cx="547688" cy="2619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56" name="Text Box 52"/>
          <p:cNvSpPr txBox="1">
            <a:spLocks noChangeArrowheads="1"/>
          </p:cNvSpPr>
          <p:nvPr/>
        </p:nvSpPr>
        <p:spPr bwMode="auto">
          <a:xfrm>
            <a:off x="4411666" y="3379837"/>
            <a:ext cx="3385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200">
                <a:latin typeface="+mj-ea"/>
                <a:ea typeface="+mj-ea"/>
              </a:rPr>
              <a:t>倉</a:t>
            </a:r>
          </a:p>
          <a:p>
            <a:pPr algn="ctr"/>
            <a:r>
              <a:rPr lang="ja-JP" altLang="en-US" sz="1200" dirty="0">
                <a:latin typeface="+mj-ea"/>
                <a:ea typeface="+mj-ea"/>
              </a:rPr>
              <a:t>庫</a:t>
            </a:r>
          </a:p>
        </p:txBody>
      </p:sp>
      <p:sp>
        <p:nvSpPr>
          <p:cNvPr id="57" name="Freeform 53"/>
          <p:cNvSpPr>
            <a:spLocks/>
          </p:cNvSpPr>
          <p:nvPr/>
        </p:nvSpPr>
        <p:spPr bwMode="auto">
          <a:xfrm rot="8314580">
            <a:off x="4365971" y="4518989"/>
            <a:ext cx="504825" cy="71437"/>
          </a:xfrm>
          <a:custGeom>
            <a:avLst/>
            <a:gdLst>
              <a:gd name="T0" fmla="*/ 0 w 318"/>
              <a:gd name="T1" fmla="*/ 0 h 45"/>
              <a:gd name="T2" fmla="*/ 46 w 318"/>
              <a:gd name="T3" fmla="*/ 45 h 45"/>
              <a:gd name="T4" fmla="*/ 272 w 318"/>
              <a:gd name="T5" fmla="*/ 45 h 45"/>
              <a:gd name="T6" fmla="*/ 318 w 318"/>
              <a:gd name="T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8" h="45">
                <a:moveTo>
                  <a:pt x="0" y="0"/>
                </a:moveTo>
                <a:lnTo>
                  <a:pt x="46" y="45"/>
                </a:lnTo>
                <a:lnTo>
                  <a:pt x="272" y="45"/>
                </a:lnTo>
                <a:lnTo>
                  <a:pt x="31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58" name="Rectangle 62"/>
          <p:cNvSpPr>
            <a:spLocks noChangeArrowheads="1"/>
          </p:cNvSpPr>
          <p:nvPr/>
        </p:nvSpPr>
        <p:spPr bwMode="auto">
          <a:xfrm rot="16200000">
            <a:off x="4543770" y="788364"/>
            <a:ext cx="323851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59" name="Rectangle 64"/>
          <p:cNvSpPr>
            <a:spLocks noChangeArrowheads="1"/>
          </p:cNvSpPr>
          <p:nvPr/>
        </p:nvSpPr>
        <p:spPr bwMode="auto">
          <a:xfrm rot="16200000">
            <a:off x="4616002" y="325608"/>
            <a:ext cx="323851" cy="6778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60" name="Text Box 65"/>
          <p:cNvSpPr txBox="1">
            <a:spLocks noChangeArrowheads="1"/>
          </p:cNvSpPr>
          <p:nvPr/>
        </p:nvSpPr>
        <p:spPr bwMode="auto">
          <a:xfrm>
            <a:off x="5001902" y="896721"/>
            <a:ext cx="5950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200">
                <a:latin typeface="+mj-ea"/>
                <a:ea typeface="+mj-ea"/>
              </a:rPr>
              <a:t>民　家</a:t>
            </a:r>
          </a:p>
        </p:txBody>
      </p:sp>
      <p:sp>
        <p:nvSpPr>
          <p:cNvPr id="61" name="Rectangle 66"/>
          <p:cNvSpPr>
            <a:spLocks noChangeArrowheads="1"/>
          </p:cNvSpPr>
          <p:nvPr/>
        </p:nvSpPr>
        <p:spPr bwMode="auto">
          <a:xfrm rot="16200000">
            <a:off x="4342159" y="8822702"/>
            <a:ext cx="71439" cy="714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62" name="Rectangle 67"/>
          <p:cNvSpPr>
            <a:spLocks noChangeArrowheads="1"/>
          </p:cNvSpPr>
          <p:nvPr/>
        </p:nvSpPr>
        <p:spPr bwMode="auto">
          <a:xfrm rot="16200000">
            <a:off x="4078634" y="8825877"/>
            <a:ext cx="71439" cy="714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63" name="Text Box 69"/>
          <p:cNvSpPr txBox="1">
            <a:spLocks noChangeArrowheads="1"/>
          </p:cNvSpPr>
          <p:nvPr/>
        </p:nvSpPr>
        <p:spPr bwMode="auto">
          <a:xfrm>
            <a:off x="812175" y="-36512"/>
            <a:ext cx="52902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600" b="1" dirty="0">
                <a:latin typeface="+mj-ea"/>
                <a:ea typeface="+mj-ea"/>
              </a:rPr>
              <a:t>熊本県立人吉</a:t>
            </a:r>
            <a:r>
              <a:rPr lang="ja-JP" altLang="en-US" sz="1600" b="1" dirty="0" smtClean="0">
                <a:latin typeface="+mj-ea"/>
                <a:ea typeface="+mj-ea"/>
              </a:rPr>
              <a:t>高等学校における避難所の使用場所配置図</a:t>
            </a:r>
            <a:endParaRPr lang="ja-JP" altLang="en-US" sz="1600" b="1" dirty="0">
              <a:latin typeface="+mj-ea"/>
              <a:ea typeface="+mj-ea"/>
            </a:endParaRPr>
          </a:p>
        </p:txBody>
      </p:sp>
      <p:sp>
        <p:nvSpPr>
          <p:cNvPr id="64" name="Rectangle 75"/>
          <p:cNvSpPr>
            <a:spLocks noChangeArrowheads="1"/>
          </p:cNvSpPr>
          <p:nvPr/>
        </p:nvSpPr>
        <p:spPr bwMode="auto">
          <a:xfrm rot="16200000">
            <a:off x="766315" y="8261521"/>
            <a:ext cx="215900" cy="217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65" name="Text Box 80"/>
          <p:cNvSpPr txBox="1">
            <a:spLocks noChangeArrowheads="1"/>
          </p:cNvSpPr>
          <p:nvPr/>
        </p:nvSpPr>
        <p:spPr bwMode="auto">
          <a:xfrm>
            <a:off x="3096559" y="5607905"/>
            <a:ext cx="33855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+mj-ea"/>
                <a:ea typeface="+mj-ea"/>
              </a:rPr>
              <a:t>昇</a:t>
            </a:r>
          </a:p>
          <a:p>
            <a:pPr algn="ctr"/>
            <a:r>
              <a:rPr lang="ja-JP" altLang="en-US" sz="1200" dirty="0">
                <a:latin typeface="+mj-ea"/>
                <a:ea typeface="+mj-ea"/>
              </a:rPr>
              <a:t>降</a:t>
            </a:r>
          </a:p>
          <a:p>
            <a:pPr algn="ctr"/>
            <a:r>
              <a:rPr lang="ja-JP" altLang="en-US" sz="1200" dirty="0">
                <a:latin typeface="+mj-ea"/>
                <a:ea typeface="+mj-ea"/>
              </a:rPr>
              <a:t>口</a:t>
            </a:r>
          </a:p>
        </p:txBody>
      </p:sp>
      <p:sp>
        <p:nvSpPr>
          <p:cNvPr id="66" name="Text Box 81"/>
          <p:cNvSpPr txBox="1">
            <a:spLocks noChangeArrowheads="1"/>
          </p:cNvSpPr>
          <p:nvPr/>
        </p:nvSpPr>
        <p:spPr bwMode="auto">
          <a:xfrm>
            <a:off x="620987" y="4020405"/>
            <a:ext cx="33855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+mj-ea"/>
                <a:ea typeface="+mj-ea"/>
              </a:rPr>
              <a:t>駐</a:t>
            </a:r>
          </a:p>
          <a:p>
            <a:pPr algn="ctr"/>
            <a:r>
              <a:rPr lang="ja-JP" altLang="en-US" sz="1200" dirty="0">
                <a:latin typeface="+mj-ea"/>
                <a:ea typeface="+mj-ea"/>
              </a:rPr>
              <a:t>輪</a:t>
            </a:r>
          </a:p>
          <a:p>
            <a:pPr algn="ctr"/>
            <a:r>
              <a:rPr lang="ja-JP" altLang="en-US" sz="1200" dirty="0">
                <a:latin typeface="+mj-ea"/>
                <a:ea typeface="+mj-ea"/>
              </a:rPr>
              <a:t>場</a:t>
            </a:r>
          </a:p>
        </p:txBody>
      </p:sp>
      <p:sp>
        <p:nvSpPr>
          <p:cNvPr id="67" name="Text Box 82"/>
          <p:cNvSpPr txBox="1">
            <a:spLocks noChangeArrowheads="1"/>
          </p:cNvSpPr>
          <p:nvPr/>
        </p:nvSpPr>
        <p:spPr bwMode="auto">
          <a:xfrm>
            <a:off x="5052866" y="3576165"/>
            <a:ext cx="1287533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 smtClean="0">
                <a:latin typeface="+mj-ea"/>
                <a:ea typeface="+mj-ea"/>
              </a:rPr>
              <a:t>サブグラウンド</a:t>
            </a:r>
            <a:endParaRPr lang="en-US" altLang="ja-JP" sz="1400" dirty="0" smtClean="0">
              <a:latin typeface="+mj-ea"/>
              <a:ea typeface="+mj-ea"/>
            </a:endParaRPr>
          </a:p>
          <a:p>
            <a:pPr algn="ctr"/>
            <a:r>
              <a:rPr lang="ja-JP" altLang="en-US" sz="1100" dirty="0" smtClean="0">
                <a:latin typeface="+mj-ea"/>
                <a:ea typeface="+mj-ea"/>
              </a:rPr>
              <a:t>（駐車場として）</a:t>
            </a:r>
            <a:endParaRPr lang="ja-JP" altLang="en-US" sz="1100" dirty="0">
              <a:latin typeface="+mj-ea"/>
              <a:ea typeface="+mj-ea"/>
            </a:endParaRPr>
          </a:p>
        </p:txBody>
      </p:sp>
      <p:sp>
        <p:nvSpPr>
          <p:cNvPr id="68" name="Text Box 83"/>
          <p:cNvSpPr txBox="1">
            <a:spLocks noChangeArrowheads="1"/>
          </p:cNvSpPr>
          <p:nvPr/>
        </p:nvSpPr>
        <p:spPr bwMode="auto">
          <a:xfrm>
            <a:off x="3608078" y="8561171"/>
            <a:ext cx="5950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200">
                <a:latin typeface="+mj-ea"/>
                <a:ea typeface="+mj-ea"/>
              </a:rPr>
              <a:t>正　門</a:t>
            </a:r>
          </a:p>
        </p:txBody>
      </p:sp>
      <p:sp>
        <p:nvSpPr>
          <p:cNvPr id="69" name="Text Box 84"/>
          <p:cNvSpPr txBox="1">
            <a:spLocks noChangeArrowheads="1"/>
          </p:cNvSpPr>
          <p:nvPr/>
        </p:nvSpPr>
        <p:spPr bwMode="auto">
          <a:xfrm>
            <a:off x="4474853" y="510958"/>
            <a:ext cx="5950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200">
                <a:latin typeface="+mj-ea"/>
                <a:ea typeface="+mj-ea"/>
              </a:rPr>
              <a:t>民　家</a:t>
            </a:r>
          </a:p>
        </p:txBody>
      </p:sp>
      <p:sp>
        <p:nvSpPr>
          <p:cNvPr id="70" name="Rectangle 86"/>
          <p:cNvSpPr>
            <a:spLocks noChangeArrowheads="1"/>
          </p:cNvSpPr>
          <p:nvPr/>
        </p:nvSpPr>
        <p:spPr bwMode="auto">
          <a:xfrm rot="16200000">
            <a:off x="5710583" y="-24437"/>
            <a:ext cx="323851" cy="1368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71" name="Text Box 87"/>
          <p:cNvSpPr txBox="1">
            <a:spLocks noChangeArrowheads="1"/>
          </p:cNvSpPr>
          <p:nvPr/>
        </p:nvSpPr>
        <p:spPr bwMode="auto">
          <a:xfrm>
            <a:off x="5506728" y="523658"/>
            <a:ext cx="5950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200">
                <a:latin typeface="+mj-ea"/>
                <a:ea typeface="+mj-ea"/>
              </a:rPr>
              <a:t>民　家</a:t>
            </a:r>
          </a:p>
        </p:txBody>
      </p:sp>
      <p:sp>
        <p:nvSpPr>
          <p:cNvPr id="72" name="Rectangle 91"/>
          <p:cNvSpPr>
            <a:spLocks noChangeArrowheads="1"/>
          </p:cNvSpPr>
          <p:nvPr/>
        </p:nvSpPr>
        <p:spPr bwMode="auto">
          <a:xfrm rot="16200000">
            <a:off x="5135908" y="777251"/>
            <a:ext cx="323851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73" name="Rectangle 93"/>
          <p:cNvSpPr>
            <a:spLocks noChangeArrowheads="1"/>
          </p:cNvSpPr>
          <p:nvPr/>
        </p:nvSpPr>
        <p:spPr bwMode="auto">
          <a:xfrm rot="16200000">
            <a:off x="6216997" y="1421775"/>
            <a:ext cx="360363" cy="360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74" name="Rectangle 94"/>
          <p:cNvSpPr>
            <a:spLocks noChangeArrowheads="1"/>
          </p:cNvSpPr>
          <p:nvPr/>
        </p:nvSpPr>
        <p:spPr bwMode="auto">
          <a:xfrm rot="16200000">
            <a:off x="5734397" y="1421775"/>
            <a:ext cx="360363" cy="360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75" name="Text Box 95"/>
          <p:cNvSpPr txBox="1">
            <a:spLocks noChangeArrowheads="1"/>
          </p:cNvSpPr>
          <p:nvPr/>
        </p:nvSpPr>
        <p:spPr bwMode="auto">
          <a:xfrm>
            <a:off x="4393891" y="930058"/>
            <a:ext cx="5950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200">
                <a:latin typeface="+mj-ea"/>
                <a:ea typeface="+mj-ea"/>
              </a:rPr>
              <a:t>民　家</a:t>
            </a:r>
          </a:p>
        </p:txBody>
      </p:sp>
      <p:sp>
        <p:nvSpPr>
          <p:cNvPr id="76" name="Text Box 96"/>
          <p:cNvSpPr txBox="1">
            <a:spLocks noChangeArrowheads="1"/>
          </p:cNvSpPr>
          <p:nvPr/>
        </p:nvSpPr>
        <p:spPr bwMode="auto">
          <a:xfrm>
            <a:off x="5704446" y="1414911"/>
            <a:ext cx="4154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900">
                <a:latin typeface="+mj-ea"/>
                <a:ea typeface="+mj-ea"/>
              </a:rPr>
              <a:t>職員</a:t>
            </a:r>
          </a:p>
          <a:p>
            <a:pPr algn="ctr"/>
            <a:r>
              <a:rPr lang="ja-JP" altLang="en-US" sz="900">
                <a:latin typeface="+mj-ea"/>
                <a:ea typeface="+mj-ea"/>
              </a:rPr>
              <a:t>住宅</a:t>
            </a:r>
          </a:p>
        </p:txBody>
      </p:sp>
      <p:sp>
        <p:nvSpPr>
          <p:cNvPr id="77" name="Text Box 97"/>
          <p:cNvSpPr txBox="1">
            <a:spLocks noChangeArrowheads="1"/>
          </p:cNvSpPr>
          <p:nvPr/>
        </p:nvSpPr>
        <p:spPr bwMode="auto">
          <a:xfrm>
            <a:off x="6193396" y="1414911"/>
            <a:ext cx="4154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900">
                <a:latin typeface="+mj-ea"/>
                <a:ea typeface="+mj-ea"/>
              </a:rPr>
              <a:t>職員</a:t>
            </a:r>
          </a:p>
          <a:p>
            <a:pPr algn="ctr"/>
            <a:r>
              <a:rPr lang="ja-JP" altLang="en-US" sz="900">
                <a:latin typeface="+mj-ea"/>
                <a:ea typeface="+mj-ea"/>
              </a:rPr>
              <a:t>住宅</a:t>
            </a:r>
          </a:p>
        </p:txBody>
      </p:sp>
      <p:sp>
        <p:nvSpPr>
          <p:cNvPr id="78" name="Rectangle 93"/>
          <p:cNvSpPr>
            <a:spLocks noChangeArrowheads="1"/>
          </p:cNvSpPr>
          <p:nvPr/>
        </p:nvSpPr>
        <p:spPr bwMode="auto">
          <a:xfrm rot="16200000">
            <a:off x="3427617" y="4189872"/>
            <a:ext cx="251307" cy="43419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ysDash"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79" name="Text Box 97"/>
          <p:cNvSpPr txBox="1">
            <a:spLocks noChangeArrowheads="1"/>
          </p:cNvSpPr>
          <p:nvPr/>
        </p:nvSpPr>
        <p:spPr bwMode="auto">
          <a:xfrm>
            <a:off x="3274454" y="4291320"/>
            <a:ext cx="572594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700" dirty="0" smtClean="0">
                <a:latin typeface="+mj-ea"/>
                <a:ea typeface="+mj-ea"/>
              </a:rPr>
              <a:t>屋外トイレ</a:t>
            </a:r>
            <a:endParaRPr lang="ja-JP" altLang="en-US" sz="700" dirty="0">
              <a:latin typeface="+mj-ea"/>
              <a:ea typeface="+mj-ea"/>
            </a:endParaRPr>
          </a:p>
        </p:txBody>
      </p:sp>
      <p:sp>
        <p:nvSpPr>
          <p:cNvPr id="80" name="フリーフォーム 79"/>
          <p:cNvSpPr/>
          <p:nvPr/>
        </p:nvSpPr>
        <p:spPr>
          <a:xfrm rot="16200000">
            <a:off x="3630738" y="6024231"/>
            <a:ext cx="5725551" cy="351692"/>
          </a:xfrm>
          <a:custGeom>
            <a:avLst/>
            <a:gdLst>
              <a:gd name="connsiteX0" fmla="*/ 0 w 5725551"/>
              <a:gd name="connsiteY0" fmla="*/ 0 h 351692"/>
              <a:gd name="connsiteX1" fmla="*/ 14068 w 5725551"/>
              <a:gd name="connsiteY1" fmla="*/ 351692 h 351692"/>
              <a:gd name="connsiteX2" fmla="*/ 5725551 w 5725551"/>
              <a:gd name="connsiteY2" fmla="*/ 323557 h 351692"/>
              <a:gd name="connsiteX3" fmla="*/ 5725551 w 5725551"/>
              <a:gd name="connsiteY3" fmla="*/ 0 h 35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25551" h="351692">
                <a:moveTo>
                  <a:pt x="0" y="0"/>
                </a:moveTo>
                <a:lnTo>
                  <a:pt x="14068" y="351692"/>
                </a:lnTo>
                <a:lnTo>
                  <a:pt x="5725551" y="323557"/>
                </a:lnTo>
                <a:lnTo>
                  <a:pt x="5725551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フリーフォーム 80"/>
          <p:cNvSpPr/>
          <p:nvPr/>
        </p:nvSpPr>
        <p:spPr>
          <a:xfrm rot="16200000">
            <a:off x="5044541" y="1628077"/>
            <a:ext cx="2827607" cy="365760"/>
          </a:xfrm>
          <a:custGeom>
            <a:avLst/>
            <a:gdLst>
              <a:gd name="connsiteX0" fmla="*/ 0 w 2827607"/>
              <a:gd name="connsiteY0" fmla="*/ 0 h 365760"/>
              <a:gd name="connsiteX1" fmla="*/ 0 w 2827607"/>
              <a:gd name="connsiteY1" fmla="*/ 365760 h 365760"/>
              <a:gd name="connsiteX2" fmla="*/ 2827607 w 2827607"/>
              <a:gd name="connsiteY2" fmla="*/ 36576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27607" h="365760">
                <a:moveTo>
                  <a:pt x="0" y="0"/>
                </a:moveTo>
                <a:lnTo>
                  <a:pt x="0" y="365760"/>
                </a:lnTo>
                <a:lnTo>
                  <a:pt x="2827607" y="36576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フリーフォーム 81"/>
          <p:cNvSpPr/>
          <p:nvPr/>
        </p:nvSpPr>
        <p:spPr>
          <a:xfrm rot="16200000">
            <a:off x="4460732" y="1297487"/>
            <a:ext cx="1758461" cy="1814732"/>
          </a:xfrm>
          <a:custGeom>
            <a:avLst/>
            <a:gdLst>
              <a:gd name="connsiteX0" fmla="*/ 14067 w 1758461"/>
              <a:gd name="connsiteY0" fmla="*/ 0 h 1814732"/>
              <a:gd name="connsiteX1" fmla="*/ 1730326 w 1758461"/>
              <a:gd name="connsiteY1" fmla="*/ 0 h 1814732"/>
              <a:gd name="connsiteX2" fmla="*/ 1758461 w 1758461"/>
              <a:gd name="connsiteY2" fmla="*/ 1153551 h 1814732"/>
              <a:gd name="connsiteX3" fmla="*/ 1209821 w 1758461"/>
              <a:gd name="connsiteY3" fmla="*/ 1153551 h 1814732"/>
              <a:gd name="connsiteX4" fmla="*/ 661181 w 1758461"/>
              <a:gd name="connsiteY4" fmla="*/ 1167619 h 1814732"/>
              <a:gd name="connsiteX5" fmla="*/ 675249 w 1758461"/>
              <a:gd name="connsiteY5" fmla="*/ 1814732 h 1814732"/>
              <a:gd name="connsiteX6" fmla="*/ 0 w 1758461"/>
              <a:gd name="connsiteY6" fmla="*/ 1814732 h 1814732"/>
              <a:gd name="connsiteX7" fmla="*/ 14067 w 1758461"/>
              <a:gd name="connsiteY7" fmla="*/ 0 h 1814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8461" h="1814732">
                <a:moveTo>
                  <a:pt x="14067" y="0"/>
                </a:moveTo>
                <a:lnTo>
                  <a:pt x="1730326" y="0"/>
                </a:lnTo>
                <a:lnTo>
                  <a:pt x="1758461" y="1153551"/>
                </a:lnTo>
                <a:lnTo>
                  <a:pt x="1209821" y="1153551"/>
                </a:lnTo>
                <a:lnTo>
                  <a:pt x="661181" y="1167619"/>
                </a:lnTo>
                <a:lnTo>
                  <a:pt x="675249" y="1814732"/>
                </a:lnTo>
                <a:lnTo>
                  <a:pt x="0" y="1814732"/>
                </a:lnTo>
                <a:lnTo>
                  <a:pt x="14067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Text Box 23"/>
          <p:cNvSpPr txBox="1">
            <a:spLocks noChangeArrowheads="1"/>
          </p:cNvSpPr>
          <p:nvPr/>
        </p:nvSpPr>
        <p:spPr bwMode="auto">
          <a:xfrm>
            <a:off x="4470521" y="1691680"/>
            <a:ext cx="117051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 smtClean="0">
                <a:latin typeface="+mj-ea"/>
                <a:ea typeface="+mj-ea"/>
              </a:rPr>
              <a:t>ハンドボール</a:t>
            </a:r>
            <a:endParaRPr lang="en-US" altLang="ja-JP" sz="1400" dirty="0" smtClean="0">
              <a:latin typeface="+mj-ea"/>
              <a:ea typeface="+mj-ea"/>
            </a:endParaRPr>
          </a:p>
          <a:p>
            <a:pPr algn="ctr"/>
            <a:r>
              <a:rPr lang="ja-JP" altLang="en-US" sz="1400" dirty="0">
                <a:latin typeface="+mj-ea"/>
                <a:ea typeface="+mj-ea"/>
              </a:rPr>
              <a:t>サッカー</a:t>
            </a:r>
            <a:endParaRPr lang="en-US" altLang="ja-JP" sz="1400" dirty="0" smtClean="0">
              <a:latin typeface="+mj-ea"/>
              <a:ea typeface="+mj-ea"/>
            </a:endParaRPr>
          </a:p>
          <a:p>
            <a:pPr algn="ctr"/>
            <a:r>
              <a:rPr lang="ja-JP" altLang="en-US" sz="1400" dirty="0" smtClean="0">
                <a:latin typeface="+mj-ea"/>
                <a:ea typeface="+mj-ea"/>
              </a:rPr>
              <a:t>グラウンド</a:t>
            </a:r>
            <a:endParaRPr lang="ja-JP" altLang="en-US" sz="1400" dirty="0">
              <a:latin typeface="+mj-ea"/>
              <a:ea typeface="+mj-ea"/>
            </a:endParaRPr>
          </a:p>
        </p:txBody>
      </p:sp>
      <p:sp>
        <p:nvSpPr>
          <p:cNvPr id="84" name="Rectangle 6"/>
          <p:cNvSpPr>
            <a:spLocks noChangeArrowheads="1"/>
          </p:cNvSpPr>
          <p:nvPr/>
        </p:nvSpPr>
        <p:spPr bwMode="auto">
          <a:xfrm rot="16200000">
            <a:off x="301388" y="505893"/>
            <a:ext cx="309140" cy="44429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85" name="Rectangle 6"/>
          <p:cNvSpPr>
            <a:spLocks noChangeArrowheads="1"/>
          </p:cNvSpPr>
          <p:nvPr/>
        </p:nvSpPr>
        <p:spPr bwMode="auto">
          <a:xfrm rot="16200000">
            <a:off x="301388" y="943843"/>
            <a:ext cx="309140" cy="44429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ysDash"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86" name="Text Box 32"/>
          <p:cNvSpPr txBox="1">
            <a:spLocks noChangeArrowheads="1"/>
          </p:cNvSpPr>
          <p:nvPr/>
        </p:nvSpPr>
        <p:spPr bwMode="auto">
          <a:xfrm>
            <a:off x="648087" y="588859"/>
            <a:ext cx="11079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 smtClean="0">
                <a:latin typeface="+mj-ea"/>
                <a:ea typeface="+mj-ea"/>
              </a:rPr>
              <a:t>使用屋内施設</a:t>
            </a:r>
            <a:endParaRPr lang="ja-JP" altLang="en-US" sz="1200" dirty="0">
              <a:latin typeface="+mj-ea"/>
              <a:ea typeface="+mj-ea"/>
            </a:endParaRPr>
          </a:p>
        </p:txBody>
      </p:sp>
      <p:sp>
        <p:nvSpPr>
          <p:cNvPr id="87" name="Text Box 32"/>
          <p:cNvSpPr txBox="1">
            <a:spLocks noChangeArrowheads="1"/>
          </p:cNvSpPr>
          <p:nvPr/>
        </p:nvSpPr>
        <p:spPr bwMode="auto">
          <a:xfrm>
            <a:off x="649713" y="1028445"/>
            <a:ext cx="11079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 smtClean="0">
                <a:latin typeface="+mj-ea"/>
                <a:ea typeface="+mj-ea"/>
              </a:rPr>
              <a:t>使用屋外施設</a:t>
            </a:r>
            <a:endParaRPr lang="ja-JP" altLang="en-US" sz="1200" dirty="0">
              <a:latin typeface="+mj-ea"/>
              <a:ea typeface="+mj-ea"/>
            </a:endParaRPr>
          </a:p>
        </p:txBody>
      </p:sp>
      <p:sp>
        <p:nvSpPr>
          <p:cNvPr id="88" name="Rectangle 7"/>
          <p:cNvSpPr>
            <a:spLocks noChangeArrowheads="1"/>
          </p:cNvSpPr>
          <p:nvPr/>
        </p:nvSpPr>
        <p:spPr bwMode="auto">
          <a:xfrm rot="16200000">
            <a:off x="1323304" y="5171226"/>
            <a:ext cx="431800" cy="39891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latin typeface="+mj-ea"/>
              <a:ea typeface="+mj-ea"/>
            </a:endParaRPr>
          </a:p>
        </p:txBody>
      </p:sp>
      <p:sp>
        <p:nvSpPr>
          <p:cNvPr id="89" name="Text Box 27"/>
          <p:cNvSpPr txBox="1">
            <a:spLocks noChangeArrowheads="1"/>
          </p:cNvSpPr>
          <p:nvPr/>
        </p:nvSpPr>
        <p:spPr bwMode="auto">
          <a:xfrm>
            <a:off x="1293143" y="5163484"/>
            <a:ext cx="753861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200" dirty="0" smtClean="0">
                <a:latin typeface="+mj-ea"/>
                <a:ea typeface="+mj-ea"/>
              </a:rPr>
              <a:t>武</a:t>
            </a:r>
            <a:r>
              <a:rPr lang="en-US" altLang="ja-JP" sz="1200" dirty="0">
                <a:latin typeface="+mj-ea"/>
                <a:ea typeface="+mj-ea"/>
              </a:rPr>
              <a:t> </a:t>
            </a:r>
            <a:r>
              <a:rPr lang="ja-JP" altLang="en-US" sz="1200" dirty="0" smtClean="0">
                <a:latin typeface="+mj-ea"/>
                <a:ea typeface="+mj-ea"/>
              </a:rPr>
              <a:t>道</a:t>
            </a:r>
            <a:r>
              <a:rPr lang="ja-JP" altLang="en-US" sz="1200" dirty="0">
                <a:latin typeface="+mj-ea"/>
                <a:ea typeface="+mj-ea"/>
              </a:rPr>
              <a:t> </a:t>
            </a:r>
            <a:r>
              <a:rPr lang="ja-JP" altLang="en-US" sz="1200" dirty="0" smtClean="0">
                <a:latin typeface="+mj-ea"/>
                <a:ea typeface="+mj-ea"/>
              </a:rPr>
              <a:t>場</a:t>
            </a:r>
            <a:endParaRPr lang="en-US" altLang="ja-JP" sz="1200" dirty="0" smtClean="0">
              <a:latin typeface="+mj-ea"/>
              <a:ea typeface="+mj-ea"/>
            </a:endParaRPr>
          </a:p>
          <a:p>
            <a:r>
              <a:rPr lang="ja-JP" altLang="en-US" sz="700" dirty="0" smtClean="0">
                <a:latin typeface="+mj-ea"/>
                <a:ea typeface="+mj-ea"/>
              </a:rPr>
              <a:t>（柔道場）</a:t>
            </a:r>
            <a:endParaRPr lang="ja-JP" altLang="en-US" sz="700" dirty="0">
              <a:latin typeface="+mj-ea"/>
              <a:ea typeface="+mj-ea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3104746" y="8792006"/>
            <a:ext cx="2904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/>
              <a:t>３</a:t>
            </a:r>
            <a:endParaRPr kumimoji="1" lang="ja-JP" altLang="en-US" sz="1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47120" y="7377809"/>
            <a:ext cx="3578224" cy="101566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 smtClean="0"/>
              <a:t>対象の建物について５ページの</a:t>
            </a:r>
            <a:endParaRPr lang="en-US" altLang="ja-JP" sz="2000" dirty="0" smtClean="0"/>
          </a:p>
          <a:p>
            <a:r>
              <a:rPr lang="ja-JP" altLang="en-US" sz="2000" dirty="0" smtClean="0"/>
              <a:t>避難所</a:t>
            </a:r>
            <a:r>
              <a:rPr lang="ja-JP" altLang="en-US" sz="2000" dirty="0"/>
              <a:t>安全確認</a:t>
            </a:r>
            <a:r>
              <a:rPr lang="ja-JP" altLang="en-US" sz="2000" dirty="0" smtClean="0"/>
              <a:t>チェック表を</a:t>
            </a:r>
            <a:endParaRPr lang="en-US" altLang="ja-JP" sz="2000" dirty="0" smtClean="0"/>
          </a:p>
          <a:p>
            <a:r>
              <a:rPr kumimoji="1" lang="ja-JP" altLang="en-US" sz="2000" dirty="0"/>
              <a:t>使用</a:t>
            </a:r>
            <a:r>
              <a:rPr kumimoji="1" lang="ja-JP" altLang="en-US" sz="2000" dirty="0" smtClean="0"/>
              <a:t>して、確認をしてください。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10735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31620" y="1014580"/>
            <a:ext cx="6526146" cy="221599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3200" u="sng" dirty="0" smtClean="0">
                <a:solidFill>
                  <a:srgbClr val="FF0000"/>
                </a:solidFill>
              </a:rPr>
              <a:t>人吉市役所</a:t>
            </a:r>
            <a:r>
              <a:rPr lang="ja-JP" altLang="en-US" sz="3200" u="sng" dirty="0">
                <a:solidFill>
                  <a:srgbClr val="FF0000"/>
                </a:solidFill>
              </a:rPr>
              <a:t>防災安全</a:t>
            </a:r>
            <a:r>
              <a:rPr lang="ja-JP" altLang="en-US" sz="3200" u="sng" dirty="0" smtClean="0">
                <a:solidFill>
                  <a:srgbClr val="FF0000"/>
                </a:solidFill>
              </a:rPr>
              <a:t>課</a:t>
            </a:r>
            <a:endParaRPr lang="en-US" altLang="ja-JP" sz="3200" dirty="0" smtClean="0"/>
          </a:p>
          <a:p>
            <a:r>
              <a:rPr lang="ja-JP" altLang="en-US" sz="2800" u="sng" dirty="0" smtClean="0"/>
              <a:t>電話番号</a:t>
            </a:r>
            <a:r>
              <a:rPr lang="ja-JP" altLang="en-US" sz="3200" u="sng" dirty="0" smtClean="0"/>
              <a:t>　　</a:t>
            </a:r>
            <a:r>
              <a:rPr lang="ja-JP" altLang="en-US" sz="2800" u="sng" dirty="0" smtClean="0">
                <a:solidFill>
                  <a:srgbClr val="FF0000"/>
                </a:solidFill>
              </a:rPr>
              <a:t>０９６６－２２－２１１１</a:t>
            </a:r>
            <a:endParaRPr lang="en-US" altLang="ja-JP" sz="3200" u="sng" dirty="0" smtClean="0">
              <a:solidFill>
                <a:srgbClr val="FF0000"/>
              </a:solidFill>
            </a:endParaRPr>
          </a:p>
          <a:p>
            <a:endParaRPr lang="en-US" altLang="ja-JP" b="1" dirty="0" smtClean="0"/>
          </a:p>
          <a:p>
            <a:r>
              <a:rPr lang="ja-JP" altLang="en-US" sz="2800" dirty="0" smtClean="0">
                <a:solidFill>
                  <a:srgbClr val="FF0000"/>
                </a:solidFill>
              </a:rPr>
              <a:t>担当者の連絡先　　防災安全課　●●　氏</a:t>
            </a:r>
            <a:endParaRPr lang="en-US" altLang="ja-JP" sz="2800" dirty="0">
              <a:solidFill>
                <a:srgbClr val="FF0000"/>
              </a:solidFill>
            </a:endParaRPr>
          </a:p>
          <a:p>
            <a:r>
              <a:rPr lang="ja-JP" altLang="en-US" sz="2800" u="sng" dirty="0" smtClean="0"/>
              <a:t>電話番号</a:t>
            </a:r>
            <a:r>
              <a:rPr lang="ja-JP" altLang="en-US" sz="2400" b="1" u="sng" dirty="0" smtClean="0"/>
              <a:t>　　</a:t>
            </a:r>
            <a:r>
              <a:rPr lang="ja-JP" altLang="en-US" sz="2800" u="sng" dirty="0" smtClean="0">
                <a:solidFill>
                  <a:srgbClr val="FF0000"/>
                </a:solidFill>
              </a:rPr>
              <a:t>０９０－●●</a:t>
            </a:r>
            <a:r>
              <a:rPr lang="en-US" altLang="ja-JP" sz="2800" u="sng" dirty="0" smtClean="0">
                <a:solidFill>
                  <a:srgbClr val="FF0000"/>
                </a:solidFill>
              </a:rPr>
              <a:t>××</a:t>
            </a:r>
            <a:r>
              <a:rPr lang="ja-JP" altLang="en-US" sz="2800" u="sng" dirty="0" smtClean="0">
                <a:solidFill>
                  <a:srgbClr val="FF0000"/>
                </a:solidFill>
              </a:rPr>
              <a:t>－●●</a:t>
            </a:r>
            <a:r>
              <a:rPr lang="en-US" altLang="ja-JP" sz="2800" u="sng" dirty="0" smtClean="0">
                <a:solidFill>
                  <a:srgbClr val="FF0000"/>
                </a:solidFill>
              </a:rPr>
              <a:t>××</a:t>
            </a:r>
            <a:endParaRPr lang="en-US" altLang="ja-JP" sz="3600" u="sng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104746" y="8925057"/>
            <a:ext cx="2904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４</a:t>
            </a:r>
            <a:endParaRPr kumimoji="1" lang="ja-JP" altLang="en-US" sz="1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60410" y="323528"/>
            <a:ext cx="2749471" cy="400110"/>
          </a:xfrm>
          <a:prstGeom prst="rect">
            <a:avLst/>
          </a:prstGeom>
          <a:solidFill>
            <a:srgbClr val="0070C0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 smtClean="0">
                <a:solidFill>
                  <a:schemeClr val="bg1"/>
                </a:solidFill>
              </a:rPr>
              <a:t>市町村担当者の</a:t>
            </a:r>
            <a:r>
              <a:rPr lang="ja-JP" altLang="en-US" sz="2000" dirty="0">
                <a:solidFill>
                  <a:schemeClr val="bg1"/>
                </a:solidFill>
              </a:rPr>
              <a:t>連絡先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0648" y="4387914"/>
            <a:ext cx="1723549" cy="400110"/>
          </a:xfrm>
          <a:prstGeom prst="rect">
            <a:avLst/>
          </a:prstGeom>
          <a:solidFill>
            <a:srgbClr val="0070C0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 smtClean="0">
                <a:solidFill>
                  <a:schemeClr val="bg1"/>
                </a:solidFill>
              </a:rPr>
              <a:t>学校の</a:t>
            </a:r>
            <a:r>
              <a:rPr lang="ja-JP" altLang="en-US" sz="2000" dirty="0">
                <a:solidFill>
                  <a:schemeClr val="bg1"/>
                </a:solidFill>
              </a:rPr>
              <a:t>連絡先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16066" y="5596949"/>
            <a:ext cx="5012911" cy="255454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3200" dirty="0" smtClean="0"/>
              <a:t>８６８－８５１１</a:t>
            </a:r>
            <a:endParaRPr lang="en-US" altLang="ja-JP" sz="3200" dirty="0" smtClean="0"/>
          </a:p>
          <a:p>
            <a:r>
              <a:rPr lang="ja-JP" altLang="en-US" sz="3200" dirty="0" smtClean="0"/>
              <a:t>人吉市北泉田町</a:t>
            </a:r>
            <a:r>
              <a:rPr lang="ja-JP" altLang="en-US" sz="3200" dirty="0"/>
              <a:t>３５０</a:t>
            </a:r>
            <a:endParaRPr lang="en-US" altLang="ja-JP" sz="3200" dirty="0" smtClean="0"/>
          </a:p>
          <a:p>
            <a:r>
              <a:rPr lang="ja-JP" altLang="en-US" sz="3200" dirty="0" smtClean="0"/>
              <a:t>熊本県立</a:t>
            </a:r>
            <a:r>
              <a:rPr lang="ja-JP" altLang="en-US" sz="3200" dirty="0"/>
              <a:t>人吉</a:t>
            </a:r>
            <a:r>
              <a:rPr lang="ja-JP" altLang="en-US" sz="3200" dirty="0" smtClean="0"/>
              <a:t>高等学校</a:t>
            </a:r>
            <a:endParaRPr lang="en-US" altLang="ja-JP" sz="3200" dirty="0"/>
          </a:p>
          <a:p>
            <a:r>
              <a:rPr lang="ja-JP" altLang="en-US" sz="3200" dirty="0" smtClean="0"/>
              <a:t>ＴＥＬ　０９６６－２２－２２６１</a:t>
            </a:r>
            <a:endParaRPr lang="en-US" altLang="ja-JP" sz="3200" dirty="0" smtClean="0"/>
          </a:p>
          <a:p>
            <a:r>
              <a:rPr lang="ja-JP" altLang="en-US" sz="3200" dirty="0" smtClean="0"/>
              <a:t>ＦＡＸ　０９６６－２２－１５２２</a:t>
            </a:r>
            <a:endParaRPr lang="en-US" altLang="ja-JP" sz="32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6066" y="5004048"/>
            <a:ext cx="5064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諸機関との</a:t>
            </a:r>
            <a:r>
              <a:rPr kumimoji="1" lang="ja-JP" altLang="en-US" dirty="0" smtClean="0"/>
              <a:t>連絡の際に必要な場合</a:t>
            </a:r>
            <a:r>
              <a:rPr lang="ja-JP" altLang="en-US" dirty="0" smtClean="0"/>
              <a:t>の確認用です</a:t>
            </a:r>
            <a:r>
              <a:rPr kumimoji="1" lang="ja-JP" altLang="en-US" dirty="0" smtClean="0"/>
              <a:t>。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14060" y="3419872"/>
            <a:ext cx="6048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担当者が代わることがあるので、定期的</a:t>
            </a:r>
            <a:r>
              <a:rPr lang="ja-JP" altLang="en-US" dirty="0" smtClean="0"/>
              <a:t>又</a:t>
            </a:r>
            <a:r>
              <a:rPr kumimoji="1" lang="ja-JP" altLang="en-US" dirty="0" smtClean="0"/>
              <a:t>は年度ごとに連絡</a:t>
            </a:r>
            <a:endParaRPr kumimoji="1" lang="en-US" altLang="ja-JP" dirty="0" smtClean="0"/>
          </a:p>
          <a:p>
            <a:r>
              <a:rPr kumimoji="1" lang="ja-JP" altLang="en-US" smtClean="0"/>
              <a:t>を取り、最新</a:t>
            </a:r>
            <a:r>
              <a:rPr kumimoji="1" lang="ja-JP" altLang="en-US" dirty="0" smtClean="0"/>
              <a:t>の状態にしてください。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896720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337</Words>
  <Application>Microsoft Office PowerPoint</Application>
  <PresentationFormat>画面に合わせる (4:3)</PresentationFormat>
  <Paragraphs>125</Paragraphs>
  <Slides>5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kumamoto</dc:creator>
  <cp:lastModifiedBy>kumamoto</cp:lastModifiedBy>
  <cp:revision>59</cp:revision>
  <dcterms:created xsi:type="dcterms:W3CDTF">2016-06-11T01:06:56Z</dcterms:created>
  <dcterms:modified xsi:type="dcterms:W3CDTF">2017-06-15T06:52:46Z</dcterms:modified>
</cp:coreProperties>
</file>