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A3D82-4C04-418A-8ACC-FF6C6CCDD9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6A2B900-3044-4D2D-98B6-1F088AF14E62}">
      <dgm:prSet custT="1"/>
      <dgm:spPr/>
      <dgm:t>
        <a:bodyPr/>
        <a:lstStyle/>
        <a:p>
          <a:pPr algn="l" rtl="0"/>
          <a:r>
            <a:rPr kumimoji="1" lang="ja-JP" altLang="en-US" sz="2400" dirty="0">
              <a:solidFill>
                <a:schemeClr val="bg1"/>
              </a:solidFill>
            </a:rPr>
            <a:t>　 ①メール受信：事務</a:t>
          </a:r>
          <a:r>
            <a:rPr kumimoji="1" lang="ja-JP" altLang="en-US" sz="2800" dirty="0"/>
            <a:t>　　　　　</a:t>
          </a:r>
          <a:endParaRPr lang="ja-JP" altLang="en-US" sz="2800" dirty="0"/>
        </a:p>
      </dgm:t>
    </dgm:pt>
    <dgm:pt modelId="{856C0DFE-073A-42D2-BECB-DB0E4C407760}" type="parTrans" cxnId="{7BC15985-B1AB-4449-80A4-4876E6FD067C}">
      <dgm:prSet/>
      <dgm:spPr/>
      <dgm:t>
        <a:bodyPr/>
        <a:lstStyle/>
        <a:p>
          <a:endParaRPr kumimoji="1" lang="ja-JP" altLang="en-US"/>
        </a:p>
      </dgm:t>
    </dgm:pt>
    <dgm:pt modelId="{C646BF49-9045-4089-B0EA-D3FD0BD2D8CB}" type="sibTrans" cxnId="{7BC15985-B1AB-4449-80A4-4876E6FD067C}">
      <dgm:prSet/>
      <dgm:spPr/>
      <dgm:t>
        <a:bodyPr/>
        <a:lstStyle/>
        <a:p>
          <a:endParaRPr kumimoji="1" lang="ja-JP" altLang="en-US"/>
        </a:p>
      </dgm:t>
    </dgm:pt>
    <dgm:pt modelId="{507A3C56-B431-4DA1-B238-78C6F341E09E}" type="pres">
      <dgm:prSet presAssocID="{0D6A3D82-4C04-418A-8ACC-FF6C6CCDD9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3564E2BD-4AF0-4E61-9EDA-58C667E58D3F}" type="pres">
      <dgm:prSet presAssocID="{16A2B900-3044-4D2D-98B6-1F088AF14E62}" presName="horFlow" presStyleCnt="0"/>
      <dgm:spPr/>
    </dgm:pt>
    <dgm:pt modelId="{2714976A-6DEA-4718-B225-B786E68C2595}" type="pres">
      <dgm:prSet presAssocID="{16A2B900-3044-4D2D-98B6-1F088AF14E62}" presName="bigChev" presStyleLbl="node1" presStyleIdx="0" presStyleCnt="1" custScaleX="336688" custLinFactNeighborX="3521" custLinFactNeighborY="-1770"/>
      <dgm:spPr/>
      <dgm:t>
        <a:bodyPr/>
        <a:lstStyle/>
        <a:p>
          <a:endParaRPr kumimoji="1" lang="ja-JP" altLang="en-US"/>
        </a:p>
      </dgm:t>
    </dgm:pt>
  </dgm:ptLst>
  <dgm:cxnLst>
    <dgm:cxn modelId="{9618CE8F-9190-4425-ACF4-C44BBA4A868E}" type="presOf" srcId="{0D6A3D82-4C04-418A-8ACC-FF6C6CCDD957}" destId="{507A3C56-B431-4DA1-B238-78C6F341E09E}" srcOrd="0" destOrd="0" presId="urn:microsoft.com/office/officeart/2005/8/layout/lProcess3"/>
    <dgm:cxn modelId="{73FFFF74-D89B-41B6-944B-057C57B4E53B}" type="presOf" srcId="{16A2B900-3044-4D2D-98B6-1F088AF14E62}" destId="{2714976A-6DEA-4718-B225-B786E68C2595}" srcOrd="0" destOrd="0" presId="urn:microsoft.com/office/officeart/2005/8/layout/lProcess3"/>
    <dgm:cxn modelId="{7BC15985-B1AB-4449-80A4-4876E6FD067C}" srcId="{0D6A3D82-4C04-418A-8ACC-FF6C6CCDD957}" destId="{16A2B900-3044-4D2D-98B6-1F088AF14E62}" srcOrd="0" destOrd="0" parTransId="{856C0DFE-073A-42D2-BECB-DB0E4C407760}" sibTransId="{C646BF49-9045-4089-B0EA-D3FD0BD2D8CB}"/>
    <dgm:cxn modelId="{D841EEDD-0454-43E6-A5D9-124BAA88EEA2}" type="presParOf" srcId="{507A3C56-B431-4DA1-B238-78C6F341E09E}" destId="{3564E2BD-4AF0-4E61-9EDA-58C667E58D3F}" srcOrd="0" destOrd="0" presId="urn:microsoft.com/office/officeart/2005/8/layout/lProcess3"/>
    <dgm:cxn modelId="{CC11EB6E-D73C-4E37-83FC-460E03D40AE7}" type="presParOf" srcId="{3564E2BD-4AF0-4E61-9EDA-58C667E58D3F}" destId="{2714976A-6DEA-4718-B225-B786E68C25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4615A-2A42-40C7-8DAD-E25B93E7707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770E33C-FDBC-426C-838B-53B6321FDEF2}" type="pres">
      <dgm:prSet presAssocID="{9544615A-2A42-40C7-8DAD-E25B93E7707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1F511C4-2167-4CF0-8C34-50EF1E9413B2}" type="presOf" srcId="{9544615A-2A42-40C7-8DAD-E25B93E7707A}" destId="{7770E33C-FDBC-426C-838B-53B6321FDE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44615A-2A42-40C7-8DAD-E25B93E7707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770E33C-FDBC-426C-838B-53B6321FDEF2}" type="pres">
      <dgm:prSet presAssocID="{9544615A-2A42-40C7-8DAD-E25B93E7707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1F511C4-2167-4CF0-8C34-50EF1E9413B2}" type="presOf" srcId="{9544615A-2A42-40C7-8DAD-E25B93E7707A}" destId="{7770E33C-FDBC-426C-838B-53B6321FDE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A3D82-4C04-418A-8ACC-FF6C6CCDD9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6A2B900-3044-4D2D-98B6-1F088AF14E62}">
      <dgm:prSet custT="1"/>
      <dgm:spPr/>
      <dgm:t>
        <a:bodyPr/>
        <a:lstStyle/>
        <a:p>
          <a:pPr algn="l" rtl="0"/>
          <a:r>
            <a:rPr kumimoji="1" lang="ja-JP" altLang="en-US" sz="2400" dirty="0"/>
            <a:t>   ①メール</a:t>
          </a:r>
          <a:r>
            <a:rPr kumimoji="1" lang="ja-JP" altLang="en-US" sz="2400"/>
            <a:t>受信：</a:t>
          </a:r>
          <a:r>
            <a:rPr kumimoji="1" lang="en-US" altLang="ja-JP" sz="2400" dirty="0"/>
            <a:t>RPA</a:t>
          </a:r>
          <a:r>
            <a:rPr kumimoji="1" lang="ja-JP" altLang="en-US" sz="2800"/>
            <a:t>　　　　　</a:t>
          </a:r>
          <a:endParaRPr lang="ja-JP" altLang="en-US" sz="2800" dirty="0"/>
        </a:p>
      </dgm:t>
    </dgm:pt>
    <dgm:pt modelId="{C646BF49-9045-4089-B0EA-D3FD0BD2D8CB}" type="sibTrans" cxnId="{7BC15985-B1AB-4449-80A4-4876E6FD067C}">
      <dgm:prSet/>
      <dgm:spPr/>
      <dgm:t>
        <a:bodyPr/>
        <a:lstStyle/>
        <a:p>
          <a:endParaRPr kumimoji="1" lang="ja-JP" altLang="en-US"/>
        </a:p>
      </dgm:t>
    </dgm:pt>
    <dgm:pt modelId="{856C0DFE-073A-42D2-BECB-DB0E4C407760}" type="parTrans" cxnId="{7BC15985-B1AB-4449-80A4-4876E6FD067C}">
      <dgm:prSet/>
      <dgm:spPr/>
      <dgm:t>
        <a:bodyPr/>
        <a:lstStyle/>
        <a:p>
          <a:endParaRPr kumimoji="1" lang="ja-JP" altLang="en-US"/>
        </a:p>
      </dgm:t>
    </dgm:pt>
    <dgm:pt modelId="{507A3C56-B431-4DA1-B238-78C6F341E09E}" type="pres">
      <dgm:prSet presAssocID="{0D6A3D82-4C04-418A-8ACC-FF6C6CCDD9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3564E2BD-4AF0-4E61-9EDA-58C667E58D3F}" type="pres">
      <dgm:prSet presAssocID="{16A2B900-3044-4D2D-98B6-1F088AF14E62}" presName="horFlow" presStyleCnt="0"/>
      <dgm:spPr/>
    </dgm:pt>
    <dgm:pt modelId="{2714976A-6DEA-4718-B225-B786E68C2595}" type="pres">
      <dgm:prSet presAssocID="{16A2B900-3044-4D2D-98B6-1F088AF14E62}" presName="bigChev" presStyleLbl="node1" presStyleIdx="0" presStyleCnt="1" custScaleX="336688" custLinFactNeighborX="912" custLinFactNeighborY="5549"/>
      <dgm:spPr/>
      <dgm:t>
        <a:bodyPr/>
        <a:lstStyle/>
        <a:p>
          <a:endParaRPr kumimoji="1" lang="ja-JP" altLang="en-US"/>
        </a:p>
      </dgm:t>
    </dgm:pt>
  </dgm:ptLst>
  <dgm:cxnLst>
    <dgm:cxn modelId="{9618CE8F-9190-4425-ACF4-C44BBA4A868E}" type="presOf" srcId="{0D6A3D82-4C04-418A-8ACC-FF6C6CCDD957}" destId="{507A3C56-B431-4DA1-B238-78C6F341E09E}" srcOrd="0" destOrd="0" presId="urn:microsoft.com/office/officeart/2005/8/layout/lProcess3"/>
    <dgm:cxn modelId="{73FFFF74-D89B-41B6-944B-057C57B4E53B}" type="presOf" srcId="{16A2B900-3044-4D2D-98B6-1F088AF14E62}" destId="{2714976A-6DEA-4718-B225-B786E68C2595}" srcOrd="0" destOrd="0" presId="urn:microsoft.com/office/officeart/2005/8/layout/lProcess3"/>
    <dgm:cxn modelId="{7BC15985-B1AB-4449-80A4-4876E6FD067C}" srcId="{0D6A3D82-4C04-418A-8ACC-FF6C6CCDD957}" destId="{16A2B900-3044-4D2D-98B6-1F088AF14E62}" srcOrd="0" destOrd="0" parTransId="{856C0DFE-073A-42D2-BECB-DB0E4C407760}" sibTransId="{C646BF49-9045-4089-B0EA-D3FD0BD2D8CB}"/>
    <dgm:cxn modelId="{D841EEDD-0454-43E6-A5D9-124BAA88EEA2}" type="presParOf" srcId="{507A3C56-B431-4DA1-B238-78C6F341E09E}" destId="{3564E2BD-4AF0-4E61-9EDA-58C667E58D3F}" srcOrd="0" destOrd="0" presId="urn:microsoft.com/office/officeart/2005/8/layout/lProcess3"/>
    <dgm:cxn modelId="{CC11EB6E-D73C-4E37-83FC-460E03D40AE7}" type="presParOf" srcId="{3564E2BD-4AF0-4E61-9EDA-58C667E58D3F}" destId="{2714976A-6DEA-4718-B225-B786E68C25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A3D82-4C04-418A-8ACC-FF6C6CCDD9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6A2B900-3044-4D2D-98B6-1F088AF14E62}">
      <dgm:prSet custT="1"/>
      <dgm:spPr/>
      <dgm:t>
        <a:bodyPr/>
        <a:lstStyle/>
        <a:p>
          <a:pPr algn="l" rtl="0"/>
          <a:r>
            <a:rPr kumimoji="1" lang="ja-JP" altLang="en-US" sz="2400" dirty="0"/>
            <a:t>  ④供覧：事務</a:t>
          </a:r>
          <a:r>
            <a:rPr kumimoji="1" lang="ja-JP" altLang="en-US" sz="3100" dirty="0"/>
            <a:t>　　　　　</a:t>
          </a:r>
          <a:endParaRPr lang="ja-JP" altLang="en-US" sz="3100" dirty="0"/>
        </a:p>
      </dgm:t>
    </dgm:pt>
    <dgm:pt modelId="{856C0DFE-073A-42D2-BECB-DB0E4C407760}" type="parTrans" cxnId="{7BC15985-B1AB-4449-80A4-4876E6FD067C}">
      <dgm:prSet/>
      <dgm:spPr/>
      <dgm:t>
        <a:bodyPr/>
        <a:lstStyle/>
        <a:p>
          <a:endParaRPr kumimoji="1" lang="ja-JP" altLang="en-US"/>
        </a:p>
      </dgm:t>
    </dgm:pt>
    <dgm:pt modelId="{C646BF49-9045-4089-B0EA-D3FD0BD2D8CB}" type="sibTrans" cxnId="{7BC15985-B1AB-4449-80A4-4876E6FD067C}">
      <dgm:prSet/>
      <dgm:spPr/>
      <dgm:t>
        <a:bodyPr/>
        <a:lstStyle/>
        <a:p>
          <a:endParaRPr kumimoji="1" lang="ja-JP" altLang="en-US"/>
        </a:p>
      </dgm:t>
    </dgm:pt>
    <dgm:pt modelId="{507A3C56-B431-4DA1-B238-78C6F341E09E}" type="pres">
      <dgm:prSet presAssocID="{0D6A3D82-4C04-418A-8ACC-FF6C6CCDD9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3564E2BD-4AF0-4E61-9EDA-58C667E58D3F}" type="pres">
      <dgm:prSet presAssocID="{16A2B900-3044-4D2D-98B6-1F088AF14E62}" presName="horFlow" presStyleCnt="0"/>
      <dgm:spPr/>
    </dgm:pt>
    <dgm:pt modelId="{2714976A-6DEA-4718-B225-B786E68C2595}" type="pres">
      <dgm:prSet presAssocID="{16A2B900-3044-4D2D-98B6-1F088AF14E62}" presName="bigChev" presStyleLbl="node1" presStyleIdx="0" presStyleCnt="1" custScaleX="321773" custLinFactNeighborX="-19319" custLinFactNeighborY="-3935"/>
      <dgm:spPr/>
      <dgm:t>
        <a:bodyPr/>
        <a:lstStyle/>
        <a:p>
          <a:endParaRPr kumimoji="1" lang="ja-JP" altLang="en-US"/>
        </a:p>
      </dgm:t>
    </dgm:pt>
  </dgm:ptLst>
  <dgm:cxnLst>
    <dgm:cxn modelId="{9618CE8F-9190-4425-ACF4-C44BBA4A868E}" type="presOf" srcId="{0D6A3D82-4C04-418A-8ACC-FF6C6CCDD957}" destId="{507A3C56-B431-4DA1-B238-78C6F341E09E}" srcOrd="0" destOrd="0" presId="urn:microsoft.com/office/officeart/2005/8/layout/lProcess3"/>
    <dgm:cxn modelId="{73FFFF74-D89B-41B6-944B-057C57B4E53B}" type="presOf" srcId="{16A2B900-3044-4D2D-98B6-1F088AF14E62}" destId="{2714976A-6DEA-4718-B225-B786E68C2595}" srcOrd="0" destOrd="0" presId="urn:microsoft.com/office/officeart/2005/8/layout/lProcess3"/>
    <dgm:cxn modelId="{7BC15985-B1AB-4449-80A4-4876E6FD067C}" srcId="{0D6A3D82-4C04-418A-8ACC-FF6C6CCDD957}" destId="{16A2B900-3044-4D2D-98B6-1F088AF14E62}" srcOrd="0" destOrd="0" parTransId="{856C0DFE-073A-42D2-BECB-DB0E4C407760}" sibTransId="{C646BF49-9045-4089-B0EA-D3FD0BD2D8CB}"/>
    <dgm:cxn modelId="{D841EEDD-0454-43E6-A5D9-124BAA88EEA2}" type="presParOf" srcId="{507A3C56-B431-4DA1-B238-78C6F341E09E}" destId="{3564E2BD-4AF0-4E61-9EDA-58C667E58D3F}" srcOrd="0" destOrd="0" presId="urn:microsoft.com/office/officeart/2005/8/layout/lProcess3"/>
    <dgm:cxn modelId="{CC11EB6E-D73C-4E37-83FC-460E03D40AE7}" type="presParOf" srcId="{3564E2BD-4AF0-4E61-9EDA-58C667E58D3F}" destId="{2714976A-6DEA-4718-B225-B786E68C25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976A-6DEA-4718-B225-B786E68C2595}">
      <dsp:nvSpPr>
        <dsp:cNvPr id="0" name=""/>
        <dsp:cNvSpPr/>
      </dsp:nvSpPr>
      <dsp:spPr>
        <a:xfrm>
          <a:off x="1837" y="3372"/>
          <a:ext cx="4015306" cy="4770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>
              <a:solidFill>
                <a:schemeClr val="bg1"/>
              </a:solidFill>
            </a:rPr>
            <a:t>　 ①メール受信：事務</a:t>
          </a:r>
          <a:r>
            <a:rPr kumimoji="1" lang="ja-JP" altLang="en-US" sz="2800" kern="1200" dirty="0"/>
            <a:t>　　　　　</a:t>
          </a:r>
          <a:endParaRPr lang="ja-JP" altLang="en-US" sz="2800" kern="1200" dirty="0"/>
        </a:p>
      </dsp:txBody>
      <dsp:txXfrm>
        <a:off x="240355" y="3372"/>
        <a:ext cx="3538271" cy="477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976A-6DEA-4718-B225-B786E68C2595}">
      <dsp:nvSpPr>
        <dsp:cNvPr id="0" name=""/>
        <dsp:cNvSpPr/>
      </dsp:nvSpPr>
      <dsp:spPr>
        <a:xfrm>
          <a:off x="22802" y="665"/>
          <a:ext cx="4208623" cy="500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/>
            <a:t>   ①メール</a:t>
          </a:r>
          <a:r>
            <a:rPr kumimoji="1" lang="ja-JP" altLang="en-US" sz="2400" kern="1200"/>
            <a:t>受信：</a:t>
          </a:r>
          <a:r>
            <a:rPr kumimoji="1" lang="en-US" altLang="ja-JP" sz="2400" kern="1200" dirty="0"/>
            <a:t>RPA</a:t>
          </a:r>
          <a:r>
            <a:rPr kumimoji="1" lang="ja-JP" altLang="en-US" sz="2800" kern="1200"/>
            <a:t>　　　　　</a:t>
          </a:r>
          <a:endParaRPr lang="ja-JP" altLang="en-US" sz="2800" kern="1200" dirty="0"/>
        </a:p>
      </dsp:txBody>
      <dsp:txXfrm>
        <a:off x="272803" y="665"/>
        <a:ext cx="3708621" cy="500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976A-6DEA-4718-B225-B786E68C2595}">
      <dsp:nvSpPr>
        <dsp:cNvPr id="0" name=""/>
        <dsp:cNvSpPr/>
      </dsp:nvSpPr>
      <dsp:spPr>
        <a:xfrm>
          <a:off x="0" y="0"/>
          <a:ext cx="4021785" cy="499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/>
            <a:t>  ④供覧：事務</a:t>
          </a:r>
          <a:r>
            <a:rPr kumimoji="1" lang="ja-JP" altLang="en-US" sz="3100" kern="1200" dirty="0"/>
            <a:t>　　　　　</a:t>
          </a:r>
          <a:endParaRPr lang="ja-JP" altLang="en-US" sz="3100" kern="1200" dirty="0"/>
        </a:p>
      </dsp:txBody>
      <dsp:txXfrm>
        <a:off x="249977" y="0"/>
        <a:ext cx="3521832" cy="49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FE01-003D-4D3C-A198-B9BF89C84F00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97C5-3C3F-4958-85F0-378C62DDD7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00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97C5-3C3F-4958-85F0-378C62DDD7A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00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97C5-3C3F-4958-85F0-378C62DDD7A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9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11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6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8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14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6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7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3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60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8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60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01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7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30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2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8725F0-EDAC-45EB-A6C0-975C9BA52D0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501FDF-626D-4417-9AAD-56635B22F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36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7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2800" dirty="0"/>
              <a:t>～自動文書受付システム～</a:t>
            </a:r>
            <a:br>
              <a:rPr lang="ja-JP" altLang="en-US" sz="2800" dirty="0"/>
            </a:br>
            <a:r>
              <a:rPr kumimoji="1" lang="en-US" altLang="ja-JP" dirty="0"/>
              <a:t>RPA</a:t>
            </a:r>
            <a:r>
              <a:rPr kumimoji="1" lang="ja-JP" altLang="en-US" dirty="0"/>
              <a:t>について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◎</a:t>
            </a:r>
            <a:r>
              <a:rPr lang="ja-JP" altLang="en-US"/>
              <a:t>◎</a:t>
            </a:r>
            <a:r>
              <a:rPr lang="en-US" altLang="ja-JP" dirty="0"/>
              <a:t>◎</a:t>
            </a:r>
            <a:r>
              <a:rPr lang="ja-JP" altLang="en-US"/>
              <a:t>◎学校　</a:t>
            </a:r>
            <a:r>
              <a:rPr kumimoji="1" lang="ja-JP" altLang="en-US" dirty="0"/>
              <a:t>事務部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556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RPA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sz="3600" dirty="0"/>
              <a:t>学校の校務</a:t>
            </a:r>
            <a:r>
              <a:rPr lang="en-US" altLang="ja-JP" sz="3600" dirty="0"/>
              <a:t>ICT</a:t>
            </a:r>
            <a:r>
              <a:rPr lang="ja-JP" altLang="en-US" sz="3600" dirty="0"/>
              <a:t>化における文書受付システムです。</a:t>
            </a:r>
            <a:endParaRPr lang="en-US" altLang="ja-JP" sz="3600" dirty="0"/>
          </a:p>
          <a:p>
            <a:r>
              <a:rPr lang="en-US" altLang="ja-JP" sz="3600" dirty="0"/>
              <a:t>Robotic Process Automation</a:t>
            </a:r>
            <a:r>
              <a:rPr lang="ja-JP" altLang="en-US" sz="3600" dirty="0"/>
              <a:t>の略</a:t>
            </a:r>
            <a:r>
              <a:rPr lang="ja-JP" altLang="en-US" sz="3600"/>
              <a:t>で、ソフトウェアに</a:t>
            </a:r>
            <a:r>
              <a:rPr lang="ja-JP" altLang="en-US" sz="3600" dirty="0"/>
              <a:t>より一部の事務が自動で処理されます。</a:t>
            </a:r>
            <a:endParaRPr lang="en-US" altLang="ja-JP" sz="3600" dirty="0"/>
          </a:p>
          <a:p>
            <a:r>
              <a:rPr kumimoji="1" lang="ja-JP" altLang="en-US" sz="3600" dirty="0"/>
              <a:t>このシステムにより、文書受付の流れが変わります。</a:t>
            </a:r>
            <a:endParaRPr kumimoji="1" lang="en-US" altLang="ja-JP" sz="3600" dirty="0"/>
          </a:p>
          <a:p>
            <a:r>
              <a:rPr lang="ja-JP" altLang="en-US" sz="3600" dirty="0"/>
              <a:t>最後に先生方にお願いしたいことが２点あります。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2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2897" y="777930"/>
            <a:ext cx="10177442" cy="893946"/>
          </a:xfrm>
        </p:spPr>
        <p:txBody>
          <a:bodyPr>
            <a:noAutofit/>
          </a:bodyPr>
          <a:lstStyle/>
          <a:p>
            <a:r>
              <a:rPr lang="ja-JP" altLang="en-US" sz="2800" b="1"/>
              <a:t>令和</a:t>
            </a:r>
            <a:r>
              <a:rPr lang="en-US" altLang="ja-JP" sz="2800" b="1" dirty="0"/>
              <a:t>◎</a:t>
            </a:r>
            <a:r>
              <a:rPr lang="ja-JP" altLang="en-US" sz="2800" b="1"/>
              <a:t>年◎月</a:t>
            </a:r>
            <a:r>
              <a:rPr kumimoji="1" lang="ja-JP" altLang="en-US" sz="2800" b="1" dirty="0"/>
              <a:t>からの文書受付の流れ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946563" y="1667410"/>
            <a:ext cx="2847110" cy="591127"/>
          </a:xfrm>
        </p:spPr>
        <p:txBody>
          <a:bodyPr/>
          <a:lstStyle/>
          <a:p>
            <a:pPr algn="ctr"/>
            <a:r>
              <a:rPr kumimoji="1" lang="ja-JP" altLang="en-US" b="1" dirty="0"/>
              <a:t>現在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7499874"/>
              </p:ext>
            </p:extLst>
          </p:nvPr>
        </p:nvGraphicFramePr>
        <p:xfrm>
          <a:off x="1301748" y="2453599"/>
          <a:ext cx="4017144" cy="50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70129" y="1690615"/>
            <a:ext cx="3991293" cy="591127"/>
          </a:xfrm>
        </p:spPr>
        <p:txBody>
          <a:bodyPr/>
          <a:lstStyle/>
          <a:p>
            <a:pPr algn="ctr"/>
            <a:r>
              <a:rPr lang="en-US" altLang="ja-JP" b="1" dirty="0"/>
              <a:t>RPA</a:t>
            </a:r>
            <a:r>
              <a:rPr kumimoji="1" lang="ja-JP" altLang="en-US" b="1" dirty="0"/>
              <a:t>導入後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246716" y="2964800"/>
            <a:ext cx="4220516" cy="510874"/>
            <a:chOff x="-187173" y="377"/>
            <a:chExt cx="3121212" cy="510874"/>
          </a:xfrm>
        </p:grpSpPr>
        <p:sp>
          <p:nvSpPr>
            <p:cNvPr id="15" name="山形 14"/>
            <p:cNvSpPr/>
            <p:nvPr/>
          </p:nvSpPr>
          <p:spPr>
            <a:xfrm>
              <a:off x="-103245" y="377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山形 4"/>
            <p:cNvSpPr txBox="1"/>
            <p:nvPr/>
          </p:nvSpPr>
          <p:spPr>
            <a:xfrm>
              <a:off x="-187173" y="10824"/>
              <a:ext cx="2887536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b="1" dirty="0">
                  <a:solidFill>
                    <a:srgbClr val="FF0000"/>
                  </a:solidFill>
                </a:rPr>
                <a:t>  な　し</a:t>
              </a:r>
              <a:r>
                <a:rPr kumimoji="1" lang="ja-JP" sz="2400" kern="1200" dirty="0"/>
                <a:t>　　　　　</a:t>
              </a:r>
              <a:endParaRPr lang="ja-JP" sz="2400" kern="12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363625" y="3490359"/>
            <a:ext cx="4129536" cy="508876"/>
            <a:chOff x="0" y="-8449"/>
            <a:chExt cx="3037284" cy="508876"/>
          </a:xfrm>
        </p:grpSpPr>
        <p:sp>
          <p:nvSpPr>
            <p:cNvPr id="19" name="山形 18"/>
            <p:cNvSpPr/>
            <p:nvPr/>
          </p:nvSpPr>
          <p:spPr>
            <a:xfrm>
              <a:off x="0" y="0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山形 4"/>
            <p:cNvSpPr txBox="1"/>
            <p:nvPr/>
          </p:nvSpPr>
          <p:spPr>
            <a:xfrm>
              <a:off x="307826" y="-8449"/>
              <a:ext cx="2274816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③文書受付：事務</a:t>
              </a:r>
              <a:r>
                <a:rPr kumimoji="1" lang="ja-JP" sz="2400" kern="1200" dirty="0">
                  <a:solidFill>
                    <a:schemeClr val="bg1"/>
                  </a:solidFill>
                </a:rPr>
                <a:t>　</a:t>
              </a:r>
              <a:r>
                <a:rPr kumimoji="1" lang="ja-JP" sz="2400" kern="1200" dirty="0"/>
                <a:t>　　　　</a:t>
              </a:r>
              <a:endParaRPr lang="ja-JP" sz="2400" kern="12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048355" y="5086608"/>
            <a:ext cx="4717119" cy="509997"/>
            <a:chOff x="-309385" y="76236"/>
            <a:chExt cx="3445164" cy="509997"/>
          </a:xfrm>
        </p:grpSpPr>
        <p:sp>
          <p:nvSpPr>
            <p:cNvPr id="27" name="山形 26"/>
            <p:cNvSpPr/>
            <p:nvPr/>
          </p:nvSpPr>
          <p:spPr>
            <a:xfrm>
              <a:off x="-74376" y="85806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山形 4"/>
            <p:cNvSpPr txBox="1"/>
            <p:nvPr/>
          </p:nvSpPr>
          <p:spPr>
            <a:xfrm>
              <a:off x="-309385" y="76236"/>
              <a:ext cx="3445164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b="1" dirty="0">
                  <a:solidFill>
                    <a:srgbClr val="FF0000"/>
                  </a:solidFill>
                </a:rPr>
                <a:t>          ④メール</a:t>
              </a:r>
              <a:r>
                <a:rPr kumimoji="1" lang="ja-JP" altLang="en-US" sz="2400" b="1">
                  <a:solidFill>
                    <a:srgbClr val="FF0000"/>
                  </a:solidFill>
                </a:rPr>
                <a:t>送信：</a:t>
              </a:r>
              <a:r>
                <a:rPr kumimoji="1" lang="en-US" altLang="ja-JP" sz="2400" b="1" dirty="0">
                  <a:solidFill>
                    <a:srgbClr val="FF0000"/>
                  </a:solidFill>
                </a:rPr>
                <a:t>RPA</a:t>
              </a:r>
              <a:r>
                <a:rPr kumimoji="1" lang="ja-JP" sz="2400" kern="1200">
                  <a:solidFill>
                    <a:srgbClr val="FF0000"/>
                  </a:solidFill>
                </a:rPr>
                <a:t>　</a:t>
              </a:r>
              <a:r>
                <a:rPr kumimoji="1" lang="ja-JP" sz="2400" kern="1200"/>
                <a:t>　　　　</a:t>
              </a:r>
              <a:endParaRPr lang="ja-JP" sz="2400" kern="1200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310096" y="5068877"/>
            <a:ext cx="4183065" cy="506426"/>
            <a:chOff x="0" y="-5999"/>
            <a:chExt cx="3037284" cy="506426"/>
          </a:xfrm>
        </p:grpSpPr>
        <p:sp>
          <p:nvSpPr>
            <p:cNvPr id="30" name="山形 29"/>
            <p:cNvSpPr/>
            <p:nvPr/>
          </p:nvSpPr>
          <p:spPr>
            <a:xfrm>
              <a:off x="0" y="0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山形 4"/>
            <p:cNvSpPr txBox="1"/>
            <p:nvPr/>
          </p:nvSpPr>
          <p:spPr>
            <a:xfrm>
              <a:off x="173247" y="-5999"/>
              <a:ext cx="2685096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/>
                <a:t>   ⑥文書配布（コピー）：事務</a:t>
              </a:r>
              <a:r>
                <a:rPr kumimoji="1" lang="ja-JP" sz="2400" kern="1200" dirty="0"/>
                <a:t>　　　　　</a:t>
              </a:r>
              <a:endParaRPr lang="ja-JP" sz="2400" kern="1200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1264675" y="5576699"/>
            <a:ext cx="4266064" cy="519166"/>
            <a:chOff x="-14379" y="-1"/>
            <a:chExt cx="3037284" cy="519166"/>
          </a:xfrm>
        </p:grpSpPr>
        <p:sp>
          <p:nvSpPr>
            <p:cNvPr id="33" name="山形 32"/>
            <p:cNvSpPr/>
            <p:nvPr/>
          </p:nvSpPr>
          <p:spPr>
            <a:xfrm>
              <a:off x="-14379" y="18738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山形 4"/>
            <p:cNvSpPr txBox="1"/>
            <p:nvPr/>
          </p:nvSpPr>
          <p:spPr>
            <a:xfrm>
              <a:off x="222386" y="-1"/>
              <a:ext cx="2536857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/>
                <a:t>  ⑦文書受領：教員</a:t>
              </a:r>
              <a:r>
                <a:rPr kumimoji="1" lang="ja-JP" sz="2400" kern="1200" dirty="0"/>
                <a:t>　　　　　</a:t>
              </a:r>
              <a:r>
                <a:rPr kumimoji="1" lang="en-US" altLang="ja-JP" sz="2400" kern="1200" dirty="0"/>
                <a:t>  </a:t>
              </a:r>
              <a:endParaRPr lang="ja-JP" sz="2400" kern="1200" dirty="0"/>
            </a:p>
          </p:txBody>
        </p:sp>
      </p:grpSp>
      <p:graphicFrame>
        <p:nvGraphicFramePr>
          <p:cNvPr id="36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132814"/>
              </p:ext>
            </p:extLst>
          </p:nvPr>
        </p:nvGraphicFramePr>
        <p:xfrm>
          <a:off x="6489795" y="3545728"/>
          <a:ext cx="3137592" cy="54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963416"/>
              </p:ext>
            </p:extLst>
          </p:nvPr>
        </p:nvGraphicFramePr>
        <p:xfrm>
          <a:off x="6641668" y="4986852"/>
          <a:ext cx="3137592" cy="54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1" name="コンテンツ プレースホルダー 40"/>
          <p:cNvSpPr>
            <a:spLocks noGrp="1"/>
          </p:cNvSpPr>
          <p:nvPr>
            <p:ph sz="quarter" idx="4"/>
          </p:nvPr>
        </p:nvSpPr>
        <p:spPr>
          <a:xfrm>
            <a:off x="9448428" y="2777638"/>
            <a:ext cx="1740572" cy="239763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郵送等の場合も、</a:t>
            </a:r>
            <a:r>
              <a:rPr lang="ja-JP" altLang="en-US" dirty="0"/>
              <a:t>②</a:t>
            </a:r>
            <a:r>
              <a:rPr lang="ja-JP" altLang="en-US"/>
              <a:t>～</a:t>
            </a:r>
            <a:r>
              <a:rPr lang="ja-JP" altLang="en-US" smtClean="0"/>
              <a:t>⑤と同様の流れ</a:t>
            </a:r>
            <a:r>
              <a:rPr lang="ja-JP" altLang="en-US" dirty="0"/>
              <a:t>になります。</a:t>
            </a:r>
            <a:endParaRPr kumimoji="1" lang="en-US" altLang="ja-JP" dirty="0"/>
          </a:p>
        </p:txBody>
      </p:sp>
      <p:graphicFrame>
        <p:nvGraphicFramePr>
          <p:cNvPr id="42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099052"/>
              </p:ext>
            </p:extLst>
          </p:nvPr>
        </p:nvGraphicFramePr>
        <p:xfrm>
          <a:off x="5208096" y="2448210"/>
          <a:ext cx="4231429" cy="50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44" name="グループ化 43"/>
          <p:cNvGrpSpPr/>
          <p:nvPr/>
        </p:nvGrpSpPr>
        <p:grpSpPr>
          <a:xfrm>
            <a:off x="1357164" y="2951126"/>
            <a:ext cx="4120633" cy="511107"/>
            <a:chOff x="0" y="0"/>
            <a:chExt cx="3037284" cy="511107"/>
          </a:xfrm>
        </p:grpSpPr>
        <p:sp>
          <p:nvSpPr>
            <p:cNvPr id="45" name="山形 44"/>
            <p:cNvSpPr/>
            <p:nvPr/>
          </p:nvSpPr>
          <p:spPr>
            <a:xfrm>
              <a:off x="0" y="0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山形 4"/>
            <p:cNvSpPr txBox="1"/>
            <p:nvPr/>
          </p:nvSpPr>
          <p:spPr>
            <a:xfrm>
              <a:off x="68097" y="10680"/>
              <a:ext cx="2910623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　  ②印刷：事務</a:t>
              </a:r>
              <a:r>
                <a:rPr kumimoji="1" lang="ja-JP" sz="2400" kern="1200" dirty="0"/>
                <a:t>　　　　　</a:t>
              </a:r>
              <a:endParaRPr lang="ja-JP" sz="2400" kern="1200" dirty="0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5318892" y="3476028"/>
            <a:ext cx="4129536" cy="519567"/>
            <a:chOff x="0" y="0"/>
            <a:chExt cx="3037284" cy="519567"/>
          </a:xfrm>
        </p:grpSpPr>
        <p:sp>
          <p:nvSpPr>
            <p:cNvPr id="50" name="山形 49"/>
            <p:cNvSpPr/>
            <p:nvPr/>
          </p:nvSpPr>
          <p:spPr>
            <a:xfrm>
              <a:off x="0" y="0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山形 4"/>
            <p:cNvSpPr txBox="1"/>
            <p:nvPr/>
          </p:nvSpPr>
          <p:spPr>
            <a:xfrm>
              <a:off x="311221" y="19140"/>
              <a:ext cx="2274816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/>
                <a:t>②受付処理：事務</a:t>
              </a:r>
              <a:r>
                <a:rPr kumimoji="1" lang="ja-JP" sz="2400" kern="1200" dirty="0"/>
                <a:t>　　　　　</a:t>
              </a:r>
              <a:endParaRPr lang="ja-JP" sz="2400" kern="1200" dirty="0"/>
            </a:p>
          </p:txBody>
        </p:sp>
      </p:grpSp>
      <p:graphicFrame>
        <p:nvGraphicFramePr>
          <p:cNvPr id="52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525190"/>
              </p:ext>
            </p:extLst>
          </p:nvPr>
        </p:nvGraphicFramePr>
        <p:xfrm>
          <a:off x="1384343" y="4015261"/>
          <a:ext cx="4294899" cy="50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pSp>
        <p:nvGrpSpPr>
          <p:cNvPr id="53" name="グループ化 52"/>
          <p:cNvGrpSpPr/>
          <p:nvPr/>
        </p:nvGrpSpPr>
        <p:grpSpPr>
          <a:xfrm>
            <a:off x="5291183" y="4033280"/>
            <a:ext cx="4176049" cy="509997"/>
            <a:chOff x="-40847" y="0"/>
            <a:chExt cx="3078131" cy="509997"/>
          </a:xfrm>
        </p:grpSpPr>
        <p:sp>
          <p:nvSpPr>
            <p:cNvPr id="54" name="山形 53"/>
            <p:cNvSpPr/>
            <p:nvPr/>
          </p:nvSpPr>
          <p:spPr>
            <a:xfrm>
              <a:off x="0" y="0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山形 4"/>
            <p:cNvSpPr txBox="1"/>
            <p:nvPr/>
          </p:nvSpPr>
          <p:spPr>
            <a:xfrm>
              <a:off x="-40847" y="9570"/>
              <a:ext cx="2910623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b="1" dirty="0">
                  <a:solidFill>
                    <a:srgbClr val="FF0000"/>
                  </a:solidFill>
                </a:rPr>
                <a:t>な　し</a:t>
              </a:r>
              <a:r>
                <a:rPr kumimoji="1" lang="ja-JP" sz="2400" kern="1200" dirty="0"/>
                <a:t>　　　　　</a:t>
              </a:r>
              <a:endParaRPr lang="ja-JP" sz="2400" kern="1200" dirty="0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5020648" y="4553614"/>
            <a:ext cx="4717119" cy="509997"/>
            <a:chOff x="-309385" y="76236"/>
            <a:chExt cx="3445164" cy="509997"/>
          </a:xfrm>
        </p:grpSpPr>
        <p:sp>
          <p:nvSpPr>
            <p:cNvPr id="58" name="山形 57"/>
            <p:cNvSpPr/>
            <p:nvPr/>
          </p:nvSpPr>
          <p:spPr>
            <a:xfrm>
              <a:off x="-74376" y="85806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山形 4"/>
            <p:cNvSpPr txBox="1"/>
            <p:nvPr/>
          </p:nvSpPr>
          <p:spPr>
            <a:xfrm>
              <a:off x="-309385" y="76236"/>
              <a:ext cx="3445164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/>
                <a:t>          ③担当者割り振り</a:t>
              </a:r>
              <a:r>
                <a:rPr kumimoji="1" lang="ja-JP" altLang="en-US" sz="2400" dirty="0" smtClean="0"/>
                <a:t>：教頭</a:t>
              </a:r>
              <a:r>
                <a:rPr kumimoji="1" lang="ja-JP" sz="2400" kern="1200" dirty="0"/>
                <a:t>　　　　　</a:t>
              </a:r>
              <a:endParaRPr lang="ja-JP" sz="2400" kern="1200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1011558" y="4545439"/>
            <a:ext cx="4717119" cy="509997"/>
            <a:chOff x="-309385" y="76236"/>
            <a:chExt cx="3445164" cy="509997"/>
          </a:xfrm>
        </p:grpSpPr>
        <p:sp>
          <p:nvSpPr>
            <p:cNvPr id="61" name="山形 60"/>
            <p:cNvSpPr/>
            <p:nvPr/>
          </p:nvSpPr>
          <p:spPr>
            <a:xfrm>
              <a:off x="-74376" y="85806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山形 4"/>
            <p:cNvSpPr txBox="1"/>
            <p:nvPr/>
          </p:nvSpPr>
          <p:spPr>
            <a:xfrm>
              <a:off x="-309385" y="76236"/>
              <a:ext cx="3445164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/>
                <a:t>          ⑤担当者割り振り</a:t>
              </a:r>
              <a:r>
                <a:rPr kumimoji="1" lang="ja-JP" altLang="en-US" sz="2400" dirty="0" smtClean="0"/>
                <a:t>：教頭</a:t>
              </a:r>
              <a:r>
                <a:rPr kumimoji="1" lang="ja-JP" sz="2400" kern="1200" dirty="0"/>
                <a:t>　　　　　</a:t>
              </a:r>
              <a:endParaRPr lang="ja-JP" sz="2400" kern="1200" dirty="0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5312863" y="5610896"/>
            <a:ext cx="5657475" cy="519166"/>
            <a:chOff x="-14379" y="-1"/>
            <a:chExt cx="3037284" cy="519166"/>
          </a:xfrm>
        </p:grpSpPr>
        <p:sp>
          <p:nvSpPr>
            <p:cNvPr id="64" name="山形 63"/>
            <p:cNvSpPr/>
            <p:nvPr/>
          </p:nvSpPr>
          <p:spPr>
            <a:xfrm>
              <a:off x="-14379" y="18738"/>
              <a:ext cx="3037284" cy="5004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山形 4"/>
            <p:cNvSpPr txBox="1"/>
            <p:nvPr/>
          </p:nvSpPr>
          <p:spPr>
            <a:xfrm>
              <a:off x="222386" y="-1"/>
              <a:ext cx="2536857" cy="50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b="1" dirty="0">
                  <a:solidFill>
                    <a:srgbClr val="FF0000"/>
                  </a:solidFill>
                </a:rPr>
                <a:t>⑤メール確認：教員</a:t>
              </a:r>
              <a:r>
                <a:rPr kumimoji="1" lang="ja-JP" sz="2400" kern="1200" dirty="0"/>
                <a:t>　　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※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重要</a:t>
              </a:r>
              <a:endParaRPr lang="ja-JP" sz="2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2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1" grpId="0" build="p"/>
      <p:bldGraphic spid="42" grpId="0">
        <p:bldAsOne/>
      </p:bldGraphic>
      <p:bldGraphic spid="5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9835" y="692728"/>
            <a:ext cx="4514274" cy="535708"/>
          </a:xfrm>
        </p:spPr>
        <p:txBody>
          <a:bodyPr/>
          <a:lstStyle/>
          <a:p>
            <a:r>
              <a:rPr kumimoji="1" lang="ja-JP" altLang="en-US" dirty="0"/>
              <a:t>⑤メール確認画面</a:t>
            </a:r>
          </a:p>
        </p:txBody>
      </p:sp>
      <p:pic>
        <p:nvPicPr>
          <p:cNvPr id="7" name="図プレースホルダー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280"/>
          <a:stretch/>
        </p:blipFill>
        <p:spPr>
          <a:xfrm>
            <a:off x="6128675" y="171564"/>
            <a:ext cx="5200072" cy="6514871"/>
          </a:xfrm>
          <a:prstGeom prst="rect">
            <a:avLst/>
          </a:prstGeom>
        </p:spPr>
      </p:pic>
      <p:sp>
        <p:nvSpPr>
          <p:cNvPr id="13" name="テキスト プレースホルダー 3">
            <a:extLst>
              <a:ext uri="{FF2B5EF4-FFF2-40B4-BE49-F238E27FC236}">
                <a16:creationId xmlns:a16="http://schemas.microsoft.com/office/drawing/2014/main" id="{5C45FF93-2907-81BE-75C8-FA4B3381F3E9}"/>
              </a:ext>
            </a:extLst>
          </p:cNvPr>
          <p:cNvSpPr txBox="1">
            <a:spLocks/>
          </p:cNvSpPr>
          <p:nvPr/>
        </p:nvSpPr>
        <p:spPr>
          <a:xfrm>
            <a:off x="762000" y="1169821"/>
            <a:ext cx="5301327" cy="5022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番号</a:t>
            </a:r>
            <a:r>
              <a:rPr lang="en-US" altLang="ja-JP" dirty="0"/>
              <a:t>】</a:t>
            </a:r>
            <a:r>
              <a:rPr lang="ja-JP" altLang="en-US"/>
              <a:t>　今までの受付番号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月日</a:t>
            </a:r>
            <a:r>
              <a:rPr lang="en-US" altLang="ja-JP" dirty="0"/>
              <a:t>】</a:t>
            </a:r>
            <a:r>
              <a:rPr lang="ja-JP" altLang="en-US"/>
              <a:t>　今までの受付年月日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発信人または受信人</a:t>
            </a:r>
            <a:r>
              <a:rPr lang="en-US" altLang="ja-JP" dirty="0"/>
              <a:t>】</a:t>
            </a:r>
            <a:r>
              <a:rPr lang="ja-JP" altLang="en-US"/>
              <a:t>　文書の発出元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ja-JP" altLang="en-US"/>
              <a:t>　</a:t>
            </a:r>
            <a:r>
              <a:rPr lang="en-US" altLang="ja-JP" dirty="0"/>
              <a:t>ex)</a:t>
            </a:r>
            <a:r>
              <a:rPr lang="ja-JP" altLang="en-US"/>
              <a:t>高校教育課長⇒「教高」　</a:t>
            </a:r>
            <a:r>
              <a:rPr lang="en-US" altLang="ja-JP" sz="1700" dirty="0"/>
              <a:t>※</a:t>
            </a:r>
            <a:r>
              <a:rPr lang="ja-JP" altLang="en-US" sz="1700"/>
              <a:t>文書の日付はありません</a:t>
            </a:r>
            <a:endParaRPr lang="en-US" altLang="ja-JP" sz="1700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件名</a:t>
            </a:r>
            <a:r>
              <a:rPr lang="en-US" altLang="ja-JP" dirty="0"/>
              <a:t>】</a:t>
            </a:r>
            <a:r>
              <a:rPr lang="ja-JP" altLang="en-US"/>
              <a:t>　メール件名が転記されています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経過</a:t>
            </a:r>
            <a:r>
              <a:rPr lang="en-US" altLang="ja-JP" dirty="0"/>
              <a:t>】</a:t>
            </a:r>
            <a:r>
              <a:rPr lang="ja-JP" altLang="en-US"/>
              <a:t>　（教頭先生からのメッセージ）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en-US" altLang="ja-JP" sz="2200" dirty="0"/>
              <a:t>【</a:t>
            </a:r>
            <a:r>
              <a:rPr lang="ja-JP" altLang="en-US" sz="2200"/>
              <a:t>担当者１～３</a:t>
            </a:r>
            <a:r>
              <a:rPr lang="en-US" altLang="ja-JP" sz="2200" dirty="0"/>
              <a:t>】</a:t>
            </a:r>
            <a:r>
              <a:rPr lang="ja-JP" altLang="en-US" sz="1900"/>
              <a:t>　</a:t>
            </a:r>
            <a:r>
              <a:rPr lang="ja-JP" altLang="en-US" sz="2200"/>
              <a:t>担当１は、各公務分掌の部長、教科主任、部活動主顧問になります。部長等が各担当にメールを転送して、仕事の割り振りをしてください。　担当２、３は今までのコピーです。</a:t>
            </a:r>
            <a:endParaRPr lang="en-US" altLang="ja-JP" sz="2200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摘要</a:t>
            </a:r>
            <a:r>
              <a:rPr lang="en-US" altLang="ja-JP" dirty="0"/>
              <a:t>】</a:t>
            </a:r>
          </a:p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種別</a:t>
            </a:r>
            <a:r>
              <a:rPr lang="en-US" altLang="ja-JP" dirty="0"/>
              <a:t>】</a:t>
            </a:r>
            <a:r>
              <a:rPr lang="ja-JP" altLang="en-US"/>
              <a:t>　紙の場合のみ「紙」と記入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【URL】</a:t>
            </a:r>
            <a:r>
              <a:rPr lang="ja-JP" altLang="en-US"/>
              <a:t>　文書セキュアのリンク先です　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【</a:t>
            </a:r>
            <a:r>
              <a:rPr lang="ja-JP" altLang="en-US"/>
              <a:t>確認</a:t>
            </a:r>
            <a:r>
              <a:rPr lang="en-US" altLang="ja-JP" dirty="0"/>
              <a:t>】</a:t>
            </a:r>
            <a:r>
              <a:rPr lang="ja-JP" altLang="en-US"/>
              <a:t>　教頭先生からのメッセージ</a:t>
            </a:r>
            <a:endParaRPr lang="en-US" altLang="ja-JP" dirty="0"/>
          </a:p>
          <a:p>
            <a:pPr algn="l">
              <a:lnSpc>
                <a:spcPct val="120000"/>
              </a:lnSpc>
            </a:pPr>
            <a:r>
              <a:rPr lang="en-US" altLang="ja-JP" dirty="0"/>
              <a:t>※</a:t>
            </a:r>
            <a:r>
              <a:rPr lang="ja-JP" altLang="en-US"/>
              <a:t>ここに</a:t>
            </a:r>
            <a:r>
              <a:rPr lang="ja-JP" altLang="en-US" b="1" u="sng">
                <a:solidFill>
                  <a:schemeClr val="tx1"/>
                </a:solidFill>
              </a:rPr>
              <a:t>「要確認」</a:t>
            </a:r>
            <a:r>
              <a:rPr lang="ja-JP" altLang="en-US">
                <a:solidFill>
                  <a:schemeClr val="tx1"/>
                </a:solidFill>
              </a:rPr>
              <a:t>と書かれていたら、何かしらの不具合がある</a:t>
            </a:r>
            <a:r>
              <a:rPr lang="en-US" altLang="ja-JP" dirty="0">
                <a:solidFill>
                  <a:schemeClr val="tx1"/>
                </a:solidFill>
              </a:rPr>
              <a:t>(RPA</a:t>
            </a:r>
            <a:r>
              <a:rPr lang="ja-JP" altLang="en-US">
                <a:solidFill>
                  <a:schemeClr val="tx1"/>
                </a:solidFill>
              </a:rPr>
              <a:t>がうまく働かなかった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r>
              <a:rPr lang="ja-JP" altLang="en-US">
                <a:solidFill>
                  <a:schemeClr val="tx1"/>
                </a:solidFill>
              </a:rPr>
              <a:t>ということなので、必ず事務部に確認してください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プレースホルダー 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C0BC6105-2315-7B27-BDF1-5088BC6A23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r="10270" b="2532"/>
          <a:stretch/>
        </p:blipFill>
        <p:spPr>
          <a:xfrm>
            <a:off x="2394065" y="747000"/>
            <a:ext cx="8763571" cy="5364000"/>
          </a:xfr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B9AC895-BC04-3C97-BEB3-AE559D033B3C}"/>
              </a:ext>
            </a:extLst>
          </p:cNvPr>
          <p:cNvSpPr txBox="1">
            <a:spLocks/>
          </p:cNvSpPr>
          <p:nvPr/>
        </p:nvSpPr>
        <p:spPr>
          <a:xfrm>
            <a:off x="708191" y="892401"/>
            <a:ext cx="1440000" cy="1658698"/>
          </a:xfrm>
          <a:prstGeom prst="rect">
            <a:avLst/>
          </a:prstGeom>
          <a:solidFill>
            <a:srgbClr val="92D050"/>
          </a:solidFill>
          <a:effectLst>
            <a:outerShdw blurRad="152400" dist="190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72000" tIns="36000" rIns="72000" bIns="3600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00">
                <a:solidFill>
                  <a:schemeClr val="bg1"/>
                </a:solidFill>
              </a:rPr>
              <a:t>URL</a:t>
            </a:r>
            <a:r>
              <a:rPr lang="ja-JP" altLang="en-US" sz="2400">
                <a:solidFill>
                  <a:schemeClr val="bg1"/>
                </a:solidFill>
              </a:rPr>
              <a:t>を開いた画面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E7E20997-8247-0ACE-399A-55D74341C740}"/>
              </a:ext>
            </a:extLst>
          </p:cNvPr>
          <p:cNvSpPr txBox="1">
            <a:spLocks/>
          </p:cNvSpPr>
          <p:nvPr/>
        </p:nvSpPr>
        <p:spPr>
          <a:xfrm>
            <a:off x="708191" y="3908333"/>
            <a:ext cx="1440000" cy="180000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72000" tIns="36000" rIns="72000" bIns="36000" rtlCol="0" anchor="ctr" anchorCtr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>
                <a:latin typeface="+mj-ea"/>
                <a:ea typeface="+mj-ea"/>
              </a:rPr>
              <a:t>①メールの添付ファイル</a:t>
            </a:r>
            <a:endParaRPr lang="en-US" altLang="ja-JP">
              <a:latin typeface="+mj-ea"/>
              <a:ea typeface="+mj-ea"/>
            </a:endParaRPr>
          </a:p>
          <a:p>
            <a:pPr algn="l"/>
            <a:r>
              <a:rPr lang="ja-JP" altLang="en-US">
                <a:latin typeface="+mj-ea"/>
                <a:ea typeface="+mj-ea"/>
              </a:rPr>
              <a:t>②メール本文</a:t>
            </a:r>
            <a:endParaRPr lang="en-US" altLang="ja-JP">
              <a:latin typeface="+mj-ea"/>
              <a:ea typeface="+mj-ea"/>
            </a:endParaRPr>
          </a:p>
          <a:p>
            <a:pPr algn="l"/>
            <a:r>
              <a:rPr lang="ja-JP" altLang="en-US">
                <a:latin typeface="+mj-ea"/>
                <a:ea typeface="+mj-ea"/>
              </a:rPr>
              <a:t>が保存されています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3685CD-B780-340E-620A-40EA9C47E316}"/>
              </a:ext>
            </a:extLst>
          </p:cNvPr>
          <p:cNvSpPr txBox="1"/>
          <p:nvPr/>
        </p:nvSpPr>
        <p:spPr>
          <a:xfrm>
            <a:off x="3333609" y="34902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①</a:t>
            </a:r>
          </a:p>
        </p:txBody>
      </p:sp>
      <p:sp>
        <p:nvSpPr>
          <p:cNvPr id="12" name="テキスト ボックス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AE54D1F-6EA3-8413-B2A4-8BCC8C39F31C}"/>
              </a:ext>
            </a:extLst>
          </p:cNvPr>
          <p:cNvSpPr txBox="1"/>
          <p:nvPr/>
        </p:nvSpPr>
        <p:spPr>
          <a:xfrm>
            <a:off x="3333609" y="37585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②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r="7294" b="507"/>
          <a:stretch/>
        </p:blipFill>
        <p:spPr>
          <a:xfrm>
            <a:off x="2401997" y="729000"/>
            <a:ext cx="8824022" cy="54000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9133E56E-93F6-86A2-F854-D678DE1CF707}"/>
              </a:ext>
            </a:extLst>
          </p:cNvPr>
          <p:cNvSpPr txBox="1">
            <a:spLocks/>
          </p:cNvSpPr>
          <p:nvPr/>
        </p:nvSpPr>
        <p:spPr>
          <a:xfrm>
            <a:off x="707759" y="858802"/>
            <a:ext cx="1440000" cy="1656000"/>
          </a:xfrm>
          <a:prstGeom prst="rect">
            <a:avLst/>
          </a:prstGeom>
          <a:solidFill>
            <a:srgbClr val="92D050"/>
          </a:solidFill>
          <a:effectLst>
            <a:outerShdw blurRad="152400" dist="190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72000" tIns="36000" rIns="72000" bIns="360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200">
                <a:solidFill>
                  <a:schemeClr val="bg1"/>
                </a:solidFill>
              </a:rPr>
              <a:t>添付ファイルのフォルダを開いた画面</a:t>
            </a:r>
            <a:endParaRPr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ADB505B7-B0D4-EE4B-8743-AD23258DD856}"/>
              </a:ext>
            </a:extLst>
          </p:cNvPr>
          <p:cNvSpPr txBox="1">
            <a:spLocks/>
          </p:cNvSpPr>
          <p:nvPr/>
        </p:nvSpPr>
        <p:spPr>
          <a:xfrm>
            <a:off x="707759" y="3929288"/>
            <a:ext cx="1440000" cy="1440000"/>
          </a:xfrm>
          <a:prstGeom prst="rect">
            <a:avLst/>
          </a:prstGeom>
          <a:solidFill>
            <a:srgbClr val="FFFF00"/>
          </a:solidFill>
        </p:spPr>
        <p:txBody>
          <a:bodyPr vert="horz" lIns="72000" tIns="36000" rIns="72000" bIns="36000" rtlCol="0" anchor="ctr" anchorCtr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>
                <a:latin typeface="+mj-ea"/>
                <a:ea typeface="+mj-ea"/>
              </a:rPr>
              <a:t>メールに添付された全てのファイルが保存されています</a:t>
            </a: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7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261" r="8938"/>
          <a:stretch/>
        </p:blipFill>
        <p:spPr>
          <a:xfrm>
            <a:off x="2402864" y="729000"/>
            <a:ext cx="8823154" cy="54000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91F9741A-23A3-A5F9-2E49-0988CA8C80F4}"/>
              </a:ext>
            </a:extLst>
          </p:cNvPr>
          <p:cNvSpPr txBox="1">
            <a:spLocks/>
          </p:cNvSpPr>
          <p:nvPr/>
        </p:nvSpPr>
        <p:spPr>
          <a:xfrm>
            <a:off x="719612" y="874219"/>
            <a:ext cx="1440000" cy="1656000"/>
          </a:xfrm>
          <a:prstGeom prst="rect">
            <a:avLst/>
          </a:prstGeom>
          <a:solidFill>
            <a:srgbClr val="92D050"/>
          </a:solidFill>
          <a:effectLst>
            <a:outerShdw blurRad="152400" dist="190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72000" tIns="36000" rIns="72000" bIns="3600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400">
                <a:solidFill>
                  <a:schemeClr val="bg1"/>
                </a:solidFill>
              </a:rPr>
              <a:t>メール本文を開いた画面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FE3C5021-BEF3-845A-9AA1-55D30A334D7D}"/>
              </a:ext>
            </a:extLst>
          </p:cNvPr>
          <p:cNvSpPr txBox="1">
            <a:spLocks/>
          </p:cNvSpPr>
          <p:nvPr/>
        </p:nvSpPr>
        <p:spPr>
          <a:xfrm>
            <a:off x="719612" y="3946827"/>
            <a:ext cx="14400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72000" tIns="36000" rIns="72000" bIns="3600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>
                <a:latin typeface="+mj-ea"/>
                <a:ea typeface="+mj-ea"/>
              </a:rPr>
              <a:t>メール本文がそのまま表示されます</a:t>
            </a: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2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先生方にお願いしたいこと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9359" y="2583961"/>
            <a:ext cx="10409186" cy="133352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dirty="0">
                <a:latin typeface="+mj-ea"/>
                <a:ea typeface="+mj-ea"/>
              </a:rPr>
              <a:t>①先生方のベアーズメールに文書の通知が届きます。</a:t>
            </a:r>
            <a:endParaRPr kumimoji="1" lang="en-US" altLang="ja-JP" sz="3200" b="1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ja-JP" altLang="en-US" sz="3200" b="1" dirty="0">
                <a:latin typeface="+mj-ea"/>
                <a:ea typeface="+mj-ea"/>
              </a:rPr>
              <a:t>朝・昼・夕方の３回メールチェックをお願いします。</a:t>
            </a:r>
            <a:endParaRPr lang="en-US" altLang="ja-JP" sz="3200" b="1" dirty="0">
              <a:latin typeface="+mj-ea"/>
              <a:ea typeface="+mj-ea"/>
            </a:endParaRPr>
          </a:p>
          <a:p>
            <a:pPr marL="0" indent="0" algn="ctr">
              <a:buNone/>
            </a:pP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69359" y="5250102"/>
            <a:ext cx="10409186" cy="67472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ja-JP" altLang="en-US" sz="3200" b="1" dirty="0">
                <a:latin typeface="+mj-ea"/>
                <a:ea typeface="+mj-ea"/>
              </a:rPr>
              <a:t>②提出データを文書セキュアの同じフォルダに保存してください。</a:t>
            </a:r>
            <a:endParaRPr lang="en-US" altLang="ja-JP" sz="3200" b="1" dirty="0">
              <a:latin typeface="+mj-ea"/>
              <a:ea typeface="+mj-ea"/>
            </a:endParaRPr>
          </a:p>
          <a:p>
            <a:pPr marL="0" indent="0" algn="ctr">
              <a:buFont typeface="Arial"/>
              <a:buNone/>
            </a:pPr>
            <a:endParaRPr lang="en-US" altLang="ja-JP" sz="28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95402" y="3955983"/>
            <a:ext cx="9601196" cy="1174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sz="2800" dirty="0">
                <a:latin typeface="+mj-ea"/>
                <a:ea typeface="+mj-ea"/>
              </a:rPr>
              <a:t>※</a:t>
            </a:r>
            <a:r>
              <a:rPr lang="ja-JP" altLang="en-US" sz="2800" dirty="0">
                <a:latin typeface="+mj-ea"/>
                <a:ea typeface="+mj-ea"/>
              </a:rPr>
              <a:t>メール本文に提出期限の記載はないので</a:t>
            </a:r>
            <a:endParaRPr lang="en-US" altLang="ja-JP" sz="2800" dirty="0">
              <a:latin typeface="+mj-ea"/>
              <a:ea typeface="+mj-ea"/>
            </a:endParaRPr>
          </a:p>
          <a:p>
            <a:pPr marL="0" indent="0" algn="ctr">
              <a:buFont typeface="Arial"/>
              <a:buNone/>
            </a:pPr>
            <a:r>
              <a:rPr lang="ja-JP" altLang="en-US" sz="2800" dirty="0">
                <a:latin typeface="+mj-ea"/>
                <a:ea typeface="+mj-ea"/>
              </a:rPr>
              <a:t>必ず、各自メールのリンクから</a:t>
            </a:r>
            <a:r>
              <a:rPr lang="ja-JP" altLang="en-US" sz="2800" u="sng" dirty="0">
                <a:latin typeface="+mj-ea"/>
                <a:ea typeface="+mj-ea"/>
              </a:rPr>
              <a:t>文書の内容を確認してください</a:t>
            </a:r>
            <a:endParaRPr lang="en-US" altLang="ja-JP" sz="2800" u="sng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434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</TotalTime>
  <Words>283</Words>
  <Application>Microsoft Office PowerPoint</Application>
  <PresentationFormat>ワイド画面</PresentationFormat>
  <Paragraphs>56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ＭＳ Ｐ明朝</vt:lpstr>
      <vt:lpstr>游ゴシック</vt:lpstr>
      <vt:lpstr>Arial</vt:lpstr>
      <vt:lpstr>Garamond</vt:lpstr>
      <vt:lpstr>オーガニック</vt:lpstr>
      <vt:lpstr>～自動文書受付システム～ RPAについて</vt:lpstr>
      <vt:lpstr>RPAとは</vt:lpstr>
      <vt:lpstr>令和◎年◎月からの文書受付の流れ</vt:lpstr>
      <vt:lpstr>⑤メール確認画面</vt:lpstr>
      <vt:lpstr>PowerPoint プレゼンテーション</vt:lpstr>
      <vt:lpstr>PowerPoint プレゼンテーション</vt:lpstr>
      <vt:lpstr>PowerPoint プレゼンテーション</vt:lpstr>
      <vt:lpstr>先生方にお願いしたいこと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RPAについて</dc:title>
  <dc:creator>0385028</dc:creator>
  <cp:lastModifiedBy>9785054</cp:lastModifiedBy>
  <cp:revision>46</cp:revision>
  <cp:lastPrinted>2023-11-08T08:57:56Z</cp:lastPrinted>
  <dcterms:created xsi:type="dcterms:W3CDTF">2023-11-08T08:42:28Z</dcterms:created>
  <dcterms:modified xsi:type="dcterms:W3CDTF">2023-11-15T09:54:24Z</dcterms:modified>
</cp:coreProperties>
</file>